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1"/>
  </p:notesMasterIdLst>
  <p:handoutMasterIdLst>
    <p:handoutMasterId r:id="rId52"/>
  </p:handoutMasterIdLst>
  <p:sldIdLst>
    <p:sldId id="655" r:id="rId2"/>
    <p:sldId id="559" r:id="rId3"/>
    <p:sldId id="327" r:id="rId4"/>
    <p:sldId id="258" r:id="rId5"/>
    <p:sldId id="259" r:id="rId6"/>
    <p:sldId id="646" r:id="rId7"/>
    <p:sldId id="305" r:id="rId8"/>
    <p:sldId id="306" r:id="rId9"/>
    <p:sldId id="307" r:id="rId10"/>
    <p:sldId id="274" r:id="rId11"/>
    <p:sldId id="308" r:id="rId12"/>
    <p:sldId id="315" r:id="rId13"/>
    <p:sldId id="316" r:id="rId14"/>
    <p:sldId id="317" r:id="rId15"/>
    <p:sldId id="318" r:id="rId16"/>
    <p:sldId id="323" r:id="rId17"/>
    <p:sldId id="324" r:id="rId18"/>
    <p:sldId id="260" r:id="rId19"/>
    <p:sldId id="280" r:id="rId20"/>
    <p:sldId id="281" r:id="rId21"/>
    <p:sldId id="644" r:id="rId22"/>
    <p:sldId id="264" r:id="rId23"/>
    <p:sldId id="425" r:id="rId24"/>
    <p:sldId id="411" r:id="rId25"/>
    <p:sldId id="428" r:id="rId26"/>
    <p:sldId id="272" r:id="rId27"/>
    <p:sldId id="314" r:id="rId28"/>
    <p:sldId id="313" r:id="rId29"/>
    <p:sldId id="312" r:id="rId30"/>
    <p:sldId id="645" r:id="rId31"/>
    <p:sldId id="647" r:id="rId32"/>
    <p:sldId id="648" r:id="rId33"/>
    <p:sldId id="649" r:id="rId34"/>
    <p:sldId id="656" r:id="rId35"/>
    <p:sldId id="328" r:id="rId36"/>
    <p:sldId id="273" r:id="rId37"/>
    <p:sldId id="275" r:id="rId38"/>
    <p:sldId id="657" r:id="rId39"/>
    <p:sldId id="424" r:id="rId40"/>
    <p:sldId id="277" r:id="rId41"/>
    <p:sldId id="278" r:id="rId42"/>
    <p:sldId id="653" r:id="rId43"/>
    <p:sldId id="326" r:id="rId44"/>
    <p:sldId id="325" r:id="rId45"/>
    <p:sldId id="403" r:id="rId46"/>
    <p:sldId id="311" r:id="rId47"/>
    <p:sldId id="651" r:id="rId48"/>
    <p:sldId id="267" r:id="rId49"/>
    <p:sldId id="303" r:id="rId50"/>
  </p:sldIdLst>
  <p:sldSz cx="10566400" cy="5943600"/>
  <p:notesSz cx="9144000" cy="6858000"/>
  <p:custShowLst>
    <p:custShow name="First Hour Thermoregulation" id="0">
      <p:sldLst>
        <p:sld r:id="rId19"/>
        <p:sld r:id="rId23"/>
        <p:sld r:id="rId49"/>
        <p:sld r:id="rId20"/>
        <p:sld r:id="rId21"/>
      </p:sldLst>
    </p:custShow>
    <p:custShow name="Second Hour Thermoregulation" id="1">
      <p:sldLst>
        <p:sld r:id="rId27"/>
        <p:sld r:id="rId38"/>
        <p:sld r:id="rId12"/>
        <p:sld r:id="rId18"/>
        <p:sld r:id="rId13"/>
        <p:sld r:id="rId14"/>
        <p:sld r:id="rId16"/>
        <p:sld r:id="rId45"/>
        <p:sld r:id="rId44"/>
        <p:sld r:id="rId4"/>
        <p:sld r:id="rId36"/>
      </p:sldLst>
    </p:custShow>
    <p:custShow name="One-Hour Grand Rounds" id="2">
      <p:sldLst>
        <p:sld r:id="rId5"/>
        <p:sld r:id="rId19"/>
        <p:sld r:id="rId23"/>
        <p:sld r:id="rId49"/>
        <p:sld r:id="rId27"/>
        <p:sld r:id="rId38"/>
        <p:sld r:id="rId12"/>
        <p:sld r:id="rId18"/>
        <p:sld r:id="rId13"/>
        <p:sld r:id="rId14"/>
        <p:sld r:id="rId16"/>
        <p:sld r:id="rId45"/>
        <p:sld r:id="rId44"/>
        <p:sld r:id="rId36"/>
        <p:sld r:id="rId20"/>
        <p:sld r:id="rId21"/>
      </p:sldLst>
    </p:custShow>
  </p:custShowLst>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3200" kern="1200">
        <a:solidFill>
          <a:schemeClr val="bg2"/>
        </a:solidFill>
        <a:latin typeface="Helvetica" pitchFamily="2" charset="0"/>
        <a:ea typeface="ＭＳ Ｐゴシック" panose="020B0600070205080204" pitchFamily="34" charset="-128"/>
        <a:cs typeface="+mn-cs"/>
      </a:defRPr>
    </a:lvl1pPr>
    <a:lvl2pPr marL="457200" algn="l" rtl="0" eaLnBrk="0" fontAlgn="base" hangingPunct="0">
      <a:spcBef>
        <a:spcPct val="0"/>
      </a:spcBef>
      <a:spcAft>
        <a:spcPct val="0"/>
      </a:spcAft>
      <a:defRPr sz="3200" kern="1200">
        <a:solidFill>
          <a:schemeClr val="bg2"/>
        </a:solidFill>
        <a:latin typeface="Helvetica" pitchFamily="2" charset="0"/>
        <a:ea typeface="ＭＳ Ｐゴシック" panose="020B0600070205080204" pitchFamily="34" charset="-128"/>
        <a:cs typeface="+mn-cs"/>
      </a:defRPr>
    </a:lvl2pPr>
    <a:lvl3pPr marL="914400" algn="l" rtl="0" eaLnBrk="0" fontAlgn="base" hangingPunct="0">
      <a:spcBef>
        <a:spcPct val="0"/>
      </a:spcBef>
      <a:spcAft>
        <a:spcPct val="0"/>
      </a:spcAft>
      <a:defRPr sz="3200" kern="1200">
        <a:solidFill>
          <a:schemeClr val="bg2"/>
        </a:solidFill>
        <a:latin typeface="Helvetica" pitchFamily="2" charset="0"/>
        <a:ea typeface="ＭＳ Ｐゴシック" panose="020B0600070205080204" pitchFamily="34" charset="-128"/>
        <a:cs typeface="+mn-cs"/>
      </a:defRPr>
    </a:lvl3pPr>
    <a:lvl4pPr marL="1371600" algn="l" rtl="0" eaLnBrk="0" fontAlgn="base" hangingPunct="0">
      <a:spcBef>
        <a:spcPct val="0"/>
      </a:spcBef>
      <a:spcAft>
        <a:spcPct val="0"/>
      </a:spcAft>
      <a:defRPr sz="3200" kern="1200">
        <a:solidFill>
          <a:schemeClr val="bg2"/>
        </a:solidFill>
        <a:latin typeface="Helvetica" pitchFamily="2" charset="0"/>
        <a:ea typeface="ＭＳ Ｐゴシック" panose="020B0600070205080204" pitchFamily="34" charset="-128"/>
        <a:cs typeface="+mn-cs"/>
      </a:defRPr>
    </a:lvl4pPr>
    <a:lvl5pPr marL="1828800" algn="l" rtl="0" eaLnBrk="0" fontAlgn="base" hangingPunct="0">
      <a:spcBef>
        <a:spcPct val="0"/>
      </a:spcBef>
      <a:spcAft>
        <a:spcPct val="0"/>
      </a:spcAft>
      <a:defRPr sz="3200" kern="1200">
        <a:solidFill>
          <a:schemeClr val="bg2"/>
        </a:solidFill>
        <a:latin typeface="Helvetica" pitchFamily="2" charset="0"/>
        <a:ea typeface="ＭＳ Ｐゴシック" panose="020B0600070205080204" pitchFamily="34" charset="-128"/>
        <a:cs typeface="+mn-cs"/>
      </a:defRPr>
    </a:lvl5pPr>
    <a:lvl6pPr marL="2286000" algn="l" defTabSz="914400" rtl="0" eaLnBrk="1" latinLnBrk="0" hangingPunct="1">
      <a:defRPr sz="3200" kern="1200">
        <a:solidFill>
          <a:schemeClr val="bg2"/>
        </a:solidFill>
        <a:latin typeface="Helvetica" pitchFamily="2" charset="0"/>
        <a:ea typeface="ＭＳ Ｐゴシック" panose="020B0600070205080204" pitchFamily="34" charset="-128"/>
        <a:cs typeface="+mn-cs"/>
      </a:defRPr>
    </a:lvl6pPr>
    <a:lvl7pPr marL="2743200" algn="l" defTabSz="914400" rtl="0" eaLnBrk="1" latinLnBrk="0" hangingPunct="1">
      <a:defRPr sz="3200" kern="1200">
        <a:solidFill>
          <a:schemeClr val="bg2"/>
        </a:solidFill>
        <a:latin typeface="Helvetica" pitchFamily="2" charset="0"/>
        <a:ea typeface="ＭＳ Ｐゴシック" panose="020B0600070205080204" pitchFamily="34" charset="-128"/>
        <a:cs typeface="+mn-cs"/>
      </a:defRPr>
    </a:lvl7pPr>
    <a:lvl8pPr marL="3200400" algn="l" defTabSz="914400" rtl="0" eaLnBrk="1" latinLnBrk="0" hangingPunct="1">
      <a:defRPr sz="3200" kern="1200">
        <a:solidFill>
          <a:schemeClr val="bg2"/>
        </a:solidFill>
        <a:latin typeface="Helvetica" pitchFamily="2" charset="0"/>
        <a:ea typeface="ＭＳ Ｐゴシック" panose="020B0600070205080204" pitchFamily="34" charset="-128"/>
        <a:cs typeface="+mn-cs"/>
      </a:defRPr>
    </a:lvl8pPr>
    <a:lvl9pPr marL="3657600" algn="l" defTabSz="914400" rtl="0" eaLnBrk="1" latinLnBrk="0" hangingPunct="1">
      <a:defRPr sz="3200" kern="1200">
        <a:solidFill>
          <a:schemeClr val="bg2"/>
        </a:solidFill>
        <a:latin typeface="Helvetica" pitchFamily="2"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872">
          <p15:clr>
            <a:srgbClr val="A4A3A4"/>
          </p15:clr>
        </p15:guide>
        <p15:guide id="2" pos="33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680"/>
    <p:restoredTop sz="97046"/>
  </p:normalViewPr>
  <p:slideViewPr>
    <p:cSldViewPr snapToGrid="0">
      <p:cViewPr varScale="1">
        <p:scale>
          <a:sx n="153" d="100"/>
          <a:sy n="153" d="100"/>
        </p:scale>
        <p:origin x="168" y="616"/>
      </p:cViewPr>
      <p:guideLst>
        <p:guide orient="horz" pos="1872"/>
        <p:guide pos="3328"/>
      </p:guideLst>
    </p:cSldViewPr>
  </p:slideViewPr>
  <p:outlineViewPr>
    <p:cViewPr>
      <p:scale>
        <a:sx n="50" d="100"/>
        <a:sy n="50" d="100"/>
      </p:scale>
      <p:origin x="0" y="0"/>
    </p:cViewPr>
  </p:outlineViewPr>
  <p:notesTextViewPr>
    <p:cViewPr>
      <p:scale>
        <a:sx n="100" d="100"/>
        <a:sy n="100" d="100"/>
      </p:scale>
      <p:origin x="0" y="0"/>
    </p:cViewPr>
  </p:notesTextViewPr>
  <p:sorterViewPr>
    <p:cViewPr varScale="1">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77C960D-C2F4-01F8-4959-9587604FC245}"/>
              </a:ext>
            </a:extLst>
          </p:cNvPr>
          <p:cNvSpPr>
            <a:spLocks noGrp="1" noChangeArrowheads="1"/>
          </p:cNvSpPr>
          <p:nvPr>
            <p:ph type="body" sz="quarter" idx="3"/>
          </p:nvPr>
        </p:nvSpPr>
        <p:spPr bwMode="auto">
          <a:xfrm>
            <a:off x="1219200" y="3257550"/>
            <a:ext cx="6705600" cy="3086100"/>
          </a:xfrm>
          <a:prstGeom prst="rect">
            <a:avLst/>
          </a:prstGeom>
          <a:noFill/>
          <a:ln>
            <a:noFill/>
          </a:ln>
          <a:effectLst/>
        </p:spPr>
        <p:txBody>
          <a:bodyPr vert="horz" wrap="square" lIns="90487" tIns="44450" rIns="90487" bIns="44450"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1" name="Rectangle 3">
            <a:extLst>
              <a:ext uri="{FF2B5EF4-FFF2-40B4-BE49-F238E27FC236}">
                <a16:creationId xmlns:a16="http://schemas.microsoft.com/office/drawing/2014/main" id="{8F36FE8C-8B43-CE1A-95C2-7A2DB043353E}"/>
              </a:ext>
            </a:extLst>
          </p:cNvPr>
          <p:cNvSpPr>
            <a:spLocks noGrp="1" noRot="1" noChangeAspect="1" noChangeArrowheads="1" noTextEdit="1"/>
          </p:cNvSpPr>
          <p:nvPr>
            <p:ph type="sldImg" idx="2"/>
          </p:nvPr>
        </p:nvSpPr>
        <p:spPr bwMode="auto">
          <a:xfrm>
            <a:off x="2287588" y="514350"/>
            <a:ext cx="4570412" cy="25717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Helvetica"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Helvetica"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Helvetica"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Helvetica"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Helvetica"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ChangeArrowheads="1"/>
          </p:cNvSpPr>
          <p:nvPr>
            <p:ph type="sldImg"/>
          </p:nvPr>
        </p:nvSpPr>
        <p:spPr>
          <a:xfrm>
            <a:off x="2287588" y="514350"/>
            <a:ext cx="4570412" cy="2571750"/>
          </a:xfrm>
          <a:solidFill>
            <a:srgbClr val="FFFFFF"/>
          </a:solidFill>
          <a:ln/>
          <a:extLst>
            <a:ext uri="{FAA26D3D-D897-4be2-8F04-BA451C77F1D7}">
              <ma14:placeholderFlag xmlns="" xmlns:ma14="http://schemas.microsoft.com/office/mac/drawingml/2011/main" val="1"/>
            </a:ext>
          </a:extLst>
        </p:spPr>
      </p:sp>
      <p:sp>
        <p:nvSpPr>
          <p:cNvPr id="343043"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extLst>
      <p:ext uri="{BB962C8B-B14F-4D97-AF65-F5344CB8AC3E}">
        <p14:creationId xmlns:p14="http://schemas.microsoft.com/office/powerpoint/2010/main" val="3756219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D66E5086-FA36-02B0-AF52-C63E696D159A}"/>
              </a:ext>
            </a:extLst>
          </p:cNvPr>
          <p:cNvSpPr>
            <a:spLocks noGrp="1" noRot="1" noChangeAspect="1" noChangeArrowheads="1" noTextEdit="1"/>
          </p:cNvSpPr>
          <p:nvPr>
            <p:ph type="sldImg"/>
          </p:nvPr>
        </p:nvSpPr>
        <p:spPr>
          <a:solidFill>
            <a:srgbClr val="FFFFFF"/>
          </a:solidFill>
          <a:ln/>
        </p:spPr>
      </p:sp>
      <p:sp>
        <p:nvSpPr>
          <p:cNvPr id="208899" name="Rectangle 3">
            <a:extLst>
              <a:ext uri="{FF2B5EF4-FFF2-40B4-BE49-F238E27FC236}">
                <a16:creationId xmlns:a16="http://schemas.microsoft.com/office/drawing/2014/main" id="{5E1ED4DF-6754-EE7A-1A47-DD9C3B096433}"/>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BC50552C-3B31-2C44-13F9-464E14B7FD14}"/>
              </a:ext>
            </a:extLst>
          </p:cNvPr>
          <p:cNvSpPr>
            <a:spLocks noGrp="1" noRot="1" noChangeAspect="1" noChangeArrowheads="1" noTextEdit="1"/>
          </p:cNvSpPr>
          <p:nvPr>
            <p:ph type="sldImg"/>
          </p:nvPr>
        </p:nvSpPr>
        <p:spPr>
          <a:ln/>
        </p:spPr>
      </p:sp>
      <p:sp>
        <p:nvSpPr>
          <p:cNvPr id="250883" name="Rectangle 3">
            <a:extLst>
              <a:ext uri="{FF2B5EF4-FFF2-40B4-BE49-F238E27FC236}">
                <a16:creationId xmlns:a16="http://schemas.microsoft.com/office/drawing/2014/main" id="{88771EAA-6279-FB23-99FA-DE14AA93595A}"/>
              </a:ext>
            </a:extLst>
          </p:cNvPr>
          <p:cNvSpPr>
            <a:spLocks noGrp="1" noChangeArrowheads="1"/>
          </p:cNvSpPr>
          <p:nvPr>
            <p:ph type="body" idx="1"/>
          </p:nvPr>
        </p:nvSpPr>
        <p:spPr/>
        <p:txBody>
          <a:bodyPr/>
          <a:lstStyle/>
          <a:p>
            <a:pPr>
              <a:defRPr/>
            </a:pPr>
            <a:endParaRPr lang="en-US">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026">
            <a:extLst>
              <a:ext uri="{FF2B5EF4-FFF2-40B4-BE49-F238E27FC236}">
                <a16:creationId xmlns:a16="http://schemas.microsoft.com/office/drawing/2014/main" id="{7B3E57C5-5374-845C-B7BC-BD5BE06AE926}"/>
              </a:ext>
            </a:extLst>
          </p:cNvPr>
          <p:cNvSpPr>
            <a:spLocks noGrp="1" noRot="1" noChangeAspect="1" noChangeArrowheads="1" noTextEdit="1"/>
          </p:cNvSpPr>
          <p:nvPr>
            <p:ph type="sldImg"/>
          </p:nvPr>
        </p:nvSpPr>
        <p:spPr>
          <a:ln/>
        </p:spPr>
      </p:sp>
      <p:sp>
        <p:nvSpPr>
          <p:cNvPr id="266243" name="Rectangle 1027">
            <a:extLst>
              <a:ext uri="{FF2B5EF4-FFF2-40B4-BE49-F238E27FC236}">
                <a16:creationId xmlns:a16="http://schemas.microsoft.com/office/drawing/2014/main" id="{0F19C7CD-975F-0CE8-EF17-239B6951285B}"/>
              </a:ext>
            </a:extLst>
          </p:cNvPr>
          <p:cNvSpPr>
            <a:spLocks noGrp="1" noChangeArrowheads="1"/>
          </p:cNvSpPr>
          <p:nvPr>
            <p:ph type="body" idx="1"/>
          </p:nvPr>
        </p:nvSpPr>
        <p:spPr/>
        <p:txBody>
          <a:bodyPr/>
          <a:lstStyle/>
          <a:p>
            <a:pPr>
              <a:defRPr/>
            </a:pPr>
            <a:endParaRPr lang="en-US">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BF7922CA-14FC-94D8-DD50-7607E5ED4938}"/>
              </a:ext>
            </a:extLst>
          </p:cNvPr>
          <p:cNvSpPr>
            <a:spLocks noGrp="1" noRot="1" noChangeAspect="1" noChangeArrowheads="1" noTextEdit="1"/>
          </p:cNvSpPr>
          <p:nvPr>
            <p:ph type="sldImg"/>
          </p:nvPr>
        </p:nvSpPr>
        <p:spPr>
          <a:solidFill>
            <a:srgbClr val="FFFFFF"/>
          </a:solidFill>
          <a:ln/>
        </p:spPr>
      </p:sp>
      <p:sp>
        <p:nvSpPr>
          <p:cNvPr id="208899" name="Rectangle 3">
            <a:extLst>
              <a:ext uri="{FF2B5EF4-FFF2-40B4-BE49-F238E27FC236}">
                <a16:creationId xmlns:a16="http://schemas.microsoft.com/office/drawing/2014/main" id="{CAF1673A-9CBD-DDBF-9011-CFE4BCB13341}"/>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653DF8D5-DC7A-11AE-49DC-873B0D7A6CCB}"/>
              </a:ext>
            </a:extLst>
          </p:cNvPr>
          <p:cNvSpPr>
            <a:spLocks noGrp="1" noRot="1" noChangeAspect="1" noChangeArrowheads="1" noTextEdit="1"/>
          </p:cNvSpPr>
          <p:nvPr>
            <p:ph type="sldImg"/>
          </p:nvPr>
        </p:nvSpPr>
        <p:spPr>
          <a:solidFill>
            <a:srgbClr val="FFFFFF"/>
          </a:solidFill>
          <a:ln/>
        </p:spPr>
      </p:sp>
      <p:sp>
        <p:nvSpPr>
          <p:cNvPr id="217091" name="Rectangle 3">
            <a:extLst>
              <a:ext uri="{FF2B5EF4-FFF2-40B4-BE49-F238E27FC236}">
                <a16:creationId xmlns:a16="http://schemas.microsoft.com/office/drawing/2014/main" id="{B5F38C96-844D-134C-A78B-FF47109D3509}"/>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8B841BDC-18A3-88E1-11DD-055456B5CDB7}"/>
              </a:ext>
            </a:extLst>
          </p:cNvPr>
          <p:cNvSpPr>
            <a:spLocks noGrp="1" noRot="1" noChangeAspect="1" noChangeArrowheads="1" noTextEdit="1"/>
          </p:cNvSpPr>
          <p:nvPr>
            <p:ph type="sldImg"/>
          </p:nvPr>
        </p:nvSpPr>
        <p:spPr>
          <a:solidFill>
            <a:srgbClr val="FFFFFF"/>
          </a:solidFill>
          <a:ln/>
        </p:spPr>
      </p:sp>
      <p:sp>
        <p:nvSpPr>
          <p:cNvPr id="233475" name="Rectangle 3">
            <a:extLst>
              <a:ext uri="{FF2B5EF4-FFF2-40B4-BE49-F238E27FC236}">
                <a16:creationId xmlns:a16="http://schemas.microsoft.com/office/drawing/2014/main" id="{7C351394-3378-4DFF-8737-7F047A741126}"/>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9345C5C2-8D31-B83C-959F-C6159D2A087F}"/>
              </a:ext>
            </a:extLst>
          </p:cNvPr>
          <p:cNvSpPr>
            <a:spLocks noGrp="1" noRot="1" noChangeAspect="1" noChangeArrowheads="1" noTextEdit="1"/>
          </p:cNvSpPr>
          <p:nvPr>
            <p:ph type="sldImg"/>
          </p:nvPr>
        </p:nvSpPr>
        <p:spPr>
          <a:solidFill>
            <a:srgbClr val="FFFFFF"/>
          </a:solidFill>
          <a:ln/>
        </p:spPr>
      </p:sp>
      <p:sp>
        <p:nvSpPr>
          <p:cNvPr id="227331" name="Rectangle 3">
            <a:extLst>
              <a:ext uri="{FF2B5EF4-FFF2-40B4-BE49-F238E27FC236}">
                <a16:creationId xmlns:a16="http://schemas.microsoft.com/office/drawing/2014/main" id="{361E2810-0582-C126-18DA-287E9B88FA89}"/>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10F8BF8B-9373-3827-9160-5B83151E972A}"/>
              </a:ext>
            </a:extLst>
          </p:cNvPr>
          <p:cNvSpPr>
            <a:spLocks noGrp="1" noRot="1" noChangeAspect="1" noChangeArrowheads="1" noTextEdit="1"/>
          </p:cNvSpPr>
          <p:nvPr>
            <p:ph type="sldImg"/>
          </p:nvPr>
        </p:nvSpPr>
        <p:spPr>
          <a:solidFill>
            <a:srgbClr val="FFFFFF"/>
          </a:solidFill>
          <a:ln/>
        </p:spPr>
      </p:sp>
      <p:sp>
        <p:nvSpPr>
          <p:cNvPr id="235523" name="Rectangle 3">
            <a:extLst>
              <a:ext uri="{FF2B5EF4-FFF2-40B4-BE49-F238E27FC236}">
                <a16:creationId xmlns:a16="http://schemas.microsoft.com/office/drawing/2014/main" id="{27DD4884-1EE7-F47D-4D6E-47E0F4466C77}"/>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dirty="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9DCF7763-A8DF-D08C-1094-3860C8598FB3}"/>
              </a:ext>
            </a:extLst>
          </p:cNvPr>
          <p:cNvSpPr>
            <a:spLocks noGrp="1" noRot="1" noChangeAspect="1" noChangeArrowheads="1" noTextEdit="1"/>
          </p:cNvSpPr>
          <p:nvPr>
            <p:ph type="sldImg"/>
          </p:nvPr>
        </p:nvSpPr>
        <p:spPr>
          <a:solidFill>
            <a:srgbClr val="FFFFFF"/>
          </a:solidFill>
          <a:ln/>
        </p:spPr>
      </p:sp>
      <p:sp>
        <p:nvSpPr>
          <p:cNvPr id="239619" name="Rectangle 3">
            <a:extLst>
              <a:ext uri="{FF2B5EF4-FFF2-40B4-BE49-F238E27FC236}">
                <a16:creationId xmlns:a16="http://schemas.microsoft.com/office/drawing/2014/main" id="{23C73F48-9F2D-8C40-7B99-4E0F0E0E384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B34A21B8-CA3D-1E62-060B-C72C3478653D}"/>
              </a:ext>
            </a:extLst>
          </p:cNvPr>
          <p:cNvSpPr>
            <a:spLocks noGrp="1" noRot="1" noChangeAspect="1" noChangeArrowheads="1" noTextEdit="1"/>
          </p:cNvSpPr>
          <p:nvPr>
            <p:ph type="sldImg"/>
          </p:nvPr>
        </p:nvSpPr>
        <p:spPr>
          <a:solidFill>
            <a:srgbClr val="FFFFFF"/>
          </a:solidFill>
          <a:ln/>
        </p:spPr>
      </p:sp>
      <p:sp>
        <p:nvSpPr>
          <p:cNvPr id="243715" name="Rectangle 3">
            <a:extLst>
              <a:ext uri="{FF2B5EF4-FFF2-40B4-BE49-F238E27FC236}">
                <a16:creationId xmlns:a16="http://schemas.microsoft.com/office/drawing/2014/main" id="{E54DC7CE-A75C-71C9-5943-76B6861DCF6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F3457B9B-CB5F-6252-0B63-48D0554F60F2}"/>
              </a:ext>
            </a:extLst>
          </p:cNvPr>
          <p:cNvSpPr>
            <a:spLocks noGrp="1" noRot="1" noChangeAspect="1" noChangeArrowheads="1" noTextEdit="1"/>
          </p:cNvSpPr>
          <p:nvPr>
            <p:ph type="sldImg"/>
          </p:nvPr>
        </p:nvSpPr>
        <p:spPr>
          <a:solidFill>
            <a:srgbClr val="FFFFFF"/>
          </a:solidFill>
          <a:ln/>
        </p:spPr>
      </p:sp>
      <p:sp>
        <p:nvSpPr>
          <p:cNvPr id="204803" name="Rectangle 3">
            <a:extLst>
              <a:ext uri="{FF2B5EF4-FFF2-40B4-BE49-F238E27FC236}">
                <a16:creationId xmlns:a16="http://schemas.microsoft.com/office/drawing/2014/main" id="{05760B5A-DE4C-6754-68E8-67A7DC102F5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CF461097-C22B-9B4E-0260-AB1E2C69C22C}"/>
              </a:ext>
            </a:extLst>
          </p:cNvPr>
          <p:cNvSpPr>
            <a:spLocks noGrp="1" noRot="1" noChangeAspect="1" noChangeArrowheads="1" noTextEdit="1"/>
          </p:cNvSpPr>
          <p:nvPr>
            <p:ph type="sldImg"/>
          </p:nvPr>
        </p:nvSpPr>
        <p:spPr>
          <a:solidFill>
            <a:srgbClr val="FFFFFF"/>
          </a:solidFill>
          <a:ln/>
        </p:spPr>
      </p:sp>
      <p:sp>
        <p:nvSpPr>
          <p:cNvPr id="245763" name="Rectangle 3">
            <a:extLst>
              <a:ext uri="{FF2B5EF4-FFF2-40B4-BE49-F238E27FC236}">
                <a16:creationId xmlns:a16="http://schemas.microsoft.com/office/drawing/2014/main" id="{1ECC22C8-1547-2C76-EF65-C6276868F86F}"/>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332E4281-A026-B93C-7C7A-F351C7B4C27C}"/>
              </a:ext>
            </a:extLst>
          </p:cNvPr>
          <p:cNvSpPr>
            <a:spLocks noGrp="1" noRot="1" noChangeAspect="1" noChangeArrowheads="1" noTextEdit="1"/>
          </p:cNvSpPr>
          <p:nvPr>
            <p:ph type="sldImg"/>
          </p:nvPr>
        </p:nvSpPr>
        <p:spPr>
          <a:solidFill>
            <a:srgbClr val="FFFFFF"/>
          </a:solidFill>
          <a:ln/>
        </p:spPr>
      </p:sp>
      <p:sp>
        <p:nvSpPr>
          <p:cNvPr id="223235" name="Rectangle 3">
            <a:extLst>
              <a:ext uri="{FF2B5EF4-FFF2-40B4-BE49-F238E27FC236}">
                <a16:creationId xmlns:a16="http://schemas.microsoft.com/office/drawing/2014/main" id="{FB024FE3-D1D6-3AD9-DD07-F031D4D4AD1E}"/>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extLst>
      <p:ext uri="{BB962C8B-B14F-4D97-AF65-F5344CB8AC3E}">
        <p14:creationId xmlns:p14="http://schemas.microsoft.com/office/powerpoint/2010/main" val="1613755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58BDECE3-8750-9A5C-2D60-57214FA0D842}"/>
              </a:ext>
            </a:extLst>
          </p:cNvPr>
          <p:cNvSpPr>
            <a:spLocks noGrp="1" noRot="1" noChangeAspect="1" noChangeArrowheads="1" noTextEdit="1"/>
          </p:cNvSpPr>
          <p:nvPr>
            <p:ph type="sldImg"/>
          </p:nvPr>
        </p:nvSpPr>
        <p:spPr>
          <a:solidFill>
            <a:srgbClr val="FFFFFF"/>
          </a:solidFill>
          <a:ln/>
        </p:spPr>
      </p:sp>
      <p:sp>
        <p:nvSpPr>
          <p:cNvPr id="150531" name="Rectangle 3">
            <a:extLst>
              <a:ext uri="{FF2B5EF4-FFF2-40B4-BE49-F238E27FC236}">
                <a16:creationId xmlns:a16="http://schemas.microsoft.com/office/drawing/2014/main" id="{D614CD4F-5D65-A71E-B6B6-81BA921813CA}"/>
              </a:ext>
            </a:extLst>
          </p:cNvPr>
          <p:cNvSpPr>
            <a:spLocks noGrp="1" noChangeArrowheads="1"/>
          </p:cNvSpPr>
          <p:nvPr>
            <p:ph type="body" idx="1"/>
          </p:nvPr>
        </p:nvSpPr>
        <p:spPr>
          <a:solidFill>
            <a:srgbClr val="FFFFFF"/>
          </a:solidFill>
          <a:ln>
            <a:solidFill>
              <a:srgbClr val="000000"/>
            </a:solidFill>
          </a:ln>
        </p:spPr>
        <p:txBody>
          <a:bodyPr/>
          <a:lstStyle/>
          <a:p>
            <a:pPr>
              <a:defRPr/>
            </a:pPr>
            <a:endParaRPr lang="en-US">
              <a:cs typeface="+mn-cs"/>
            </a:endParaRPr>
          </a:p>
        </p:txBody>
      </p:sp>
    </p:spTree>
    <p:extLst>
      <p:ext uri="{BB962C8B-B14F-4D97-AF65-F5344CB8AC3E}">
        <p14:creationId xmlns:p14="http://schemas.microsoft.com/office/powerpoint/2010/main" val="1798371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55BDD11D-1649-A00C-1D62-C8DB2815F3BB}"/>
              </a:ext>
            </a:extLst>
          </p:cNvPr>
          <p:cNvSpPr>
            <a:spLocks noGrp="1" noRot="1" noChangeAspect="1" noChangeArrowheads="1" noTextEdit="1"/>
          </p:cNvSpPr>
          <p:nvPr>
            <p:ph type="sldImg"/>
          </p:nvPr>
        </p:nvSpPr>
        <p:spPr>
          <a:solidFill>
            <a:srgbClr val="FFFFFF"/>
          </a:solidFill>
          <a:ln/>
        </p:spPr>
      </p:sp>
      <p:sp>
        <p:nvSpPr>
          <p:cNvPr id="206851" name="Rectangle 3">
            <a:extLst>
              <a:ext uri="{FF2B5EF4-FFF2-40B4-BE49-F238E27FC236}">
                <a16:creationId xmlns:a16="http://schemas.microsoft.com/office/drawing/2014/main" id="{552A3305-5125-5DBD-5EBA-4D8A130C6197}"/>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C25828A3-8FD2-B597-73AF-9FDBD82DA787}"/>
              </a:ext>
            </a:extLst>
          </p:cNvPr>
          <p:cNvSpPr>
            <a:spLocks noGrp="1" noRot="1" noChangeAspect="1" noChangeArrowheads="1" noTextEdit="1"/>
          </p:cNvSpPr>
          <p:nvPr>
            <p:ph type="sldImg"/>
          </p:nvPr>
        </p:nvSpPr>
        <p:spPr>
          <a:solidFill>
            <a:srgbClr val="FFFFFF"/>
          </a:solidFill>
          <a:ln/>
        </p:spPr>
      </p:sp>
      <p:sp>
        <p:nvSpPr>
          <p:cNvPr id="215043" name="Rectangle 3">
            <a:extLst>
              <a:ext uri="{FF2B5EF4-FFF2-40B4-BE49-F238E27FC236}">
                <a16:creationId xmlns:a16="http://schemas.microsoft.com/office/drawing/2014/main" id="{B3EB3C98-FED9-F529-FF61-168DF6E1F627}"/>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dirty="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3A127D3A-8E56-332E-3DCA-90A6D4A91927}"/>
              </a:ext>
            </a:extLst>
          </p:cNvPr>
          <p:cNvSpPr>
            <a:spLocks noGrp="1" noRot="1" noChangeAspect="1" noChangeArrowheads="1" noTextEdit="1"/>
          </p:cNvSpPr>
          <p:nvPr>
            <p:ph type="sldImg"/>
          </p:nvPr>
        </p:nvSpPr>
        <p:spPr>
          <a:ln/>
        </p:spPr>
      </p:sp>
      <p:sp>
        <p:nvSpPr>
          <p:cNvPr id="267267" name="Rectangle 3">
            <a:extLst>
              <a:ext uri="{FF2B5EF4-FFF2-40B4-BE49-F238E27FC236}">
                <a16:creationId xmlns:a16="http://schemas.microsoft.com/office/drawing/2014/main" id="{BB0F2A80-5FAB-7BA5-4E24-6DBD8EA9BF91}"/>
              </a:ext>
            </a:extLst>
          </p:cNvPr>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65B70113-79D5-7D9D-9413-BA4E7468625F}"/>
              </a:ext>
            </a:extLst>
          </p:cNvPr>
          <p:cNvSpPr>
            <a:spLocks noGrp="1" noRot="1" noChangeAspect="1" noChangeArrowheads="1" noTextEdit="1"/>
          </p:cNvSpPr>
          <p:nvPr>
            <p:ph type="sldImg"/>
          </p:nvPr>
        </p:nvSpPr>
        <p:spPr>
          <a:ln/>
        </p:spPr>
      </p:sp>
      <p:sp>
        <p:nvSpPr>
          <p:cNvPr id="268291" name="Rectangle 3">
            <a:extLst>
              <a:ext uri="{FF2B5EF4-FFF2-40B4-BE49-F238E27FC236}">
                <a16:creationId xmlns:a16="http://schemas.microsoft.com/office/drawing/2014/main" id="{B22F3CCB-652E-302D-F21B-22CF75528F58}"/>
              </a:ext>
            </a:extLst>
          </p:cNvPr>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66B86089-BB6E-6AC5-866C-CE707AC16A44}"/>
              </a:ext>
            </a:extLst>
          </p:cNvPr>
          <p:cNvSpPr>
            <a:spLocks noGrp="1" noRot="1" noChangeAspect="1" noChangeArrowheads="1" noTextEdit="1"/>
          </p:cNvSpPr>
          <p:nvPr>
            <p:ph type="sldImg"/>
          </p:nvPr>
        </p:nvSpPr>
        <p:spPr>
          <a:ln/>
        </p:spPr>
      </p:sp>
      <p:sp>
        <p:nvSpPr>
          <p:cNvPr id="269315" name="Rectangle 3">
            <a:extLst>
              <a:ext uri="{FF2B5EF4-FFF2-40B4-BE49-F238E27FC236}">
                <a16:creationId xmlns:a16="http://schemas.microsoft.com/office/drawing/2014/main" id="{4241116A-2745-6522-D653-875E0C71EE75}"/>
              </a:ext>
            </a:extLst>
          </p:cNvPr>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026">
            <a:extLst>
              <a:ext uri="{FF2B5EF4-FFF2-40B4-BE49-F238E27FC236}">
                <a16:creationId xmlns:a16="http://schemas.microsoft.com/office/drawing/2014/main" id="{A08CAF6F-019B-6E44-BB87-9280D21545E5}"/>
              </a:ext>
            </a:extLst>
          </p:cNvPr>
          <p:cNvSpPr>
            <a:spLocks noGrp="1" noRot="1" noChangeAspect="1" noChangeArrowheads="1" noTextEdit="1"/>
          </p:cNvSpPr>
          <p:nvPr>
            <p:ph type="sldImg"/>
          </p:nvPr>
        </p:nvSpPr>
        <p:spPr>
          <a:ln/>
        </p:spPr>
      </p:sp>
      <p:sp>
        <p:nvSpPr>
          <p:cNvPr id="271363" name="Rectangle 1027">
            <a:extLst>
              <a:ext uri="{FF2B5EF4-FFF2-40B4-BE49-F238E27FC236}">
                <a16:creationId xmlns:a16="http://schemas.microsoft.com/office/drawing/2014/main" id="{D1DB6212-4137-B6C8-64EA-DBBBBBF1DC53}"/>
              </a:ext>
            </a:extLst>
          </p:cNvPr>
          <p:cNvSpPr>
            <a:spLocks noGrp="1" noChangeArrowheads="1"/>
          </p:cNvSpPr>
          <p:nvPr>
            <p:ph type="body" idx="1"/>
          </p:nvPr>
        </p:nvSpPr>
        <p:spPr/>
        <p:txBody>
          <a:bodyPr/>
          <a:lstStyle/>
          <a:p>
            <a:pPr>
              <a:defRPr/>
            </a:pPr>
            <a:endParaRPr lang="en-US" dirty="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8104DBA3-2E60-D44D-EAB4-076A45E1D3AA}"/>
              </a:ext>
            </a:extLst>
          </p:cNvPr>
          <p:cNvSpPr>
            <a:spLocks noGrp="1" noRot="1" noChangeAspect="1" noChangeArrowheads="1" noTextEdit="1"/>
          </p:cNvSpPr>
          <p:nvPr>
            <p:ph type="sldImg"/>
          </p:nvPr>
        </p:nvSpPr>
        <p:spPr>
          <a:ln/>
        </p:spPr>
      </p:sp>
      <p:sp>
        <p:nvSpPr>
          <p:cNvPr id="28674" name="Notes Placeholder 2">
            <a:extLst>
              <a:ext uri="{FF2B5EF4-FFF2-40B4-BE49-F238E27FC236}">
                <a16:creationId xmlns:a16="http://schemas.microsoft.com/office/drawing/2014/main" id="{F58415D4-E02F-E081-BA64-71B1AB4606E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Helvetica" pitchFamily="2"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92889" y="1846263"/>
            <a:ext cx="8980625" cy="1274762"/>
          </a:xfrm>
        </p:spPr>
        <p:txBody>
          <a:bodyPr/>
          <a:lstStyle/>
          <a:p>
            <a:r>
              <a:rPr lang="en-US"/>
              <a:t>Click to edit Master title style</a:t>
            </a:r>
          </a:p>
        </p:txBody>
      </p:sp>
      <p:sp>
        <p:nvSpPr>
          <p:cNvPr id="3" name="Subtitle 2"/>
          <p:cNvSpPr>
            <a:spLocks noGrp="1"/>
          </p:cNvSpPr>
          <p:nvPr>
            <p:ph type="subTitle" idx="1"/>
          </p:nvPr>
        </p:nvSpPr>
        <p:spPr>
          <a:xfrm>
            <a:off x="1585776" y="3368675"/>
            <a:ext cx="7394849" cy="1517650"/>
          </a:xfrm>
        </p:spPr>
        <p:txBody>
          <a:bodyPr/>
          <a:lstStyle>
            <a:lvl1pPr marL="0" indent="0" algn="ctr">
              <a:buNone/>
              <a:defRPr/>
            </a:lvl1pPr>
            <a:lvl2pPr marL="587045" indent="0" algn="ctr">
              <a:buNone/>
              <a:defRPr/>
            </a:lvl2pPr>
            <a:lvl3pPr marL="1174090" indent="0" algn="ctr">
              <a:buNone/>
              <a:defRPr/>
            </a:lvl3pPr>
            <a:lvl4pPr marL="1761134" indent="0" algn="ctr">
              <a:buNone/>
              <a:defRPr/>
            </a:lvl4pPr>
            <a:lvl5pPr marL="2348179" indent="0" algn="ctr">
              <a:buNone/>
              <a:defRPr/>
            </a:lvl5pPr>
            <a:lvl6pPr marL="2935224" indent="0" algn="ctr">
              <a:buNone/>
              <a:defRPr/>
            </a:lvl6pPr>
            <a:lvl7pPr marL="3522269" indent="0" algn="ctr">
              <a:buNone/>
              <a:defRPr/>
            </a:lvl7pPr>
            <a:lvl8pPr marL="4109314" indent="0" algn="ctr">
              <a:buNone/>
              <a:defRPr/>
            </a:lvl8pPr>
            <a:lvl9pPr marL="4696358" indent="0" algn="ctr">
              <a:buNone/>
              <a:defRPr/>
            </a:lvl9pPr>
          </a:lstStyle>
          <a:p>
            <a:r>
              <a:rPr lang="en-US"/>
              <a:t>Click to edit Master subtitle style</a:t>
            </a:r>
          </a:p>
        </p:txBody>
      </p:sp>
    </p:spTree>
    <p:extLst>
      <p:ext uri="{BB962C8B-B14F-4D97-AF65-F5344CB8AC3E}">
        <p14:creationId xmlns:p14="http://schemas.microsoft.com/office/powerpoint/2010/main" val="3717579183"/>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5057319"/>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12571" y="0"/>
            <a:ext cx="2637523" cy="59007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 y="0"/>
            <a:ext cx="7716896" cy="59007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1329601"/>
      </p:ext>
    </p:extLst>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50094" cy="742950"/>
          </a:xfrm>
        </p:spPr>
        <p:txBody>
          <a:bodyPr/>
          <a:lstStyle/>
          <a:p>
            <a:r>
              <a:rPr lang="en-US"/>
              <a:t>Click to edit Master title style</a:t>
            </a:r>
          </a:p>
        </p:txBody>
      </p:sp>
      <p:sp>
        <p:nvSpPr>
          <p:cNvPr id="3" name="Table Placeholder 2"/>
          <p:cNvSpPr>
            <a:spLocks noGrp="1"/>
          </p:cNvSpPr>
          <p:nvPr>
            <p:ph type="tbl" idx="1"/>
          </p:nvPr>
        </p:nvSpPr>
        <p:spPr>
          <a:xfrm>
            <a:off x="201790" y="992188"/>
            <a:ext cx="10283080" cy="4908550"/>
          </a:xfrm>
        </p:spPr>
        <p:txBody>
          <a:bodyPr/>
          <a:lstStyle/>
          <a:p>
            <a:pPr lvl="0"/>
            <a:endParaRPr lang="en-US" noProof="0"/>
          </a:p>
        </p:txBody>
      </p:sp>
    </p:spTree>
    <p:extLst>
      <p:ext uri="{BB962C8B-B14F-4D97-AF65-F5344CB8AC3E}">
        <p14:creationId xmlns:p14="http://schemas.microsoft.com/office/powerpoint/2010/main" val="447753703"/>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383522"/>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5692" y="3819526"/>
            <a:ext cx="8980625" cy="1179513"/>
          </a:xfrm>
        </p:spPr>
        <p:txBody>
          <a:bodyPr anchor="t"/>
          <a:lstStyle>
            <a:lvl1pPr algn="l">
              <a:defRPr sz="5136" b="1" cap="all"/>
            </a:lvl1pPr>
          </a:lstStyle>
          <a:p>
            <a:r>
              <a:rPr lang="en-US"/>
              <a:t>Click to edit Master title style</a:t>
            </a:r>
          </a:p>
        </p:txBody>
      </p:sp>
      <p:sp>
        <p:nvSpPr>
          <p:cNvPr id="3" name="Text Placeholder 2"/>
          <p:cNvSpPr>
            <a:spLocks noGrp="1"/>
          </p:cNvSpPr>
          <p:nvPr>
            <p:ph type="body" idx="1"/>
          </p:nvPr>
        </p:nvSpPr>
        <p:spPr>
          <a:xfrm>
            <a:off x="835692" y="2519363"/>
            <a:ext cx="8980625" cy="1300162"/>
          </a:xfrm>
        </p:spPr>
        <p:txBody>
          <a:bodyPr anchor="b"/>
          <a:lstStyle>
            <a:lvl1pPr marL="0" indent="0">
              <a:buNone/>
              <a:defRPr sz="2568"/>
            </a:lvl1pPr>
            <a:lvl2pPr marL="587045" indent="0">
              <a:buNone/>
              <a:defRPr sz="2311"/>
            </a:lvl2pPr>
            <a:lvl3pPr marL="1174090" indent="0">
              <a:buNone/>
              <a:defRPr sz="2054"/>
            </a:lvl3pPr>
            <a:lvl4pPr marL="1761134" indent="0">
              <a:buNone/>
              <a:defRPr sz="1798"/>
            </a:lvl4pPr>
            <a:lvl5pPr marL="2348179" indent="0">
              <a:buNone/>
              <a:defRPr sz="1798"/>
            </a:lvl5pPr>
            <a:lvl6pPr marL="2935224" indent="0">
              <a:buNone/>
              <a:defRPr sz="1798"/>
            </a:lvl6pPr>
            <a:lvl7pPr marL="3522269" indent="0">
              <a:buNone/>
              <a:defRPr sz="1798"/>
            </a:lvl7pPr>
            <a:lvl8pPr marL="4109314" indent="0">
              <a:buNone/>
              <a:defRPr sz="1798"/>
            </a:lvl8pPr>
            <a:lvl9pPr marL="4696358" indent="0">
              <a:buNone/>
              <a:defRPr sz="1798"/>
            </a:lvl9pPr>
          </a:lstStyle>
          <a:p>
            <a:pPr lvl="0"/>
            <a:r>
              <a:rPr lang="en-US"/>
              <a:t>Click to edit Master text styles</a:t>
            </a:r>
          </a:p>
        </p:txBody>
      </p:sp>
    </p:spTree>
    <p:extLst>
      <p:ext uri="{BB962C8B-B14F-4D97-AF65-F5344CB8AC3E}">
        <p14:creationId xmlns:p14="http://schemas.microsoft.com/office/powerpoint/2010/main" val="4129732751"/>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790" y="992188"/>
            <a:ext cx="5042684" cy="4908550"/>
          </a:xfrm>
        </p:spPr>
        <p:txBody>
          <a:bodyPr/>
          <a:lstStyle>
            <a:lvl1pPr>
              <a:defRPr sz="3595"/>
            </a:lvl1pPr>
            <a:lvl2pPr>
              <a:defRPr sz="3082"/>
            </a:lvl2pPr>
            <a:lvl3pPr>
              <a:defRPr sz="2568"/>
            </a:lvl3pPr>
            <a:lvl4pPr>
              <a:defRPr sz="2311"/>
            </a:lvl4pPr>
            <a:lvl5pPr>
              <a:defRPr sz="2311"/>
            </a:lvl5pPr>
            <a:lvl6pPr>
              <a:defRPr sz="2311"/>
            </a:lvl6pPr>
            <a:lvl7pPr>
              <a:defRPr sz="2311"/>
            </a:lvl7pPr>
            <a:lvl8pPr>
              <a:defRPr sz="2311"/>
            </a:lvl8pPr>
            <a:lvl9pPr>
              <a:defRPr sz="23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40147" y="992188"/>
            <a:ext cx="5044722" cy="4908550"/>
          </a:xfrm>
        </p:spPr>
        <p:txBody>
          <a:bodyPr/>
          <a:lstStyle>
            <a:lvl1pPr>
              <a:defRPr sz="3595"/>
            </a:lvl1pPr>
            <a:lvl2pPr>
              <a:defRPr sz="3082"/>
            </a:lvl2pPr>
            <a:lvl3pPr>
              <a:defRPr sz="2568"/>
            </a:lvl3pPr>
            <a:lvl4pPr>
              <a:defRPr sz="2311"/>
            </a:lvl4pPr>
            <a:lvl5pPr>
              <a:defRPr sz="2311"/>
            </a:lvl5pPr>
            <a:lvl6pPr>
              <a:defRPr sz="2311"/>
            </a:lvl6pPr>
            <a:lvl7pPr>
              <a:defRPr sz="2311"/>
            </a:lvl7pPr>
            <a:lvl8pPr>
              <a:defRPr sz="2311"/>
            </a:lvl8pPr>
            <a:lvl9pPr>
              <a:defRPr sz="23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0134099"/>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7914" y="238125"/>
            <a:ext cx="9510575" cy="990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27913" y="1330325"/>
            <a:ext cx="4669680" cy="554038"/>
          </a:xfrm>
        </p:spPr>
        <p:txBody>
          <a:bodyPr anchor="b"/>
          <a:lstStyle>
            <a:lvl1pPr marL="0" indent="0">
              <a:buNone/>
              <a:defRPr sz="3082" b="1"/>
            </a:lvl1pPr>
            <a:lvl2pPr marL="587045" indent="0">
              <a:buNone/>
              <a:defRPr sz="2568" b="1"/>
            </a:lvl2pPr>
            <a:lvl3pPr marL="1174090" indent="0">
              <a:buNone/>
              <a:defRPr sz="2311" b="1"/>
            </a:lvl3pPr>
            <a:lvl4pPr marL="1761134" indent="0">
              <a:buNone/>
              <a:defRPr sz="2054" b="1"/>
            </a:lvl4pPr>
            <a:lvl5pPr marL="2348179" indent="0">
              <a:buNone/>
              <a:defRPr sz="2054" b="1"/>
            </a:lvl5pPr>
            <a:lvl6pPr marL="2935224" indent="0">
              <a:buNone/>
              <a:defRPr sz="2054" b="1"/>
            </a:lvl6pPr>
            <a:lvl7pPr marL="3522269" indent="0">
              <a:buNone/>
              <a:defRPr sz="2054" b="1"/>
            </a:lvl7pPr>
            <a:lvl8pPr marL="4109314" indent="0">
              <a:buNone/>
              <a:defRPr sz="2054" b="1"/>
            </a:lvl8pPr>
            <a:lvl9pPr marL="4696358" indent="0">
              <a:buNone/>
              <a:defRPr sz="2054" b="1"/>
            </a:lvl9pPr>
          </a:lstStyle>
          <a:p>
            <a:pPr lvl="0"/>
            <a:r>
              <a:rPr lang="en-US"/>
              <a:t>Click to edit Master text styles</a:t>
            </a:r>
          </a:p>
        </p:txBody>
      </p:sp>
      <p:sp>
        <p:nvSpPr>
          <p:cNvPr id="4" name="Content Placeholder 3"/>
          <p:cNvSpPr>
            <a:spLocks noGrp="1"/>
          </p:cNvSpPr>
          <p:nvPr>
            <p:ph sz="half" idx="2"/>
          </p:nvPr>
        </p:nvSpPr>
        <p:spPr>
          <a:xfrm>
            <a:off x="527913" y="1884363"/>
            <a:ext cx="4669680" cy="3424237"/>
          </a:xfrm>
        </p:spPr>
        <p:txBody>
          <a:bodyPr/>
          <a:lstStyle>
            <a:lvl1pPr>
              <a:defRPr sz="3082"/>
            </a:lvl1pPr>
            <a:lvl2pPr>
              <a:defRPr sz="2568"/>
            </a:lvl2pPr>
            <a:lvl3pPr>
              <a:defRPr sz="2311"/>
            </a:lvl3pPr>
            <a:lvl4pPr>
              <a:defRPr sz="2054"/>
            </a:lvl4pPr>
            <a:lvl5pPr>
              <a:defRPr sz="2054"/>
            </a:lvl5pPr>
            <a:lvl6pPr>
              <a:defRPr sz="2054"/>
            </a:lvl6pPr>
            <a:lvl7pPr>
              <a:defRPr sz="2054"/>
            </a:lvl7pPr>
            <a:lvl8pPr>
              <a:defRPr sz="2054"/>
            </a:lvl8pPr>
            <a:lvl9pPr>
              <a:defRPr sz="20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66770" y="1330325"/>
            <a:ext cx="4671719" cy="554038"/>
          </a:xfrm>
        </p:spPr>
        <p:txBody>
          <a:bodyPr anchor="b"/>
          <a:lstStyle>
            <a:lvl1pPr marL="0" indent="0">
              <a:buNone/>
              <a:defRPr sz="3082" b="1"/>
            </a:lvl1pPr>
            <a:lvl2pPr marL="587045" indent="0">
              <a:buNone/>
              <a:defRPr sz="2568" b="1"/>
            </a:lvl2pPr>
            <a:lvl3pPr marL="1174090" indent="0">
              <a:buNone/>
              <a:defRPr sz="2311" b="1"/>
            </a:lvl3pPr>
            <a:lvl4pPr marL="1761134" indent="0">
              <a:buNone/>
              <a:defRPr sz="2054" b="1"/>
            </a:lvl4pPr>
            <a:lvl5pPr marL="2348179" indent="0">
              <a:buNone/>
              <a:defRPr sz="2054" b="1"/>
            </a:lvl5pPr>
            <a:lvl6pPr marL="2935224" indent="0">
              <a:buNone/>
              <a:defRPr sz="2054" b="1"/>
            </a:lvl6pPr>
            <a:lvl7pPr marL="3522269" indent="0">
              <a:buNone/>
              <a:defRPr sz="2054" b="1"/>
            </a:lvl7pPr>
            <a:lvl8pPr marL="4109314" indent="0">
              <a:buNone/>
              <a:defRPr sz="2054" b="1"/>
            </a:lvl8pPr>
            <a:lvl9pPr marL="4696358" indent="0">
              <a:buNone/>
              <a:defRPr sz="2054" b="1"/>
            </a:lvl9pPr>
          </a:lstStyle>
          <a:p>
            <a:pPr lvl="0"/>
            <a:r>
              <a:rPr lang="en-US"/>
              <a:t>Click to edit Master text styles</a:t>
            </a:r>
          </a:p>
        </p:txBody>
      </p:sp>
      <p:sp>
        <p:nvSpPr>
          <p:cNvPr id="6" name="Content Placeholder 5"/>
          <p:cNvSpPr>
            <a:spLocks noGrp="1"/>
          </p:cNvSpPr>
          <p:nvPr>
            <p:ph sz="quarter" idx="4"/>
          </p:nvPr>
        </p:nvSpPr>
        <p:spPr>
          <a:xfrm>
            <a:off x="5366770" y="1884363"/>
            <a:ext cx="4671719" cy="3424237"/>
          </a:xfrm>
        </p:spPr>
        <p:txBody>
          <a:bodyPr/>
          <a:lstStyle>
            <a:lvl1pPr>
              <a:defRPr sz="3082"/>
            </a:lvl1pPr>
            <a:lvl2pPr>
              <a:defRPr sz="2568"/>
            </a:lvl2pPr>
            <a:lvl3pPr>
              <a:defRPr sz="2311"/>
            </a:lvl3pPr>
            <a:lvl4pPr>
              <a:defRPr sz="2054"/>
            </a:lvl4pPr>
            <a:lvl5pPr>
              <a:defRPr sz="2054"/>
            </a:lvl5pPr>
            <a:lvl6pPr>
              <a:defRPr sz="2054"/>
            </a:lvl6pPr>
            <a:lvl7pPr>
              <a:defRPr sz="2054"/>
            </a:lvl7pPr>
            <a:lvl8pPr>
              <a:defRPr sz="2054"/>
            </a:lvl8pPr>
            <a:lvl9pPr>
              <a:defRPr sz="20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0235710"/>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4676427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784853"/>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7914" y="236539"/>
            <a:ext cx="3477291" cy="1006475"/>
          </a:xfrm>
        </p:spPr>
        <p:txBody>
          <a:bodyPr/>
          <a:lstStyle>
            <a:lvl1pPr algn="l">
              <a:defRPr sz="2568" b="1"/>
            </a:lvl1pPr>
          </a:lstStyle>
          <a:p>
            <a:r>
              <a:rPr lang="en-US"/>
              <a:t>Click to edit Master title style</a:t>
            </a:r>
          </a:p>
        </p:txBody>
      </p:sp>
      <p:sp>
        <p:nvSpPr>
          <p:cNvPr id="3" name="Content Placeholder 2"/>
          <p:cNvSpPr>
            <a:spLocks noGrp="1"/>
          </p:cNvSpPr>
          <p:nvPr>
            <p:ph idx="1"/>
          </p:nvPr>
        </p:nvSpPr>
        <p:spPr>
          <a:xfrm>
            <a:off x="4131578" y="236538"/>
            <a:ext cx="5906911" cy="5072062"/>
          </a:xfrm>
        </p:spPr>
        <p:txBody>
          <a:bodyPr/>
          <a:lstStyle>
            <a:lvl1pPr>
              <a:defRPr sz="4109"/>
            </a:lvl1pPr>
            <a:lvl2pPr>
              <a:defRPr sz="3595"/>
            </a:lvl2pPr>
            <a:lvl3pPr>
              <a:defRPr sz="3082"/>
            </a:lvl3pPr>
            <a:lvl4pPr>
              <a:defRPr sz="2568"/>
            </a:lvl4pPr>
            <a:lvl5pPr>
              <a:defRPr sz="2568"/>
            </a:lvl5pPr>
            <a:lvl6pPr>
              <a:defRPr sz="2568"/>
            </a:lvl6pPr>
            <a:lvl7pPr>
              <a:defRPr sz="2568"/>
            </a:lvl7pPr>
            <a:lvl8pPr>
              <a:defRPr sz="2568"/>
            </a:lvl8pPr>
            <a:lvl9pPr>
              <a:defRPr sz="25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27914" y="1243014"/>
            <a:ext cx="3477291" cy="4065587"/>
          </a:xfrm>
        </p:spPr>
        <p:txBody>
          <a:bodyPr/>
          <a:lstStyle>
            <a:lvl1pPr marL="0" indent="0">
              <a:buNone/>
              <a:defRPr sz="1798"/>
            </a:lvl1pPr>
            <a:lvl2pPr marL="587045" indent="0">
              <a:buNone/>
              <a:defRPr sz="1541"/>
            </a:lvl2pPr>
            <a:lvl3pPr marL="1174090" indent="0">
              <a:buNone/>
              <a:defRPr sz="1284"/>
            </a:lvl3pPr>
            <a:lvl4pPr marL="1761134" indent="0">
              <a:buNone/>
              <a:defRPr sz="1156"/>
            </a:lvl4pPr>
            <a:lvl5pPr marL="2348179" indent="0">
              <a:buNone/>
              <a:defRPr sz="1156"/>
            </a:lvl5pPr>
            <a:lvl6pPr marL="2935224" indent="0">
              <a:buNone/>
              <a:defRPr sz="1156"/>
            </a:lvl6pPr>
            <a:lvl7pPr marL="3522269" indent="0">
              <a:buNone/>
              <a:defRPr sz="1156"/>
            </a:lvl7pPr>
            <a:lvl8pPr marL="4109314" indent="0">
              <a:buNone/>
              <a:defRPr sz="1156"/>
            </a:lvl8pPr>
            <a:lvl9pPr marL="4696358" indent="0">
              <a:buNone/>
              <a:defRPr sz="1156"/>
            </a:lvl9pPr>
          </a:lstStyle>
          <a:p>
            <a:pPr lvl="0"/>
            <a:r>
              <a:rPr lang="en-US"/>
              <a:t>Click to edit Master text styles</a:t>
            </a:r>
          </a:p>
        </p:txBody>
      </p:sp>
    </p:spTree>
    <p:extLst>
      <p:ext uri="{BB962C8B-B14F-4D97-AF65-F5344CB8AC3E}">
        <p14:creationId xmlns:p14="http://schemas.microsoft.com/office/powerpoint/2010/main" val="2211271072"/>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70884" y="4160839"/>
            <a:ext cx="6341064" cy="490537"/>
          </a:xfrm>
        </p:spPr>
        <p:txBody>
          <a:bodyPr/>
          <a:lstStyle>
            <a:lvl1pPr algn="l">
              <a:defRPr sz="2568" b="1"/>
            </a:lvl1pPr>
          </a:lstStyle>
          <a:p>
            <a:r>
              <a:rPr lang="en-US"/>
              <a:t>Click to edit Master title style</a:t>
            </a:r>
          </a:p>
        </p:txBody>
      </p:sp>
      <p:sp>
        <p:nvSpPr>
          <p:cNvPr id="3" name="Picture Placeholder 2"/>
          <p:cNvSpPr>
            <a:spLocks noGrp="1"/>
          </p:cNvSpPr>
          <p:nvPr>
            <p:ph type="pic" idx="1"/>
          </p:nvPr>
        </p:nvSpPr>
        <p:spPr>
          <a:xfrm>
            <a:off x="2070884" y="531814"/>
            <a:ext cx="6341064" cy="3565525"/>
          </a:xfrm>
        </p:spPr>
        <p:txBody>
          <a:bodyPr/>
          <a:lstStyle>
            <a:lvl1pPr marL="0" indent="0">
              <a:buNone/>
              <a:defRPr sz="4109"/>
            </a:lvl1pPr>
            <a:lvl2pPr marL="587045" indent="0">
              <a:buNone/>
              <a:defRPr sz="3595"/>
            </a:lvl2pPr>
            <a:lvl3pPr marL="1174090" indent="0">
              <a:buNone/>
              <a:defRPr sz="3082"/>
            </a:lvl3pPr>
            <a:lvl4pPr marL="1761134" indent="0">
              <a:buNone/>
              <a:defRPr sz="2568"/>
            </a:lvl4pPr>
            <a:lvl5pPr marL="2348179" indent="0">
              <a:buNone/>
              <a:defRPr sz="2568"/>
            </a:lvl5pPr>
            <a:lvl6pPr marL="2935224" indent="0">
              <a:buNone/>
              <a:defRPr sz="2568"/>
            </a:lvl6pPr>
            <a:lvl7pPr marL="3522269" indent="0">
              <a:buNone/>
              <a:defRPr sz="2568"/>
            </a:lvl7pPr>
            <a:lvl8pPr marL="4109314" indent="0">
              <a:buNone/>
              <a:defRPr sz="2568"/>
            </a:lvl8pPr>
            <a:lvl9pPr marL="4696358" indent="0">
              <a:buNone/>
              <a:defRPr sz="2568"/>
            </a:lvl9pPr>
          </a:lstStyle>
          <a:p>
            <a:pPr lvl="0"/>
            <a:endParaRPr lang="en-US" noProof="0"/>
          </a:p>
        </p:txBody>
      </p:sp>
      <p:sp>
        <p:nvSpPr>
          <p:cNvPr id="4" name="Text Placeholder 3"/>
          <p:cNvSpPr>
            <a:spLocks noGrp="1"/>
          </p:cNvSpPr>
          <p:nvPr>
            <p:ph type="body" sz="half" idx="2"/>
          </p:nvPr>
        </p:nvSpPr>
        <p:spPr>
          <a:xfrm>
            <a:off x="2070884" y="4651375"/>
            <a:ext cx="6341064" cy="698500"/>
          </a:xfrm>
        </p:spPr>
        <p:txBody>
          <a:bodyPr/>
          <a:lstStyle>
            <a:lvl1pPr marL="0" indent="0">
              <a:buNone/>
              <a:defRPr sz="1798"/>
            </a:lvl1pPr>
            <a:lvl2pPr marL="587045" indent="0">
              <a:buNone/>
              <a:defRPr sz="1541"/>
            </a:lvl2pPr>
            <a:lvl3pPr marL="1174090" indent="0">
              <a:buNone/>
              <a:defRPr sz="1284"/>
            </a:lvl3pPr>
            <a:lvl4pPr marL="1761134" indent="0">
              <a:buNone/>
              <a:defRPr sz="1156"/>
            </a:lvl4pPr>
            <a:lvl5pPr marL="2348179" indent="0">
              <a:buNone/>
              <a:defRPr sz="1156"/>
            </a:lvl5pPr>
            <a:lvl6pPr marL="2935224" indent="0">
              <a:buNone/>
              <a:defRPr sz="1156"/>
            </a:lvl6pPr>
            <a:lvl7pPr marL="3522269" indent="0">
              <a:buNone/>
              <a:defRPr sz="1156"/>
            </a:lvl7pPr>
            <a:lvl8pPr marL="4109314" indent="0">
              <a:buNone/>
              <a:defRPr sz="1156"/>
            </a:lvl8pPr>
            <a:lvl9pPr marL="4696358" indent="0">
              <a:buNone/>
              <a:defRPr sz="1156"/>
            </a:lvl9pPr>
          </a:lstStyle>
          <a:p>
            <a:pPr lvl="0"/>
            <a:r>
              <a:rPr lang="en-US"/>
              <a:t>Click to edit Master text styles</a:t>
            </a:r>
          </a:p>
        </p:txBody>
      </p:sp>
    </p:spTree>
    <p:extLst>
      <p:ext uri="{BB962C8B-B14F-4D97-AF65-F5344CB8AC3E}">
        <p14:creationId xmlns:p14="http://schemas.microsoft.com/office/powerpoint/2010/main" val="921117027"/>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36D8F22-7472-FD68-7469-90B9D5237317}"/>
              </a:ext>
            </a:extLst>
          </p:cNvPr>
          <p:cNvSpPr>
            <a:spLocks noGrp="1" noChangeArrowheads="1"/>
          </p:cNvSpPr>
          <p:nvPr>
            <p:ph type="title"/>
          </p:nvPr>
        </p:nvSpPr>
        <p:spPr bwMode="auto">
          <a:xfrm>
            <a:off x="0" y="0"/>
            <a:ext cx="105505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025" tIns="36512" rIns="73025" bIns="36512"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8A3913D-7F5E-B023-27E1-B0BF2ED7FD3C}"/>
              </a:ext>
            </a:extLst>
          </p:cNvPr>
          <p:cNvSpPr>
            <a:spLocks noGrp="1" noChangeArrowheads="1"/>
          </p:cNvSpPr>
          <p:nvPr>
            <p:ph type="body" idx="1"/>
          </p:nvPr>
        </p:nvSpPr>
        <p:spPr bwMode="auto">
          <a:xfrm>
            <a:off x="201613" y="992188"/>
            <a:ext cx="10283825" cy="490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025" tIns="36512" rIns="73025" bIns="3651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Line 4">
            <a:extLst>
              <a:ext uri="{FF2B5EF4-FFF2-40B4-BE49-F238E27FC236}">
                <a16:creationId xmlns:a16="http://schemas.microsoft.com/office/drawing/2014/main" id="{CABE4D7E-8A37-DB19-E0B7-F3C7B42181DE}"/>
              </a:ext>
            </a:extLst>
          </p:cNvPr>
          <p:cNvSpPr>
            <a:spLocks noChangeShapeType="1"/>
          </p:cNvSpPr>
          <p:nvPr/>
        </p:nvSpPr>
        <p:spPr bwMode="auto">
          <a:xfrm>
            <a:off x="33338" y="795338"/>
            <a:ext cx="10483850" cy="0"/>
          </a:xfrm>
          <a:prstGeom prst="line">
            <a:avLst/>
          </a:prstGeom>
          <a:noFill/>
          <a:ln w="50800">
            <a:solidFill>
              <a:schemeClr val="tx1"/>
            </a:solidFill>
            <a:round/>
            <a:headEnd/>
            <a:tailEnd/>
          </a:ln>
        </p:spPr>
        <p:txBody>
          <a:bodyPr wrap="none" anchor="ctr"/>
          <a:lstStyle/>
          <a:p>
            <a:pPr>
              <a:defRPr/>
            </a:pPr>
            <a:endParaRPr lang="en-US" sz="4109"/>
          </a:p>
        </p:txBody>
      </p:sp>
      <p:sp>
        <p:nvSpPr>
          <p:cNvPr id="1029" name="Line 5">
            <a:extLst>
              <a:ext uri="{FF2B5EF4-FFF2-40B4-BE49-F238E27FC236}">
                <a16:creationId xmlns:a16="http://schemas.microsoft.com/office/drawing/2014/main" id="{104F50D4-F85B-7FBD-1450-951809DCF4B9}"/>
              </a:ext>
            </a:extLst>
          </p:cNvPr>
          <p:cNvSpPr>
            <a:spLocks noChangeShapeType="1"/>
          </p:cNvSpPr>
          <p:nvPr/>
        </p:nvSpPr>
        <p:spPr bwMode="auto">
          <a:xfrm>
            <a:off x="33338" y="890588"/>
            <a:ext cx="10483850" cy="0"/>
          </a:xfrm>
          <a:prstGeom prst="line">
            <a:avLst/>
          </a:prstGeom>
          <a:noFill/>
          <a:ln w="50800">
            <a:solidFill>
              <a:schemeClr val="tx1"/>
            </a:solidFill>
            <a:round/>
            <a:headEnd/>
            <a:tailEnd/>
          </a:ln>
        </p:spPr>
        <p:txBody>
          <a:bodyPr wrap="none" anchor="ctr"/>
          <a:lstStyle/>
          <a:p>
            <a:pPr>
              <a:defRPr/>
            </a:pPr>
            <a:endParaRPr lang="en-US" sz="4109"/>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txStyles>
    <p:titleStyle>
      <a:lvl1pPr algn="ctr" defTabSz="938213" rtl="0" eaLnBrk="0" fontAlgn="base" hangingPunct="0">
        <a:spcBef>
          <a:spcPct val="0"/>
        </a:spcBef>
        <a:spcAft>
          <a:spcPct val="0"/>
        </a:spcAft>
        <a:defRPr sz="4400">
          <a:solidFill>
            <a:schemeClr val="tx1"/>
          </a:solidFill>
          <a:latin typeface="+mj-lt"/>
          <a:ea typeface="+mj-ea"/>
          <a:cs typeface="ＭＳ Ｐゴシック" charset="0"/>
        </a:defRPr>
      </a:lvl1pPr>
      <a:lvl2pPr algn="ctr" defTabSz="938213"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2pPr>
      <a:lvl3pPr algn="ctr" defTabSz="938213"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3pPr>
      <a:lvl4pPr algn="ctr" defTabSz="938213"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4pPr>
      <a:lvl5pPr algn="ctr" defTabSz="938213"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5pPr>
      <a:lvl6pPr marL="587045" algn="ctr" defTabSz="939680" rtl="0" eaLnBrk="0" fontAlgn="base" hangingPunct="0">
        <a:spcBef>
          <a:spcPct val="0"/>
        </a:spcBef>
        <a:spcAft>
          <a:spcPct val="0"/>
        </a:spcAft>
        <a:defRPr sz="4494">
          <a:solidFill>
            <a:schemeClr val="tx1"/>
          </a:solidFill>
          <a:latin typeface="Arial" charset="0"/>
          <a:ea typeface="ＭＳ Ｐゴシック" charset="0"/>
        </a:defRPr>
      </a:lvl6pPr>
      <a:lvl7pPr marL="1174090" algn="ctr" defTabSz="939680" rtl="0" eaLnBrk="0" fontAlgn="base" hangingPunct="0">
        <a:spcBef>
          <a:spcPct val="0"/>
        </a:spcBef>
        <a:spcAft>
          <a:spcPct val="0"/>
        </a:spcAft>
        <a:defRPr sz="4494">
          <a:solidFill>
            <a:schemeClr val="tx1"/>
          </a:solidFill>
          <a:latin typeface="Arial" charset="0"/>
          <a:ea typeface="ＭＳ Ｐゴシック" charset="0"/>
        </a:defRPr>
      </a:lvl7pPr>
      <a:lvl8pPr marL="1761134" algn="ctr" defTabSz="939680" rtl="0" eaLnBrk="0" fontAlgn="base" hangingPunct="0">
        <a:spcBef>
          <a:spcPct val="0"/>
        </a:spcBef>
        <a:spcAft>
          <a:spcPct val="0"/>
        </a:spcAft>
        <a:defRPr sz="4494">
          <a:solidFill>
            <a:schemeClr val="tx1"/>
          </a:solidFill>
          <a:latin typeface="Arial" charset="0"/>
          <a:ea typeface="ＭＳ Ｐゴシック" charset="0"/>
        </a:defRPr>
      </a:lvl8pPr>
      <a:lvl9pPr marL="2348179" algn="ctr" defTabSz="939680" rtl="0" eaLnBrk="0" fontAlgn="base" hangingPunct="0">
        <a:spcBef>
          <a:spcPct val="0"/>
        </a:spcBef>
        <a:spcAft>
          <a:spcPct val="0"/>
        </a:spcAft>
        <a:defRPr sz="4494">
          <a:solidFill>
            <a:schemeClr val="tx1"/>
          </a:solidFill>
          <a:latin typeface="Arial" charset="0"/>
          <a:ea typeface="ＭＳ Ｐゴシック" charset="0"/>
        </a:defRPr>
      </a:lvl9pPr>
    </p:titleStyle>
    <p:bodyStyle>
      <a:lvl1pPr marL="352425" indent="-352425" algn="l" defTabSz="938213" rtl="0" eaLnBrk="0" fontAlgn="base" hangingPunct="0">
        <a:spcBef>
          <a:spcPct val="50000"/>
        </a:spcBef>
        <a:spcAft>
          <a:spcPct val="0"/>
        </a:spcAft>
        <a:defRPr sz="4200">
          <a:solidFill>
            <a:schemeClr val="tx1"/>
          </a:solidFill>
          <a:latin typeface="+mn-lt"/>
          <a:ea typeface="+mn-ea"/>
          <a:cs typeface="ＭＳ Ｐゴシック" charset="0"/>
        </a:defRPr>
      </a:lvl1pPr>
      <a:lvl2pPr marL="762000" indent="-261938" algn="l" defTabSz="938213" rtl="0" eaLnBrk="0" fontAlgn="base" hangingPunct="0">
        <a:spcBef>
          <a:spcPct val="0"/>
        </a:spcBef>
        <a:spcAft>
          <a:spcPct val="0"/>
        </a:spcAft>
        <a:buClr>
          <a:schemeClr val="tx1"/>
        </a:buClr>
        <a:buSzPct val="120000"/>
        <a:buFont typeface="Palatino" pitchFamily="2" charset="77"/>
        <a:buChar char="•"/>
        <a:defRPr sz="3300">
          <a:solidFill>
            <a:schemeClr val="tx1"/>
          </a:solidFill>
          <a:latin typeface="+mn-lt"/>
          <a:ea typeface="+mn-ea"/>
        </a:defRPr>
      </a:lvl2pPr>
      <a:lvl3pPr marL="1173163" indent="-233363" algn="l" defTabSz="938213" rtl="0" eaLnBrk="0" fontAlgn="base" hangingPunct="0">
        <a:spcBef>
          <a:spcPct val="0"/>
        </a:spcBef>
        <a:spcAft>
          <a:spcPct val="0"/>
        </a:spcAft>
        <a:buClr>
          <a:schemeClr val="tx1"/>
        </a:buClr>
        <a:buSzPct val="100000"/>
        <a:buChar char="–"/>
        <a:defRPr sz="2600">
          <a:solidFill>
            <a:schemeClr val="tx1"/>
          </a:solidFill>
          <a:latin typeface="+mn-lt"/>
          <a:ea typeface="+mn-ea"/>
        </a:defRPr>
      </a:lvl3pPr>
      <a:lvl4pPr marL="1641475" indent="-233363" algn="l" defTabSz="938213" rtl="0" eaLnBrk="0" fontAlgn="base" hangingPunct="0">
        <a:spcBef>
          <a:spcPct val="20000"/>
        </a:spcBef>
        <a:spcAft>
          <a:spcPct val="0"/>
        </a:spcAft>
        <a:buChar char="–"/>
        <a:defRPr sz="3000">
          <a:solidFill>
            <a:schemeClr val="tx1"/>
          </a:solidFill>
          <a:latin typeface="+mn-lt"/>
          <a:ea typeface="+mn-ea"/>
        </a:defRPr>
      </a:lvl4pPr>
      <a:lvl5pPr marL="2112963" indent="-233363" algn="l" defTabSz="938213" rtl="0" eaLnBrk="0" fontAlgn="base" hangingPunct="0">
        <a:spcBef>
          <a:spcPct val="20000"/>
        </a:spcBef>
        <a:spcAft>
          <a:spcPct val="0"/>
        </a:spcAft>
        <a:buChar char="»"/>
        <a:defRPr sz="3000">
          <a:solidFill>
            <a:schemeClr val="tx1"/>
          </a:solidFill>
          <a:latin typeface="+mn-lt"/>
          <a:ea typeface="+mn-ea"/>
        </a:defRPr>
      </a:lvl5pPr>
      <a:lvl6pPr marL="2700814" indent="-234411" algn="l" defTabSz="939680" rtl="0" eaLnBrk="0" fontAlgn="base" hangingPunct="0">
        <a:spcBef>
          <a:spcPct val="20000"/>
        </a:spcBef>
        <a:spcAft>
          <a:spcPct val="0"/>
        </a:spcAft>
        <a:buChar char="»"/>
        <a:defRPr sz="3082">
          <a:solidFill>
            <a:schemeClr val="tx1"/>
          </a:solidFill>
          <a:latin typeface="+mn-lt"/>
          <a:ea typeface="+mn-ea"/>
        </a:defRPr>
      </a:lvl6pPr>
      <a:lvl7pPr marL="3287859" indent="-234411" algn="l" defTabSz="939680" rtl="0" eaLnBrk="0" fontAlgn="base" hangingPunct="0">
        <a:spcBef>
          <a:spcPct val="20000"/>
        </a:spcBef>
        <a:spcAft>
          <a:spcPct val="0"/>
        </a:spcAft>
        <a:buChar char="»"/>
        <a:defRPr sz="3082">
          <a:solidFill>
            <a:schemeClr val="tx1"/>
          </a:solidFill>
          <a:latin typeface="+mn-lt"/>
          <a:ea typeface="+mn-ea"/>
        </a:defRPr>
      </a:lvl7pPr>
      <a:lvl8pPr marL="3874904" indent="-234411" algn="l" defTabSz="939680" rtl="0" eaLnBrk="0" fontAlgn="base" hangingPunct="0">
        <a:spcBef>
          <a:spcPct val="20000"/>
        </a:spcBef>
        <a:spcAft>
          <a:spcPct val="0"/>
        </a:spcAft>
        <a:buChar char="»"/>
        <a:defRPr sz="3082">
          <a:solidFill>
            <a:schemeClr val="tx1"/>
          </a:solidFill>
          <a:latin typeface="+mn-lt"/>
          <a:ea typeface="+mn-ea"/>
        </a:defRPr>
      </a:lvl8pPr>
      <a:lvl9pPr marL="4461949" indent="-234411" algn="l" defTabSz="939680" rtl="0" eaLnBrk="0" fontAlgn="base" hangingPunct="0">
        <a:spcBef>
          <a:spcPct val="20000"/>
        </a:spcBef>
        <a:spcAft>
          <a:spcPct val="0"/>
        </a:spcAft>
        <a:buChar char="»"/>
        <a:defRPr sz="3082">
          <a:solidFill>
            <a:schemeClr val="tx1"/>
          </a:solidFill>
          <a:latin typeface="+mn-lt"/>
          <a:ea typeface="+mn-ea"/>
        </a:defRPr>
      </a:lvl9pPr>
    </p:bodyStyle>
    <p:otherStyle>
      <a:defPPr>
        <a:defRPr lang="en-US"/>
      </a:defPPr>
      <a:lvl1pPr marL="0" algn="l" defTabSz="587045" rtl="0" eaLnBrk="1" latinLnBrk="0" hangingPunct="1">
        <a:defRPr sz="2311" kern="1200">
          <a:solidFill>
            <a:schemeClr val="tx1"/>
          </a:solidFill>
          <a:latin typeface="+mn-lt"/>
          <a:ea typeface="+mn-ea"/>
          <a:cs typeface="+mn-cs"/>
        </a:defRPr>
      </a:lvl1pPr>
      <a:lvl2pPr marL="587045" algn="l" defTabSz="587045" rtl="0" eaLnBrk="1" latinLnBrk="0" hangingPunct="1">
        <a:defRPr sz="2311" kern="1200">
          <a:solidFill>
            <a:schemeClr val="tx1"/>
          </a:solidFill>
          <a:latin typeface="+mn-lt"/>
          <a:ea typeface="+mn-ea"/>
          <a:cs typeface="+mn-cs"/>
        </a:defRPr>
      </a:lvl2pPr>
      <a:lvl3pPr marL="1174090" algn="l" defTabSz="587045" rtl="0" eaLnBrk="1" latinLnBrk="0" hangingPunct="1">
        <a:defRPr sz="2311" kern="1200">
          <a:solidFill>
            <a:schemeClr val="tx1"/>
          </a:solidFill>
          <a:latin typeface="+mn-lt"/>
          <a:ea typeface="+mn-ea"/>
          <a:cs typeface="+mn-cs"/>
        </a:defRPr>
      </a:lvl3pPr>
      <a:lvl4pPr marL="1761134" algn="l" defTabSz="587045" rtl="0" eaLnBrk="1" latinLnBrk="0" hangingPunct="1">
        <a:defRPr sz="2311" kern="1200">
          <a:solidFill>
            <a:schemeClr val="tx1"/>
          </a:solidFill>
          <a:latin typeface="+mn-lt"/>
          <a:ea typeface="+mn-ea"/>
          <a:cs typeface="+mn-cs"/>
        </a:defRPr>
      </a:lvl4pPr>
      <a:lvl5pPr marL="2348179" algn="l" defTabSz="587045" rtl="0" eaLnBrk="1" latinLnBrk="0" hangingPunct="1">
        <a:defRPr sz="2311" kern="1200">
          <a:solidFill>
            <a:schemeClr val="tx1"/>
          </a:solidFill>
          <a:latin typeface="+mn-lt"/>
          <a:ea typeface="+mn-ea"/>
          <a:cs typeface="+mn-cs"/>
        </a:defRPr>
      </a:lvl5pPr>
      <a:lvl6pPr marL="2935224" algn="l" defTabSz="587045" rtl="0" eaLnBrk="1" latinLnBrk="0" hangingPunct="1">
        <a:defRPr sz="2311" kern="1200">
          <a:solidFill>
            <a:schemeClr val="tx1"/>
          </a:solidFill>
          <a:latin typeface="+mn-lt"/>
          <a:ea typeface="+mn-ea"/>
          <a:cs typeface="+mn-cs"/>
        </a:defRPr>
      </a:lvl6pPr>
      <a:lvl7pPr marL="3522269" algn="l" defTabSz="587045" rtl="0" eaLnBrk="1" latinLnBrk="0" hangingPunct="1">
        <a:defRPr sz="2311" kern="1200">
          <a:solidFill>
            <a:schemeClr val="tx1"/>
          </a:solidFill>
          <a:latin typeface="+mn-lt"/>
          <a:ea typeface="+mn-ea"/>
          <a:cs typeface="+mn-cs"/>
        </a:defRPr>
      </a:lvl7pPr>
      <a:lvl8pPr marL="4109314" algn="l" defTabSz="587045" rtl="0" eaLnBrk="1" latinLnBrk="0" hangingPunct="1">
        <a:defRPr sz="2311" kern="1200">
          <a:solidFill>
            <a:schemeClr val="tx1"/>
          </a:solidFill>
          <a:latin typeface="+mn-lt"/>
          <a:ea typeface="+mn-ea"/>
          <a:cs typeface="+mn-cs"/>
        </a:defRPr>
      </a:lvl8pPr>
      <a:lvl9pPr marL="4696358" algn="l" defTabSz="587045" rtl="0" eaLnBrk="1" latinLnBrk="0" hangingPunct="1">
        <a:defRPr sz="23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or.org/"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jpe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jpeg"/><Relationship Id="rId9" Type="http://schemas.openxmlformats.org/officeDocument/2006/relationships/image" Target="../media/image39.jpeg"/></Relationships>
</file>

<file path=ppt/slides/_rels/slide4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437079" y="3720385"/>
            <a:ext cx="10026762"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p>
            <a:r>
              <a:rPr lang="en-US" sz="5400" b="1" dirty="0">
                <a:solidFill>
                  <a:srgbClr val="FFFF00"/>
                </a:solidFill>
                <a:latin typeface="Arial" charset="0"/>
              </a:rPr>
              <a:t>O</a:t>
            </a:r>
            <a:r>
              <a:rPr lang="en-US" sz="4000" dirty="0">
                <a:solidFill>
                  <a:srgbClr val="FFFF00"/>
                </a:solidFill>
                <a:latin typeface="Arial" charset="0"/>
              </a:rPr>
              <a:t>UTCOMES</a:t>
            </a:r>
            <a:r>
              <a:rPr lang="en-US" sz="5400" dirty="0">
                <a:solidFill>
                  <a:srgbClr val="FFFF00"/>
                </a:solidFill>
                <a:latin typeface="Arial" charset="0"/>
              </a:rPr>
              <a:t> </a:t>
            </a:r>
            <a:r>
              <a:rPr lang="en-US" sz="5400" b="1" dirty="0">
                <a:solidFill>
                  <a:srgbClr val="FFFF00"/>
                </a:solidFill>
                <a:latin typeface="Arial" charset="0"/>
              </a:rPr>
              <a:t>R</a:t>
            </a:r>
            <a:r>
              <a:rPr lang="en-US" sz="4400" dirty="0">
                <a:solidFill>
                  <a:srgbClr val="FFFF00"/>
                </a:solidFill>
                <a:latin typeface="Arial" charset="0"/>
              </a:rPr>
              <a:t>ESEARCH Consortium</a:t>
            </a:r>
          </a:p>
        </p:txBody>
      </p:sp>
      <p:pic>
        <p:nvPicPr>
          <p:cNvPr id="7" name="Picture 6" descr="A close-up of a logo&#10;&#10;Description automatically generated">
            <a:extLst>
              <a:ext uri="{FF2B5EF4-FFF2-40B4-BE49-F238E27FC236}">
                <a16:creationId xmlns:a16="http://schemas.microsoft.com/office/drawing/2014/main" id="{60FFFF85-5EAA-C08E-2D0F-A0EAC74D4FC1}"/>
              </a:ext>
            </a:extLst>
          </p:cNvPr>
          <p:cNvPicPr>
            <a:picLocks noChangeAspect="1"/>
          </p:cNvPicPr>
          <p:nvPr/>
        </p:nvPicPr>
        <p:blipFill>
          <a:blip r:embed="rId3"/>
          <a:stretch>
            <a:fillRect/>
          </a:stretch>
        </p:blipFill>
        <p:spPr>
          <a:xfrm>
            <a:off x="0" y="18045"/>
            <a:ext cx="7022038" cy="3540972"/>
          </a:xfrm>
          <a:prstGeom prst="rect">
            <a:avLst/>
          </a:prstGeom>
        </p:spPr>
      </p:pic>
      <p:pic>
        <p:nvPicPr>
          <p:cNvPr id="9" name="Picture 8" descr="A gold square with black text&#10;&#10;Description automatically generated">
            <a:extLst>
              <a:ext uri="{FF2B5EF4-FFF2-40B4-BE49-F238E27FC236}">
                <a16:creationId xmlns:a16="http://schemas.microsoft.com/office/drawing/2014/main" id="{E965512C-22D5-043C-9C80-2A50B36CBD54}"/>
              </a:ext>
            </a:extLst>
          </p:cNvPr>
          <p:cNvPicPr>
            <a:picLocks noChangeAspect="1"/>
          </p:cNvPicPr>
          <p:nvPr/>
        </p:nvPicPr>
        <p:blipFill>
          <a:blip r:embed="rId4"/>
          <a:stretch>
            <a:fillRect/>
          </a:stretch>
        </p:blipFill>
        <p:spPr>
          <a:xfrm>
            <a:off x="6978770" y="8626"/>
            <a:ext cx="3648973" cy="3559017"/>
          </a:xfrm>
          <a:prstGeom prst="rect">
            <a:avLst/>
          </a:prstGeom>
        </p:spPr>
      </p:pic>
      <p:sp>
        <p:nvSpPr>
          <p:cNvPr id="11" name="TextBox 10">
            <a:extLst>
              <a:ext uri="{FF2B5EF4-FFF2-40B4-BE49-F238E27FC236}">
                <a16:creationId xmlns:a16="http://schemas.microsoft.com/office/drawing/2014/main" id="{741E3418-B266-A014-455A-5DE1B7406D01}"/>
              </a:ext>
            </a:extLst>
          </p:cNvPr>
          <p:cNvSpPr txBox="1"/>
          <p:nvPr/>
        </p:nvSpPr>
        <p:spPr>
          <a:xfrm>
            <a:off x="845389" y="5185017"/>
            <a:ext cx="9023231" cy="584775"/>
          </a:xfrm>
          <a:prstGeom prst="rect">
            <a:avLst/>
          </a:prstGeom>
          <a:noFill/>
        </p:spPr>
        <p:txBody>
          <a:bodyPr wrap="square">
            <a:spAutoFit/>
          </a:bodyPr>
          <a:lstStyle/>
          <a:p>
            <a:pPr algn="ctr"/>
            <a:r>
              <a:rPr lang="en-US" sz="3200" i="1" dirty="0">
                <a:solidFill>
                  <a:schemeClr val="tx1"/>
                </a:solidFill>
                <a:latin typeface="Times" charset="0"/>
              </a:rPr>
              <a:t>Providing the evidence for evidence-based medicine</a:t>
            </a:r>
            <a:r>
              <a:rPr lang="en-US" kern="100" baseline="300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1047734"/>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7C63066-31E7-7444-AACE-4B758E4520CC}"/>
              </a:ext>
            </a:extLst>
          </p:cNvPr>
          <p:cNvSpPr>
            <a:spLocks noGrp="1" noChangeArrowheads="1"/>
          </p:cNvSpPr>
          <p:nvPr>
            <p:ph type="title"/>
          </p:nvPr>
        </p:nvSpPr>
        <p:spPr/>
        <p:txBody>
          <a:bodyPr/>
          <a:lstStyle/>
          <a:p>
            <a:pPr>
              <a:defRPr/>
            </a:pPr>
            <a:r>
              <a:rPr lang="en-US">
                <a:cs typeface="+mj-cs"/>
              </a:rPr>
              <a:t>Sympathectomy Prevents Plateau</a:t>
            </a:r>
          </a:p>
        </p:txBody>
      </p:sp>
      <p:pic>
        <p:nvPicPr>
          <p:cNvPr id="31746" name="Picture 5">
            <a:extLst>
              <a:ext uri="{FF2B5EF4-FFF2-40B4-BE49-F238E27FC236}">
                <a16:creationId xmlns:a16="http://schemas.microsoft.com/office/drawing/2014/main" id="{97F4B1D0-90A1-0C4F-A52A-C7C5A07D1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248" y="1041400"/>
            <a:ext cx="8401538"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8B406E5-A4B6-0F6E-4B7A-50C4D127AACC}"/>
              </a:ext>
            </a:extLst>
          </p:cNvPr>
          <p:cNvSpPr txBox="1"/>
          <p:nvPr/>
        </p:nvSpPr>
        <p:spPr>
          <a:xfrm>
            <a:off x="7209425" y="5543490"/>
            <a:ext cx="3235566" cy="400110"/>
          </a:xfrm>
          <a:prstGeom prst="rect">
            <a:avLst/>
          </a:prstGeom>
          <a:noFill/>
        </p:spPr>
        <p:txBody>
          <a:bodyPr wrap="none" rtlCol="0">
            <a:spAutoFit/>
          </a:bodyPr>
          <a:lstStyle/>
          <a:p>
            <a:pPr algn="r"/>
            <a:r>
              <a:rPr lang="en-US" sz="2000" dirty="0">
                <a:solidFill>
                  <a:srgbClr val="FFFF00"/>
                </a:solidFill>
              </a:rPr>
              <a:t>Joris, Anesthesiology 1994</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a:extLst>
              <a:ext uri="{FF2B5EF4-FFF2-40B4-BE49-F238E27FC236}">
                <a16:creationId xmlns:a16="http://schemas.microsoft.com/office/drawing/2014/main" id="{B8C5DCA4-940D-D63F-D952-83621FF3BBFB}"/>
              </a:ext>
            </a:extLst>
          </p:cNvPr>
          <p:cNvSpPr>
            <a:spLocks noGrp="1" noChangeArrowheads="1"/>
          </p:cNvSpPr>
          <p:nvPr>
            <p:ph type="title"/>
          </p:nvPr>
        </p:nvSpPr>
        <p:spPr/>
        <p:txBody>
          <a:bodyPr/>
          <a:lstStyle/>
          <a:p>
            <a:pPr defTabSz="939680">
              <a:defRPr/>
            </a:pPr>
            <a:r>
              <a:rPr lang="en-US" dirty="0">
                <a:cs typeface="+mj-cs"/>
              </a:rPr>
              <a:t>Summary: Neuraxial Anesthesia</a:t>
            </a:r>
          </a:p>
        </p:txBody>
      </p:sp>
      <p:sp>
        <p:nvSpPr>
          <p:cNvPr id="265219" name="Rectangle 3">
            <a:extLst>
              <a:ext uri="{FF2B5EF4-FFF2-40B4-BE49-F238E27FC236}">
                <a16:creationId xmlns:a16="http://schemas.microsoft.com/office/drawing/2014/main" id="{241A783E-9AC5-B24E-65ED-A16D91E176AF}"/>
              </a:ext>
            </a:extLst>
          </p:cNvPr>
          <p:cNvSpPr>
            <a:spLocks noGrp="1" noChangeArrowheads="1"/>
          </p:cNvSpPr>
          <p:nvPr>
            <p:ph type="body" idx="1"/>
          </p:nvPr>
        </p:nvSpPr>
        <p:spPr>
          <a:xfrm>
            <a:off x="147638" y="1046163"/>
            <a:ext cx="9359900" cy="4803775"/>
          </a:xfrm>
        </p:spPr>
        <p:txBody>
          <a:bodyPr/>
          <a:lstStyle/>
          <a:p>
            <a:pPr marL="352635" indent="-352635" defTabSz="939680">
              <a:lnSpc>
                <a:spcPct val="90000"/>
              </a:lnSpc>
              <a:defRPr/>
            </a:pPr>
            <a:r>
              <a:rPr lang="en-US" sz="3600" dirty="0">
                <a:cs typeface="+mn-cs"/>
              </a:rPr>
              <a:t>Central regulatory inhibition</a:t>
            </a:r>
          </a:p>
          <a:p>
            <a:pPr marL="762343" lvl="1" indent="-262948" defTabSz="939680">
              <a:lnSpc>
                <a:spcPct val="90000"/>
              </a:lnSpc>
              <a:buFont typeface="Palatino" charset="0"/>
              <a:buChar char="•"/>
              <a:defRPr/>
            </a:pPr>
            <a:r>
              <a:rPr lang="en-US" sz="2800" dirty="0"/>
              <a:t>Increased inter-threshold range</a:t>
            </a:r>
          </a:p>
          <a:p>
            <a:pPr marL="352635" indent="-352635" defTabSz="939680">
              <a:lnSpc>
                <a:spcPct val="90000"/>
              </a:lnSpc>
              <a:defRPr/>
            </a:pPr>
            <a:r>
              <a:rPr lang="en-US" sz="3600" dirty="0">
                <a:cs typeface="+mn-cs"/>
              </a:rPr>
              <a:t>Peripheral sympathetic and motor block</a:t>
            </a:r>
          </a:p>
          <a:p>
            <a:pPr marL="762343" lvl="1" indent="-262948" defTabSz="939680">
              <a:lnSpc>
                <a:spcPct val="90000"/>
              </a:lnSpc>
              <a:buFont typeface="Palatino" charset="0"/>
              <a:buChar char="•"/>
              <a:defRPr/>
            </a:pPr>
            <a:r>
              <a:rPr lang="en-US" sz="2800" dirty="0"/>
              <a:t>Reduced shivering gain and max intensity</a:t>
            </a:r>
          </a:p>
          <a:p>
            <a:pPr marL="352635" indent="-352635" defTabSz="939680">
              <a:lnSpc>
                <a:spcPct val="90000"/>
              </a:lnSpc>
              <a:defRPr/>
            </a:pPr>
            <a:r>
              <a:rPr lang="en-US" sz="3600" dirty="0">
                <a:cs typeface="+mn-cs"/>
              </a:rPr>
              <a:t>Behavioral inhibition</a:t>
            </a:r>
          </a:p>
          <a:p>
            <a:pPr marL="762343" lvl="1" indent="-262948" defTabSz="939680">
              <a:lnSpc>
                <a:spcPct val="90000"/>
              </a:lnSpc>
              <a:buFont typeface="Palatino" charset="0"/>
              <a:buChar char="•"/>
              <a:defRPr/>
            </a:pPr>
            <a:r>
              <a:rPr lang="en-US" sz="2800" dirty="0"/>
              <a:t>Hypothermia fails to trigger cold sensation</a:t>
            </a:r>
          </a:p>
          <a:p>
            <a:pPr marL="352635" indent="-352635" defTabSz="939680">
              <a:lnSpc>
                <a:spcPct val="90000"/>
              </a:lnSpc>
              <a:defRPr/>
            </a:pPr>
            <a:r>
              <a:rPr lang="en-US" sz="3600" dirty="0">
                <a:cs typeface="+mn-cs"/>
              </a:rPr>
              <a:t>Hypothermia</a:t>
            </a:r>
          </a:p>
          <a:p>
            <a:pPr marL="762343" lvl="1" indent="-262948" defTabSz="939680">
              <a:lnSpc>
                <a:spcPct val="90000"/>
              </a:lnSpc>
              <a:buFont typeface="Palatino" charset="0"/>
              <a:buChar char="•"/>
              <a:defRPr/>
            </a:pPr>
            <a:r>
              <a:rPr lang="en-US" sz="2800" dirty="0"/>
              <a:t>Comparable to general anesthesia</a:t>
            </a:r>
          </a:p>
          <a:p>
            <a:pPr marL="762343" lvl="1" indent="-262948" defTabSz="939680">
              <a:lnSpc>
                <a:spcPct val="90000"/>
              </a:lnSpc>
              <a:buFont typeface="Palatino" charset="0"/>
              <a:buChar char="•"/>
              <a:defRPr/>
            </a:pPr>
            <a:r>
              <a:rPr lang="en-US" sz="2800" dirty="0"/>
              <a:t>Worst when general and regional combined</a:t>
            </a:r>
          </a:p>
        </p:txBody>
      </p:sp>
      <p:pic>
        <p:nvPicPr>
          <p:cNvPr id="20483" name="Picture 4">
            <a:extLst>
              <a:ext uri="{FF2B5EF4-FFF2-40B4-BE49-F238E27FC236}">
                <a16:creationId xmlns:a16="http://schemas.microsoft.com/office/drawing/2014/main" id="{66A6DA69-C3BA-A4FE-F894-D2CBF90F3AA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9338" y="1646238"/>
            <a:ext cx="1525587" cy="34813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D624E23-0448-215E-8CF8-E07FB9688DF3}"/>
              </a:ext>
            </a:extLst>
          </p:cNvPr>
          <p:cNvSpPr>
            <a:spLocks noGrp="1" noChangeArrowheads="1"/>
          </p:cNvSpPr>
          <p:nvPr>
            <p:ph type="title"/>
          </p:nvPr>
        </p:nvSpPr>
        <p:spPr/>
        <p:txBody>
          <a:bodyPr/>
          <a:lstStyle/>
          <a:p>
            <a:pPr defTabSz="939680">
              <a:defRPr/>
            </a:pPr>
            <a:r>
              <a:rPr lang="en-US" sz="4494" dirty="0">
                <a:solidFill>
                  <a:srgbClr val="FFFF00"/>
                </a:solidFill>
                <a:cs typeface="+mj-cs"/>
              </a:rPr>
              <a:t>Hyperthermia</a:t>
            </a:r>
          </a:p>
        </p:txBody>
      </p:sp>
      <p:sp>
        <p:nvSpPr>
          <p:cNvPr id="60419" name="Rectangle 3">
            <a:extLst>
              <a:ext uri="{FF2B5EF4-FFF2-40B4-BE49-F238E27FC236}">
                <a16:creationId xmlns:a16="http://schemas.microsoft.com/office/drawing/2014/main" id="{72C2CC9E-AB0C-55CA-395A-F2C4D4E442EC}"/>
              </a:ext>
            </a:extLst>
          </p:cNvPr>
          <p:cNvSpPr>
            <a:spLocks noGrp="1" noChangeArrowheads="1"/>
          </p:cNvSpPr>
          <p:nvPr>
            <p:ph type="body" idx="1"/>
          </p:nvPr>
        </p:nvSpPr>
        <p:spPr/>
        <p:txBody>
          <a:bodyPr/>
          <a:lstStyle/>
          <a:p>
            <a:pPr marL="352635" indent="-352635" defTabSz="939680">
              <a:defRPr/>
            </a:pPr>
            <a:r>
              <a:rPr lang="en-US" sz="3600" dirty="0">
                <a:cs typeface="+mn-cs"/>
              </a:rPr>
              <a:t>Excessive warming in extreme environments</a:t>
            </a:r>
          </a:p>
          <a:p>
            <a:pPr marL="762343" lvl="1" indent="-262948" defTabSz="939680">
              <a:buFont typeface="Palatino" charset="0"/>
              <a:buChar char="•"/>
              <a:defRPr/>
            </a:pPr>
            <a:r>
              <a:rPr lang="en-US" sz="2800" dirty="0"/>
              <a:t>High temperatures and humidity</a:t>
            </a:r>
          </a:p>
          <a:p>
            <a:pPr marL="762343" lvl="1" indent="-262948" defTabSz="939680">
              <a:buFont typeface="Palatino" charset="0"/>
              <a:buChar char="•"/>
              <a:defRPr/>
            </a:pPr>
            <a:r>
              <a:rPr lang="en-US" sz="2800" dirty="0"/>
              <a:t>Chemical-weapon suits</a:t>
            </a:r>
          </a:p>
          <a:p>
            <a:pPr marL="352635" indent="-352635" defTabSz="939680">
              <a:defRPr/>
            </a:pPr>
            <a:r>
              <a:rPr lang="en-US" sz="3600" dirty="0">
                <a:cs typeface="+mn-cs"/>
              </a:rPr>
              <a:t>Moderate warming with regulatory failure</a:t>
            </a:r>
          </a:p>
          <a:p>
            <a:pPr marL="762343" lvl="1" indent="-262948" defTabSz="939680">
              <a:buFont typeface="Palatino" charset="0"/>
              <a:buChar char="•"/>
              <a:defRPr/>
            </a:pPr>
            <a:r>
              <a:rPr lang="en-US" sz="2800" dirty="0"/>
              <a:t>Active warming during anesthesia</a:t>
            </a:r>
          </a:p>
          <a:p>
            <a:pPr marL="762343" lvl="1" indent="-262948" defTabSz="939680">
              <a:buFont typeface="Palatino" charset="0"/>
              <a:buChar char="•"/>
              <a:defRPr/>
            </a:pPr>
            <a:r>
              <a:rPr lang="en-US" sz="2800" dirty="0"/>
              <a:t>Drug-induced inhibition: </a:t>
            </a:r>
            <a:r>
              <a:rPr lang="en-US" sz="2800" i="1" dirty="0"/>
              <a:t>i.e.</a:t>
            </a:r>
            <a:r>
              <a:rPr lang="en-US" sz="2800" dirty="0"/>
              <a:t>, atropine prevents sweating</a:t>
            </a:r>
          </a:p>
          <a:p>
            <a:pPr marL="352635" indent="-352635" defTabSz="939680">
              <a:defRPr/>
            </a:pPr>
            <a:r>
              <a:rPr lang="en-US" sz="3600" dirty="0">
                <a:cs typeface="+mn-cs"/>
              </a:rPr>
              <a:t>Excessive heat production</a:t>
            </a:r>
          </a:p>
          <a:p>
            <a:pPr marL="762343" lvl="1" indent="-262948" defTabSz="939680">
              <a:buFont typeface="Palatino" charset="0"/>
              <a:buChar char="•"/>
              <a:defRPr/>
            </a:pPr>
            <a:r>
              <a:rPr lang="en-US" sz="2800" dirty="0"/>
              <a:t>Heat stroke, malignant hyperthermia</a:t>
            </a:r>
          </a:p>
          <a:p>
            <a:pPr marL="762343" lvl="1" indent="-262948" defTabSz="939680">
              <a:buFont typeface="Palatino" charset="0"/>
              <a:buChar char="•"/>
              <a:defRPr/>
            </a:pPr>
            <a:r>
              <a:rPr lang="en-US" sz="2800" dirty="0"/>
              <a:t>Neuroleptic malignant syndrome</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31F876BB-CFFE-C929-D33A-6A89BF3AE415}"/>
              </a:ext>
            </a:extLst>
          </p:cNvPr>
          <p:cNvSpPr>
            <a:spLocks noGrp="1" noChangeArrowheads="1"/>
          </p:cNvSpPr>
          <p:nvPr>
            <p:ph type="title"/>
          </p:nvPr>
        </p:nvSpPr>
        <p:spPr/>
        <p:txBody>
          <a:bodyPr/>
          <a:lstStyle/>
          <a:p>
            <a:pPr defTabSz="939680">
              <a:defRPr/>
            </a:pPr>
            <a:r>
              <a:rPr lang="en-US" sz="4494">
                <a:cs typeface="+mj-cs"/>
              </a:rPr>
              <a:t>Fever</a:t>
            </a:r>
          </a:p>
        </p:txBody>
      </p:sp>
      <p:sp>
        <p:nvSpPr>
          <p:cNvPr id="26626" name="Rectangle 3">
            <a:extLst>
              <a:ext uri="{FF2B5EF4-FFF2-40B4-BE49-F238E27FC236}">
                <a16:creationId xmlns:a16="http://schemas.microsoft.com/office/drawing/2014/main" id="{B9CD4462-11F2-5831-5700-34593B20B765}"/>
              </a:ext>
            </a:extLst>
          </p:cNvPr>
          <p:cNvSpPr>
            <a:spLocks noGrp="1" noChangeArrowheads="1"/>
          </p:cNvSpPr>
          <p:nvPr>
            <p:ph type="body" idx="1"/>
          </p:nvPr>
        </p:nvSpPr>
        <p:spPr/>
        <p:txBody>
          <a:bodyPr/>
          <a:lstStyle/>
          <a:p>
            <a:pPr marL="352635" indent="-352635" defTabSz="939680">
              <a:defRPr/>
            </a:pPr>
            <a:r>
              <a:rPr lang="en-US" altLang="en-US" sz="3600" i="1" dirty="0"/>
              <a:t>Regulated</a:t>
            </a:r>
            <a:r>
              <a:rPr lang="en-US" altLang="en-US" sz="3600" dirty="0"/>
              <a:t> increases in thresholds (</a:t>
            </a:r>
            <a:r>
              <a:rPr lang="ja-JP" altLang="en-US" sz="3600">
                <a:latin typeface="Arial" panose="020B0604020202020204" pitchFamily="34" charset="0"/>
              </a:rPr>
              <a:t>“</a:t>
            </a:r>
            <a:r>
              <a:rPr lang="en-US" altLang="ja-JP" sz="3600" dirty="0"/>
              <a:t>setpoint</a:t>
            </a:r>
            <a:r>
              <a:rPr lang="ja-JP" altLang="en-US" sz="3600">
                <a:latin typeface="Arial" panose="020B0604020202020204" pitchFamily="34" charset="0"/>
              </a:rPr>
              <a:t>”</a:t>
            </a:r>
            <a:r>
              <a:rPr lang="en-US" altLang="ja-JP" sz="3600" dirty="0"/>
              <a:t>)</a:t>
            </a:r>
          </a:p>
          <a:p>
            <a:pPr marL="352635" indent="-352635" defTabSz="939680">
              <a:defRPr/>
            </a:pPr>
            <a:r>
              <a:rPr lang="en-US" altLang="en-US" sz="3600" dirty="0"/>
              <a:t>Mediated by endogenous pyrogens</a:t>
            </a:r>
          </a:p>
          <a:p>
            <a:pPr marL="762343" lvl="1" indent="-262948" defTabSz="939680">
              <a:defRPr/>
            </a:pPr>
            <a:r>
              <a:rPr lang="en-US" altLang="en-US" sz="2800" dirty="0"/>
              <a:t>Interleukins 1 and 6; tumor necrosis factor; </a:t>
            </a:r>
            <a:r>
              <a:rPr lang="en-US" altLang="en-US" sz="2800" i="1" dirty="0"/>
              <a:t>etc</a:t>
            </a:r>
            <a:r>
              <a:rPr lang="en-US" altLang="en-US" sz="2800" dirty="0"/>
              <a:t>.</a:t>
            </a:r>
          </a:p>
          <a:p>
            <a:pPr marL="762343" lvl="1" indent="-262948" defTabSz="939680">
              <a:defRPr/>
            </a:pPr>
            <a:r>
              <a:rPr lang="en-US" altLang="en-US" sz="2800" i="1" dirty="0"/>
              <a:t>Via</a:t>
            </a:r>
            <a:r>
              <a:rPr lang="en-US" altLang="en-US" sz="2800" dirty="0"/>
              <a:t> prostaglandin E</a:t>
            </a:r>
            <a:r>
              <a:rPr lang="en-US" altLang="en-US" sz="2800" baseline="-25000" dirty="0"/>
              <a:t>2</a:t>
            </a:r>
            <a:endParaRPr lang="en-US" altLang="en-US" sz="2800" dirty="0"/>
          </a:p>
          <a:p>
            <a:pPr marL="352635" indent="-352635" defTabSz="939680">
              <a:defRPr/>
            </a:pPr>
            <a:r>
              <a:rPr lang="en-US" altLang="en-US" sz="3600" dirty="0"/>
              <a:t>Common perioperative causes</a:t>
            </a:r>
          </a:p>
          <a:p>
            <a:pPr marL="762343" lvl="1" indent="-262948" defTabSz="939680">
              <a:defRPr/>
            </a:pPr>
            <a:r>
              <a:rPr lang="en-US" altLang="en-US" sz="2800" dirty="0"/>
              <a:t>Infection and non-infectious inflammation</a:t>
            </a:r>
          </a:p>
          <a:p>
            <a:pPr marL="762343" lvl="1" indent="-262948" defTabSz="939680">
              <a:defRPr/>
            </a:pPr>
            <a:r>
              <a:rPr lang="en-US" altLang="en-US" sz="2800" dirty="0"/>
              <a:t>Allergic reactions: drugs, mis-matched blood transfusions</a:t>
            </a:r>
          </a:p>
          <a:p>
            <a:pPr marL="762343" lvl="1" indent="-262948" defTabSz="939680">
              <a:defRPr/>
            </a:pPr>
            <a:r>
              <a:rPr lang="en-US" altLang="en-US" sz="2800" dirty="0"/>
              <a:t>Blood in the fourth cerebral ventricle</a:t>
            </a:r>
          </a:p>
          <a:p>
            <a:pPr marL="762343" lvl="1" indent="-262948" defTabSz="939680">
              <a:defRPr/>
            </a:pPr>
            <a:r>
              <a:rPr lang="en-US" altLang="en-US" sz="2800" dirty="0"/>
              <a:t>Deep-vein thrombosis, pulmonary emboli</a:t>
            </a:r>
          </a:p>
          <a:p>
            <a:pPr marL="352635" indent="-352635" defTabSz="939680">
              <a:defRPr/>
            </a:pPr>
            <a:endParaRPr lang="en-US" altLang="en-US" sz="4237"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E624F6E6-D9E1-2CE2-C80D-21CA0E89CF91}"/>
              </a:ext>
            </a:extLst>
          </p:cNvPr>
          <p:cNvSpPr>
            <a:spLocks noGrp="1" noChangeArrowheads="1"/>
          </p:cNvSpPr>
          <p:nvPr>
            <p:ph type="title"/>
          </p:nvPr>
        </p:nvSpPr>
        <p:spPr/>
        <p:txBody>
          <a:bodyPr/>
          <a:lstStyle/>
          <a:p>
            <a:pPr defTabSz="939680">
              <a:defRPr/>
            </a:pPr>
            <a:r>
              <a:rPr lang="en-US" sz="4494">
                <a:cs typeface="+mj-cs"/>
              </a:rPr>
              <a:t>Desflurane Inhibits Fever</a:t>
            </a:r>
          </a:p>
        </p:txBody>
      </p:sp>
      <p:pic>
        <p:nvPicPr>
          <p:cNvPr id="24578" name="Picture 5">
            <a:extLst>
              <a:ext uri="{FF2B5EF4-FFF2-40B4-BE49-F238E27FC236}">
                <a16:creationId xmlns:a16="http://schemas.microsoft.com/office/drawing/2014/main" id="{AC06A794-CFA3-53F9-1147-85F2734ED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045" y="985852"/>
            <a:ext cx="5716588"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A90430E-CF32-0CAE-F4FF-A44B41AFB86D}"/>
              </a:ext>
            </a:extLst>
          </p:cNvPr>
          <p:cNvSpPr txBox="1"/>
          <p:nvPr/>
        </p:nvSpPr>
        <p:spPr>
          <a:xfrm>
            <a:off x="6893633" y="5543490"/>
            <a:ext cx="3551358" cy="400110"/>
          </a:xfrm>
          <a:prstGeom prst="rect">
            <a:avLst/>
          </a:prstGeom>
          <a:noFill/>
        </p:spPr>
        <p:txBody>
          <a:bodyPr wrap="none" rtlCol="0">
            <a:spAutoFit/>
          </a:bodyPr>
          <a:lstStyle/>
          <a:p>
            <a:pPr algn="r"/>
            <a:r>
              <a:rPr lang="en-US" sz="2000" dirty="0">
                <a:solidFill>
                  <a:srgbClr val="FFFF00"/>
                </a:solidFill>
              </a:rPr>
              <a:t>Negishi, Anesthesiology 1998</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58562428-90B2-37EC-936B-2742CFFD0D3D}"/>
              </a:ext>
            </a:extLst>
          </p:cNvPr>
          <p:cNvSpPr>
            <a:spLocks noGrp="1" noChangeArrowheads="1"/>
          </p:cNvSpPr>
          <p:nvPr>
            <p:ph type="title"/>
          </p:nvPr>
        </p:nvSpPr>
        <p:spPr/>
        <p:txBody>
          <a:bodyPr/>
          <a:lstStyle/>
          <a:p>
            <a:pPr defTabSz="939680">
              <a:defRPr/>
            </a:pPr>
            <a:r>
              <a:rPr lang="en-US" sz="4494">
                <a:cs typeface="+mj-cs"/>
              </a:rPr>
              <a:t>Alfentanil Inhibits Fever</a:t>
            </a:r>
          </a:p>
        </p:txBody>
      </p:sp>
      <p:pic>
        <p:nvPicPr>
          <p:cNvPr id="25602" name="Picture 5">
            <a:extLst>
              <a:ext uri="{FF2B5EF4-FFF2-40B4-BE49-F238E27FC236}">
                <a16:creationId xmlns:a16="http://schemas.microsoft.com/office/drawing/2014/main" id="{BA9BA5B5-7499-B9A5-534F-81EDF4C5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769" y="1056591"/>
            <a:ext cx="7050087"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DED279-319E-4B2D-21DF-F550823164C1}"/>
              </a:ext>
            </a:extLst>
          </p:cNvPr>
          <p:cNvSpPr txBox="1"/>
          <p:nvPr/>
        </p:nvSpPr>
        <p:spPr>
          <a:xfrm>
            <a:off x="8478626" y="5167606"/>
            <a:ext cx="1966365" cy="707886"/>
          </a:xfrm>
          <a:prstGeom prst="rect">
            <a:avLst/>
          </a:prstGeom>
          <a:noFill/>
        </p:spPr>
        <p:txBody>
          <a:bodyPr wrap="square" rtlCol="0">
            <a:spAutoFit/>
          </a:bodyPr>
          <a:lstStyle/>
          <a:p>
            <a:pPr algn="r"/>
            <a:r>
              <a:rPr lang="en-US" sz="2000" dirty="0">
                <a:solidFill>
                  <a:srgbClr val="FFFF00"/>
                </a:solidFill>
              </a:rPr>
              <a:t>Negishi, Crit Care Med 2000</a:t>
            </a:r>
          </a:p>
        </p:txBody>
      </p:sp>
    </p:spTree>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136989F-D048-390F-671F-E34A48E2B519}"/>
              </a:ext>
            </a:extLst>
          </p:cNvPr>
          <p:cNvSpPr>
            <a:spLocks noGrp="1" noChangeArrowheads="1"/>
          </p:cNvSpPr>
          <p:nvPr>
            <p:ph type="title"/>
          </p:nvPr>
        </p:nvSpPr>
        <p:spPr>
          <a:xfrm>
            <a:off x="0" y="0"/>
            <a:ext cx="10550525" cy="742950"/>
          </a:xfrm>
        </p:spPr>
        <p:txBody>
          <a:bodyPr/>
          <a:lstStyle/>
          <a:p>
            <a:pPr defTabSz="939680">
              <a:defRPr/>
            </a:pPr>
            <a:r>
              <a:rPr lang="en-US" sz="4494" dirty="0">
                <a:cs typeface="+mj-cs"/>
              </a:rPr>
              <a:t>Treatment of Fever</a:t>
            </a:r>
          </a:p>
        </p:txBody>
      </p:sp>
      <p:sp>
        <p:nvSpPr>
          <p:cNvPr id="26626" name="Text Box 4">
            <a:extLst>
              <a:ext uri="{FF2B5EF4-FFF2-40B4-BE49-F238E27FC236}">
                <a16:creationId xmlns:a16="http://schemas.microsoft.com/office/drawing/2014/main" id="{7090A7AF-9215-4E01-766A-103D57E39F70}"/>
              </a:ext>
            </a:extLst>
          </p:cNvPr>
          <p:cNvSpPr txBox="1">
            <a:spLocks noChangeArrowheads="1"/>
          </p:cNvSpPr>
          <p:nvPr/>
        </p:nvSpPr>
        <p:spPr bwMode="auto">
          <a:xfrm>
            <a:off x="357188" y="928688"/>
            <a:ext cx="94710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spcBef>
                <a:spcPct val="50000"/>
              </a:spcBef>
            </a:pPr>
            <a:r>
              <a:rPr lang="en-US" altLang="en-US" sz="2800" dirty="0">
                <a:solidFill>
                  <a:schemeClr val="tx1"/>
                </a:solidFill>
                <a:latin typeface="Palatino" pitchFamily="2" charset="77"/>
              </a:rPr>
              <a:t>Treat underlying cause                        </a:t>
            </a:r>
            <a:r>
              <a:rPr lang="en-US" altLang="en-US" sz="2600" dirty="0">
                <a:solidFill>
                  <a:schemeClr val="tx1"/>
                </a:solidFill>
                <a:latin typeface="Palatino" pitchFamily="2" charset="77"/>
              </a:rPr>
              <a:t>* P &lt; 0.05    </a:t>
            </a:r>
            <a:r>
              <a:rPr lang="en-US" altLang="en-US" sz="2800" dirty="0">
                <a:solidFill>
                  <a:schemeClr val="tx1"/>
                </a:solidFill>
                <a:latin typeface="Palatino" pitchFamily="2" charset="77"/>
              </a:rPr>
              <a:t>                 </a:t>
            </a:r>
          </a:p>
          <a:p>
            <a:r>
              <a:rPr lang="en-US" altLang="en-US" sz="2800">
                <a:solidFill>
                  <a:schemeClr val="tx1"/>
                </a:solidFill>
                <a:latin typeface="Palatino" pitchFamily="2" charset="77"/>
              </a:rPr>
              <a:t>Give antipyretics</a:t>
            </a:r>
            <a:endParaRPr lang="en-US" altLang="en-US" sz="2800" dirty="0">
              <a:solidFill>
                <a:schemeClr val="tx1"/>
              </a:solidFill>
              <a:latin typeface="Palatino" pitchFamily="2" charset="77"/>
            </a:endParaRPr>
          </a:p>
          <a:p>
            <a:r>
              <a:rPr lang="en-US" altLang="en-US" sz="2800" dirty="0">
                <a:solidFill>
                  <a:schemeClr val="tx1"/>
                </a:solidFill>
                <a:latin typeface="Palatino" pitchFamily="2" charset="77"/>
              </a:rPr>
              <a:t>Avoid actively cooling patients</a:t>
            </a:r>
          </a:p>
        </p:txBody>
      </p:sp>
      <p:sp>
        <p:nvSpPr>
          <p:cNvPr id="29700" name="Rectangle 401">
            <a:extLst>
              <a:ext uri="{FF2B5EF4-FFF2-40B4-BE49-F238E27FC236}">
                <a16:creationId xmlns:a16="http://schemas.microsoft.com/office/drawing/2014/main" id="{60208B0D-B049-BCDF-577D-F34A733D9757}"/>
              </a:ext>
            </a:extLst>
          </p:cNvPr>
          <p:cNvSpPr>
            <a:spLocks noChangeArrowheads="1"/>
          </p:cNvSpPr>
          <p:nvPr/>
        </p:nvSpPr>
        <p:spPr bwMode="auto">
          <a:xfrm>
            <a:off x="444500" y="1716088"/>
            <a:ext cx="4757738"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1" name="Rectangle 405">
            <a:extLst>
              <a:ext uri="{FF2B5EF4-FFF2-40B4-BE49-F238E27FC236}">
                <a16:creationId xmlns:a16="http://schemas.microsoft.com/office/drawing/2014/main" id="{78F6446A-D313-A4CE-5ECB-ABC0F10A3A02}"/>
              </a:ext>
            </a:extLst>
          </p:cNvPr>
          <p:cNvSpPr>
            <a:spLocks noChangeArrowheads="1"/>
          </p:cNvSpPr>
          <p:nvPr/>
        </p:nvSpPr>
        <p:spPr bwMode="auto">
          <a:xfrm>
            <a:off x="5202238" y="1716088"/>
            <a:ext cx="42862"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2" name="Rectangle 409">
            <a:extLst>
              <a:ext uri="{FF2B5EF4-FFF2-40B4-BE49-F238E27FC236}">
                <a16:creationId xmlns:a16="http://schemas.microsoft.com/office/drawing/2014/main" id="{95AC497F-87F3-338D-E68F-CAE6E1C53D02}"/>
              </a:ext>
            </a:extLst>
          </p:cNvPr>
          <p:cNvSpPr>
            <a:spLocks noChangeArrowheads="1"/>
          </p:cNvSpPr>
          <p:nvPr/>
        </p:nvSpPr>
        <p:spPr bwMode="auto">
          <a:xfrm>
            <a:off x="5245100" y="1716088"/>
            <a:ext cx="1517650"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3" name="Rectangle 413">
            <a:extLst>
              <a:ext uri="{FF2B5EF4-FFF2-40B4-BE49-F238E27FC236}">
                <a16:creationId xmlns:a16="http://schemas.microsoft.com/office/drawing/2014/main" id="{8D9ECEC6-CF3A-4D18-7296-2135041B394A}"/>
              </a:ext>
            </a:extLst>
          </p:cNvPr>
          <p:cNvSpPr>
            <a:spLocks noChangeArrowheads="1"/>
          </p:cNvSpPr>
          <p:nvPr/>
        </p:nvSpPr>
        <p:spPr bwMode="auto">
          <a:xfrm>
            <a:off x="6762750" y="1716088"/>
            <a:ext cx="42863"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4" name="Rectangle 417">
            <a:extLst>
              <a:ext uri="{FF2B5EF4-FFF2-40B4-BE49-F238E27FC236}">
                <a16:creationId xmlns:a16="http://schemas.microsoft.com/office/drawing/2014/main" id="{1CEC220E-2FD8-3983-FCEB-786864430997}"/>
              </a:ext>
            </a:extLst>
          </p:cNvPr>
          <p:cNvSpPr>
            <a:spLocks noChangeArrowheads="1"/>
          </p:cNvSpPr>
          <p:nvPr/>
        </p:nvSpPr>
        <p:spPr bwMode="auto">
          <a:xfrm>
            <a:off x="6805613" y="1716088"/>
            <a:ext cx="1519237"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5" name="Rectangle 421">
            <a:extLst>
              <a:ext uri="{FF2B5EF4-FFF2-40B4-BE49-F238E27FC236}">
                <a16:creationId xmlns:a16="http://schemas.microsoft.com/office/drawing/2014/main" id="{42F1DC67-99CA-BCCB-B4F7-3FABFD79444E}"/>
              </a:ext>
            </a:extLst>
          </p:cNvPr>
          <p:cNvSpPr>
            <a:spLocks noChangeArrowheads="1"/>
          </p:cNvSpPr>
          <p:nvPr/>
        </p:nvSpPr>
        <p:spPr bwMode="auto">
          <a:xfrm>
            <a:off x="8324850" y="1716088"/>
            <a:ext cx="42863"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6" name="Rectangle 425">
            <a:extLst>
              <a:ext uri="{FF2B5EF4-FFF2-40B4-BE49-F238E27FC236}">
                <a16:creationId xmlns:a16="http://schemas.microsoft.com/office/drawing/2014/main" id="{E5320DB4-04FD-3CFC-7910-7DC74E93634F}"/>
              </a:ext>
            </a:extLst>
          </p:cNvPr>
          <p:cNvSpPr>
            <a:spLocks noChangeArrowheads="1"/>
          </p:cNvSpPr>
          <p:nvPr/>
        </p:nvSpPr>
        <p:spPr bwMode="auto">
          <a:xfrm>
            <a:off x="8367713" y="1716088"/>
            <a:ext cx="1460500"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7" name="Rectangle 435">
            <a:extLst>
              <a:ext uri="{FF2B5EF4-FFF2-40B4-BE49-F238E27FC236}">
                <a16:creationId xmlns:a16="http://schemas.microsoft.com/office/drawing/2014/main" id="{0A7A7988-7B46-3F86-4C61-3ACD796AFCE5}"/>
              </a:ext>
            </a:extLst>
          </p:cNvPr>
          <p:cNvSpPr>
            <a:spLocks noChangeArrowheads="1"/>
          </p:cNvSpPr>
          <p:nvPr/>
        </p:nvSpPr>
        <p:spPr bwMode="auto">
          <a:xfrm>
            <a:off x="444500" y="2281238"/>
            <a:ext cx="4757738"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8" name="Rectangle 440">
            <a:extLst>
              <a:ext uri="{FF2B5EF4-FFF2-40B4-BE49-F238E27FC236}">
                <a16:creationId xmlns:a16="http://schemas.microsoft.com/office/drawing/2014/main" id="{2F8850B5-6049-FA5C-327F-A68564B1F81D}"/>
              </a:ext>
            </a:extLst>
          </p:cNvPr>
          <p:cNvSpPr>
            <a:spLocks noChangeArrowheads="1"/>
          </p:cNvSpPr>
          <p:nvPr/>
        </p:nvSpPr>
        <p:spPr bwMode="auto">
          <a:xfrm>
            <a:off x="5216525" y="2281238"/>
            <a:ext cx="1546225"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09" name="Rectangle 442">
            <a:extLst>
              <a:ext uri="{FF2B5EF4-FFF2-40B4-BE49-F238E27FC236}">
                <a16:creationId xmlns:a16="http://schemas.microsoft.com/office/drawing/2014/main" id="{261F9D93-7C82-4FA0-76A6-63E8BA88C649}"/>
              </a:ext>
            </a:extLst>
          </p:cNvPr>
          <p:cNvSpPr>
            <a:spLocks noChangeArrowheads="1"/>
          </p:cNvSpPr>
          <p:nvPr/>
        </p:nvSpPr>
        <p:spPr bwMode="auto">
          <a:xfrm>
            <a:off x="6762750" y="2281238"/>
            <a:ext cx="14288"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0" name="Rectangle 445">
            <a:extLst>
              <a:ext uri="{FF2B5EF4-FFF2-40B4-BE49-F238E27FC236}">
                <a16:creationId xmlns:a16="http://schemas.microsoft.com/office/drawing/2014/main" id="{F5400FF3-48EC-0A40-2DC5-1918A10DA02D}"/>
              </a:ext>
            </a:extLst>
          </p:cNvPr>
          <p:cNvSpPr>
            <a:spLocks noChangeArrowheads="1"/>
          </p:cNvSpPr>
          <p:nvPr/>
        </p:nvSpPr>
        <p:spPr bwMode="auto">
          <a:xfrm>
            <a:off x="6777038" y="2281238"/>
            <a:ext cx="1547812"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1" name="Rectangle 447">
            <a:extLst>
              <a:ext uri="{FF2B5EF4-FFF2-40B4-BE49-F238E27FC236}">
                <a16:creationId xmlns:a16="http://schemas.microsoft.com/office/drawing/2014/main" id="{51D16326-CA53-A260-546D-CB7297DF2968}"/>
              </a:ext>
            </a:extLst>
          </p:cNvPr>
          <p:cNvSpPr>
            <a:spLocks noChangeArrowheads="1"/>
          </p:cNvSpPr>
          <p:nvPr/>
        </p:nvSpPr>
        <p:spPr bwMode="auto">
          <a:xfrm>
            <a:off x="8324850" y="2281238"/>
            <a:ext cx="14288"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2" name="Rectangle 450">
            <a:extLst>
              <a:ext uri="{FF2B5EF4-FFF2-40B4-BE49-F238E27FC236}">
                <a16:creationId xmlns:a16="http://schemas.microsoft.com/office/drawing/2014/main" id="{7691B6A3-3661-149C-BDA6-3F102AB9FFAA}"/>
              </a:ext>
            </a:extLst>
          </p:cNvPr>
          <p:cNvSpPr>
            <a:spLocks noChangeArrowheads="1"/>
          </p:cNvSpPr>
          <p:nvPr/>
        </p:nvSpPr>
        <p:spPr bwMode="auto">
          <a:xfrm>
            <a:off x="8339138" y="2281238"/>
            <a:ext cx="1489075" cy="1428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3" name="Rectangle 488">
            <a:extLst>
              <a:ext uri="{FF2B5EF4-FFF2-40B4-BE49-F238E27FC236}">
                <a16:creationId xmlns:a16="http://schemas.microsoft.com/office/drawing/2014/main" id="{D4687E40-C30C-0D62-0C74-A4952A634186}"/>
              </a:ext>
            </a:extLst>
          </p:cNvPr>
          <p:cNvSpPr>
            <a:spLocks noChangeArrowheads="1"/>
          </p:cNvSpPr>
          <p:nvPr/>
        </p:nvSpPr>
        <p:spPr bwMode="auto">
          <a:xfrm>
            <a:off x="444500" y="5607050"/>
            <a:ext cx="4757738"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4" name="Rectangle 492">
            <a:extLst>
              <a:ext uri="{FF2B5EF4-FFF2-40B4-BE49-F238E27FC236}">
                <a16:creationId xmlns:a16="http://schemas.microsoft.com/office/drawing/2014/main" id="{50CCC532-4EC7-D09C-D8D7-FBEDA1D59F88}"/>
              </a:ext>
            </a:extLst>
          </p:cNvPr>
          <p:cNvSpPr>
            <a:spLocks noChangeArrowheads="1"/>
          </p:cNvSpPr>
          <p:nvPr/>
        </p:nvSpPr>
        <p:spPr bwMode="auto">
          <a:xfrm>
            <a:off x="5202238" y="5607050"/>
            <a:ext cx="42862"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5" name="Rectangle 498">
            <a:extLst>
              <a:ext uri="{FF2B5EF4-FFF2-40B4-BE49-F238E27FC236}">
                <a16:creationId xmlns:a16="http://schemas.microsoft.com/office/drawing/2014/main" id="{A292CCFA-2C6D-1D6A-24F5-606F3E021506}"/>
              </a:ext>
            </a:extLst>
          </p:cNvPr>
          <p:cNvSpPr>
            <a:spLocks noChangeArrowheads="1"/>
          </p:cNvSpPr>
          <p:nvPr/>
        </p:nvSpPr>
        <p:spPr bwMode="auto">
          <a:xfrm>
            <a:off x="5245100" y="5607050"/>
            <a:ext cx="1517650"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6" name="Rectangle 500">
            <a:extLst>
              <a:ext uri="{FF2B5EF4-FFF2-40B4-BE49-F238E27FC236}">
                <a16:creationId xmlns:a16="http://schemas.microsoft.com/office/drawing/2014/main" id="{AC37BA3D-CE76-7F8B-F1D8-C539F38C7099}"/>
              </a:ext>
            </a:extLst>
          </p:cNvPr>
          <p:cNvSpPr>
            <a:spLocks noChangeArrowheads="1"/>
          </p:cNvSpPr>
          <p:nvPr/>
        </p:nvSpPr>
        <p:spPr bwMode="auto">
          <a:xfrm>
            <a:off x="6762750" y="5607050"/>
            <a:ext cx="42863"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7" name="Rectangle 506">
            <a:extLst>
              <a:ext uri="{FF2B5EF4-FFF2-40B4-BE49-F238E27FC236}">
                <a16:creationId xmlns:a16="http://schemas.microsoft.com/office/drawing/2014/main" id="{08AA5B4D-AEE5-9570-C63E-879C73450713}"/>
              </a:ext>
            </a:extLst>
          </p:cNvPr>
          <p:cNvSpPr>
            <a:spLocks noChangeArrowheads="1"/>
          </p:cNvSpPr>
          <p:nvPr/>
        </p:nvSpPr>
        <p:spPr bwMode="auto">
          <a:xfrm>
            <a:off x="6805613" y="5607050"/>
            <a:ext cx="1519237"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8" name="Rectangle 508">
            <a:extLst>
              <a:ext uri="{FF2B5EF4-FFF2-40B4-BE49-F238E27FC236}">
                <a16:creationId xmlns:a16="http://schemas.microsoft.com/office/drawing/2014/main" id="{FEEC87F2-7875-2BA5-E711-AC872EFFC9BC}"/>
              </a:ext>
            </a:extLst>
          </p:cNvPr>
          <p:cNvSpPr>
            <a:spLocks noChangeArrowheads="1"/>
          </p:cNvSpPr>
          <p:nvPr/>
        </p:nvSpPr>
        <p:spPr bwMode="auto">
          <a:xfrm>
            <a:off x="8324850" y="5607050"/>
            <a:ext cx="42863"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19" name="Rectangle 514">
            <a:extLst>
              <a:ext uri="{FF2B5EF4-FFF2-40B4-BE49-F238E27FC236}">
                <a16:creationId xmlns:a16="http://schemas.microsoft.com/office/drawing/2014/main" id="{14DB8314-42B3-DFEF-B2F6-FDCA31BA5163}"/>
              </a:ext>
            </a:extLst>
          </p:cNvPr>
          <p:cNvSpPr>
            <a:spLocks noChangeArrowheads="1"/>
          </p:cNvSpPr>
          <p:nvPr/>
        </p:nvSpPr>
        <p:spPr bwMode="auto">
          <a:xfrm>
            <a:off x="8367713" y="5607050"/>
            <a:ext cx="1460500" cy="14288"/>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grpSp>
        <p:nvGrpSpPr>
          <p:cNvPr id="26647" name="Group 516">
            <a:extLst>
              <a:ext uri="{FF2B5EF4-FFF2-40B4-BE49-F238E27FC236}">
                <a16:creationId xmlns:a16="http://schemas.microsoft.com/office/drawing/2014/main" id="{A37B6DC7-8541-DB0C-13C9-CB0B06FAB691}"/>
              </a:ext>
            </a:extLst>
          </p:cNvPr>
          <p:cNvGrpSpPr>
            <a:grpSpLocks/>
          </p:cNvGrpSpPr>
          <p:nvPr/>
        </p:nvGrpSpPr>
        <p:grpSpPr bwMode="auto">
          <a:xfrm>
            <a:off x="444500" y="2332038"/>
            <a:ext cx="9383713" cy="3503612"/>
            <a:chOff x="218" y="1242"/>
            <a:chExt cx="4604" cy="1944"/>
          </a:xfrm>
        </p:grpSpPr>
        <p:sp>
          <p:nvSpPr>
            <p:cNvPr id="29721" name="Rectangle 396">
              <a:extLst>
                <a:ext uri="{FF2B5EF4-FFF2-40B4-BE49-F238E27FC236}">
                  <a16:creationId xmlns:a16="http://schemas.microsoft.com/office/drawing/2014/main" id="{ED34564B-0910-C241-53A5-DA2581889EFA}"/>
                </a:ext>
              </a:extLst>
            </p:cNvPr>
            <p:cNvSpPr>
              <a:spLocks noChangeArrowheads="1"/>
            </p:cNvSpPr>
            <p:nvPr/>
          </p:nvSpPr>
          <p:spPr bwMode="auto">
            <a:xfrm>
              <a:off x="2697" y="1337"/>
              <a:ext cx="510"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Control</a:t>
              </a:r>
              <a:endParaRPr lang="en-US" altLang="en-US" sz="4109"/>
            </a:p>
          </p:txBody>
        </p:sp>
        <p:sp>
          <p:nvSpPr>
            <p:cNvPr id="29722" name="Rectangle 397">
              <a:extLst>
                <a:ext uri="{FF2B5EF4-FFF2-40B4-BE49-F238E27FC236}">
                  <a16:creationId xmlns:a16="http://schemas.microsoft.com/office/drawing/2014/main" id="{47EA6DFB-89B4-42C5-99DB-3B9BDCB44E77}"/>
                </a:ext>
              </a:extLst>
            </p:cNvPr>
            <p:cNvSpPr>
              <a:spLocks noChangeArrowheads="1"/>
            </p:cNvSpPr>
            <p:nvPr/>
          </p:nvSpPr>
          <p:spPr bwMode="auto">
            <a:xfrm>
              <a:off x="3456" y="1337"/>
              <a:ext cx="535"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Cooling</a:t>
              </a:r>
              <a:endParaRPr lang="en-US" altLang="en-US" sz="4109"/>
            </a:p>
          </p:txBody>
        </p:sp>
        <p:sp>
          <p:nvSpPr>
            <p:cNvPr id="29723" name="Rectangle 398">
              <a:extLst>
                <a:ext uri="{FF2B5EF4-FFF2-40B4-BE49-F238E27FC236}">
                  <a16:creationId xmlns:a16="http://schemas.microsoft.com/office/drawing/2014/main" id="{F2877F9D-0ADE-9F83-3591-97AD6C531644}"/>
                </a:ext>
              </a:extLst>
            </p:cNvPr>
            <p:cNvSpPr>
              <a:spLocks noChangeArrowheads="1"/>
            </p:cNvSpPr>
            <p:nvPr/>
          </p:nvSpPr>
          <p:spPr bwMode="auto">
            <a:xfrm>
              <a:off x="4158" y="1337"/>
              <a:ext cx="611"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Warming</a:t>
              </a:r>
              <a:endParaRPr lang="en-US" altLang="en-US" sz="4109"/>
            </a:p>
          </p:txBody>
        </p:sp>
        <p:sp>
          <p:nvSpPr>
            <p:cNvPr id="29724" name="Rectangle 399">
              <a:extLst>
                <a:ext uri="{FF2B5EF4-FFF2-40B4-BE49-F238E27FC236}">
                  <a16:creationId xmlns:a16="http://schemas.microsoft.com/office/drawing/2014/main" id="{AFC634D8-F699-4784-4A81-DA22A5755CD8}"/>
                </a:ext>
              </a:extLst>
            </p:cNvPr>
            <p:cNvSpPr>
              <a:spLocks noChangeArrowheads="1"/>
            </p:cNvSpPr>
            <p:nvPr/>
          </p:nvSpPr>
          <p:spPr bwMode="auto">
            <a:xfrm>
              <a:off x="218" y="1242"/>
              <a:ext cx="2334"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25" name="Line 400">
              <a:extLst>
                <a:ext uri="{FF2B5EF4-FFF2-40B4-BE49-F238E27FC236}">
                  <a16:creationId xmlns:a16="http://schemas.microsoft.com/office/drawing/2014/main" id="{2D655C3C-BF6D-B468-A846-7882A035E074}"/>
                </a:ext>
              </a:extLst>
            </p:cNvPr>
            <p:cNvSpPr>
              <a:spLocks noChangeShapeType="1"/>
            </p:cNvSpPr>
            <p:nvPr/>
          </p:nvSpPr>
          <p:spPr bwMode="auto">
            <a:xfrm>
              <a:off x="218" y="1242"/>
              <a:ext cx="2334" cy="1"/>
            </a:xfrm>
            <a:prstGeom prst="line">
              <a:avLst/>
            </a:prstGeom>
            <a:noFill/>
            <a:ln w="15875">
              <a:solidFill>
                <a:schemeClr val="bg1"/>
              </a:solidFill>
              <a:round/>
              <a:headEnd/>
              <a:tailEnd/>
            </a:ln>
          </p:spPr>
          <p:txBody>
            <a:bodyPr/>
            <a:lstStyle/>
            <a:p>
              <a:pPr>
                <a:defRPr/>
              </a:pPr>
              <a:endParaRPr lang="en-US" sz="4109"/>
            </a:p>
          </p:txBody>
        </p:sp>
        <p:sp>
          <p:nvSpPr>
            <p:cNvPr id="29726" name="Line 402">
              <a:extLst>
                <a:ext uri="{FF2B5EF4-FFF2-40B4-BE49-F238E27FC236}">
                  <a16:creationId xmlns:a16="http://schemas.microsoft.com/office/drawing/2014/main" id="{FB89CD83-2188-CFA8-0CF9-494EBFEA4AE4}"/>
                </a:ext>
              </a:extLst>
            </p:cNvPr>
            <p:cNvSpPr>
              <a:spLocks noChangeShapeType="1"/>
            </p:cNvSpPr>
            <p:nvPr/>
          </p:nvSpPr>
          <p:spPr bwMode="auto">
            <a:xfrm>
              <a:off x="218" y="1256"/>
              <a:ext cx="2334" cy="1"/>
            </a:xfrm>
            <a:prstGeom prst="line">
              <a:avLst/>
            </a:prstGeom>
            <a:noFill/>
            <a:ln w="15875">
              <a:solidFill>
                <a:schemeClr val="bg1"/>
              </a:solidFill>
              <a:round/>
              <a:headEnd/>
              <a:tailEnd/>
            </a:ln>
          </p:spPr>
          <p:txBody>
            <a:bodyPr/>
            <a:lstStyle/>
            <a:p>
              <a:pPr>
                <a:defRPr/>
              </a:pPr>
              <a:endParaRPr lang="en-US" sz="4109"/>
            </a:p>
          </p:txBody>
        </p:sp>
        <p:sp>
          <p:nvSpPr>
            <p:cNvPr id="29727" name="Rectangle 403">
              <a:extLst>
                <a:ext uri="{FF2B5EF4-FFF2-40B4-BE49-F238E27FC236}">
                  <a16:creationId xmlns:a16="http://schemas.microsoft.com/office/drawing/2014/main" id="{B2AE16F9-F530-54F3-6944-8FB04461A7C5}"/>
                </a:ext>
              </a:extLst>
            </p:cNvPr>
            <p:cNvSpPr>
              <a:spLocks noChangeArrowheads="1"/>
            </p:cNvSpPr>
            <p:nvPr/>
          </p:nvSpPr>
          <p:spPr bwMode="auto">
            <a:xfrm>
              <a:off x="2552" y="1242"/>
              <a:ext cx="21"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28" name="Line 404">
              <a:extLst>
                <a:ext uri="{FF2B5EF4-FFF2-40B4-BE49-F238E27FC236}">
                  <a16:creationId xmlns:a16="http://schemas.microsoft.com/office/drawing/2014/main" id="{5F411F9F-5421-CD3B-DBB9-EE0F6F49E15B}"/>
                </a:ext>
              </a:extLst>
            </p:cNvPr>
            <p:cNvSpPr>
              <a:spLocks noChangeShapeType="1"/>
            </p:cNvSpPr>
            <p:nvPr/>
          </p:nvSpPr>
          <p:spPr bwMode="auto">
            <a:xfrm>
              <a:off x="2552" y="1242"/>
              <a:ext cx="21" cy="1"/>
            </a:xfrm>
            <a:prstGeom prst="line">
              <a:avLst/>
            </a:prstGeom>
            <a:noFill/>
            <a:ln w="15875">
              <a:solidFill>
                <a:schemeClr val="bg1"/>
              </a:solidFill>
              <a:round/>
              <a:headEnd/>
              <a:tailEnd/>
            </a:ln>
          </p:spPr>
          <p:txBody>
            <a:bodyPr/>
            <a:lstStyle/>
            <a:p>
              <a:pPr>
                <a:defRPr/>
              </a:pPr>
              <a:endParaRPr lang="en-US" sz="4109"/>
            </a:p>
          </p:txBody>
        </p:sp>
        <p:sp>
          <p:nvSpPr>
            <p:cNvPr id="29729" name="Line 406">
              <a:extLst>
                <a:ext uri="{FF2B5EF4-FFF2-40B4-BE49-F238E27FC236}">
                  <a16:creationId xmlns:a16="http://schemas.microsoft.com/office/drawing/2014/main" id="{9147E8D5-4F24-BC72-5888-9DD8EC6B89AF}"/>
                </a:ext>
              </a:extLst>
            </p:cNvPr>
            <p:cNvSpPr>
              <a:spLocks noChangeShapeType="1"/>
            </p:cNvSpPr>
            <p:nvPr/>
          </p:nvSpPr>
          <p:spPr bwMode="auto">
            <a:xfrm>
              <a:off x="2552" y="1256"/>
              <a:ext cx="21" cy="1"/>
            </a:xfrm>
            <a:prstGeom prst="line">
              <a:avLst/>
            </a:prstGeom>
            <a:noFill/>
            <a:ln w="15875">
              <a:solidFill>
                <a:schemeClr val="bg1"/>
              </a:solidFill>
              <a:round/>
              <a:headEnd/>
              <a:tailEnd/>
            </a:ln>
          </p:spPr>
          <p:txBody>
            <a:bodyPr/>
            <a:lstStyle/>
            <a:p>
              <a:pPr>
                <a:defRPr/>
              </a:pPr>
              <a:endParaRPr lang="en-US" sz="4109"/>
            </a:p>
          </p:txBody>
        </p:sp>
        <p:sp>
          <p:nvSpPr>
            <p:cNvPr id="29730" name="Rectangle 407">
              <a:extLst>
                <a:ext uri="{FF2B5EF4-FFF2-40B4-BE49-F238E27FC236}">
                  <a16:creationId xmlns:a16="http://schemas.microsoft.com/office/drawing/2014/main" id="{C13F8C7C-390E-59F1-5937-51F86E8D878F}"/>
                </a:ext>
              </a:extLst>
            </p:cNvPr>
            <p:cNvSpPr>
              <a:spLocks noChangeArrowheads="1"/>
            </p:cNvSpPr>
            <p:nvPr/>
          </p:nvSpPr>
          <p:spPr bwMode="auto">
            <a:xfrm>
              <a:off x="2573" y="1242"/>
              <a:ext cx="745"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31" name="Line 408">
              <a:extLst>
                <a:ext uri="{FF2B5EF4-FFF2-40B4-BE49-F238E27FC236}">
                  <a16:creationId xmlns:a16="http://schemas.microsoft.com/office/drawing/2014/main" id="{24FE57C5-BDBA-AC2B-5521-9A3F01C01B9B}"/>
                </a:ext>
              </a:extLst>
            </p:cNvPr>
            <p:cNvSpPr>
              <a:spLocks noChangeShapeType="1"/>
            </p:cNvSpPr>
            <p:nvPr/>
          </p:nvSpPr>
          <p:spPr bwMode="auto">
            <a:xfrm>
              <a:off x="2573" y="1242"/>
              <a:ext cx="745" cy="1"/>
            </a:xfrm>
            <a:prstGeom prst="line">
              <a:avLst/>
            </a:prstGeom>
            <a:noFill/>
            <a:ln w="15875">
              <a:solidFill>
                <a:schemeClr val="bg1"/>
              </a:solidFill>
              <a:round/>
              <a:headEnd/>
              <a:tailEnd/>
            </a:ln>
          </p:spPr>
          <p:txBody>
            <a:bodyPr/>
            <a:lstStyle/>
            <a:p>
              <a:pPr>
                <a:defRPr/>
              </a:pPr>
              <a:endParaRPr lang="en-US" sz="4109"/>
            </a:p>
          </p:txBody>
        </p:sp>
        <p:sp>
          <p:nvSpPr>
            <p:cNvPr id="29732" name="Line 410">
              <a:extLst>
                <a:ext uri="{FF2B5EF4-FFF2-40B4-BE49-F238E27FC236}">
                  <a16:creationId xmlns:a16="http://schemas.microsoft.com/office/drawing/2014/main" id="{4613A075-8F84-11A8-61CB-FCC6DFAD0409}"/>
                </a:ext>
              </a:extLst>
            </p:cNvPr>
            <p:cNvSpPr>
              <a:spLocks noChangeShapeType="1"/>
            </p:cNvSpPr>
            <p:nvPr/>
          </p:nvSpPr>
          <p:spPr bwMode="auto">
            <a:xfrm>
              <a:off x="2573" y="1256"/>
              <a:ext cx="745" cy="1"/>
            </a:xfrm>
            <a:prstGeom prst="line">
              <a:avLst/>
            </a:prstGeom>
            <a:noFill/>
            <a:ln w="15875">
              <a:solidFill>
                <a:schemeClr val="bg1"/>
              </a:solidFill>
              <a:round/>
              <a:headEnd/>
              <a:tailEnd/>
            </a:ln>
          </p:spPr>
          <p:txBody>
            <a:bodyPr/>
            <a:lstStyle/>
            <a:p>
              <a:pPr>
                <a:defRPr/>
              </a:pPr>
              <a:endParaRPr lang="en-US" sz="4109"/>
            </a:p>
          </p:txBody>
        </p:sp>
        <p:sp>
          <p:nvSpPr>
            <p:cNvPr id="29733" name="Rectangle 411">
              <a:extLst>
                <a:ext uri="{FF2B5EF4-FFF2-40B4-BE49-F238E27FC236}">
                  <a16:creationId xmlns:a16="http://schemas.microsoft.com/office/drawing/2014/main" id="{A0AFC4C0-0041-68AF-5EC5-DF28BAE1E0E5}"/>
                </a:ext>
              </a:extLst>
            </p:cNvPr>
            <p:cNvSpPr>
              <a:spLocks noChangeArrowheads="1"/>
            </p:cNvSpPr>
            <p:nvPr/>
          </p:nvSpPr>
          <p:spPr bwMode="auto">
            <a:xfrm>
              <a:off x="3318" y="1242"/>
              <a:ext cx="21"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34" name="Line 412">
              <a:extLst>
                <a:ext uri="{FF2B5EF4-FFF2-40B4-BE49-F238E27FC236}">
                  <a16:creationId xmlns:a16="http://schemas.microsoft.com/office/drawing/2014/main" id="{CF92A033-F61F-4F20-089A-BBDA2213B177}"/>
                </a:ext>
              </a:extLst>
            </p:cNvPr>
            <p:cNvSpPr>
              <a:spLocks noChangeShapeType="1"/>
            </p:cNvSpPr>
            <p:nvPr/>
          </p:nvSpPr>
          <p:spPr bwMode="auto">
            <a:xfrm>
              <a:off x="3318" y="1242"/>
              <a:ext cx="21" cy="1"/>
            </a:xfrm>
            <a:prstGeom prst="line">
              <a:avLst/>
            </a:prstGeom>
            <a:noFill/>
            <a:ln w="15875">
              <a:solidFill>
                <a:schemeClr val="bg1"/>
              </a:solidFill>
              <a:round/>
              <a:headEnd/>
              <a:tailEnd/>
            </a:ln>
          </p:spPr>
          <p:txBody>
            <a:bodyPr/>
            <a:lstStyle/>
            <a:p>
              <a:pPr>
                <a:defRPr/>
              </a:pPr>
              <a:endParaRPr lang="en-US" sz="4109"/>
            </a:p>
          </p:txBody>
        </p:sp>
        <p:sp>
          <p:nvSpPr>
            <p:cNvPr id="29735" name="Line 414">
              <a:extLst>
                <a:ext uri="{FF2B5EF4-FFF2-40B4-BE49-F238E27FC236}">
                  <a16:creationId xmlns:a16="http://schemas.microsoft.com/office/drawing/2014/main" id="{A9477F14-A19A-5D23-6834-04ED11EF7246}"/>
                </a:ext>
              </a:extLst>
            </p:cNvPr>
            <p:cNvSpPr>
              <a:spLocks noChangeShapeType="1"/>
            </p:cNvSpPr>
            <p:nvPr/>
          </p:nvSpPr>
          <p:spPr bwMode="auto">
            <a:xfrm>
              <a:off x="3318" y="1256"/>
              <a:ext cx="21" cy="1"/>
            </a:xfrm>
            <a:prstGeom prst="line">
              <a:avLst/>
            </a:prstGeom>
            <a:noFill/>
            <a:ln w="15875">
              <a:solidFill>
                <a:schemeClr val="bg1"/>
              </a:solidFill>
              <a:round/>
              <a:headEnd/>
              <a:tailEnd/>
            </a:ln>
          </p:spPr>
          <p:txBody>
            <a:bodyPr/>
            <a:lstStyle/>
            <a:p>
              <a:pPr>
                <a:defRPr/>
              </a:pPr>
              <a:endParaRPr lang="en-US" sz="4109"/>
            </a:p>
          </p:txBody>
        </p:sp>
        <p:sp>
          <p:nvSpPr>
            <p:cNvPr id="29736" name="Rectangle 415">
              <a:extLst>
                <a:ext uri="{FF2B5EF4-FFF2-40B4-BE49-F238E27FC236}">
                  <a16:creationId xmlns:a16="http://schemas.microsoft.com/office/drawing/2014/main" id="{20494BDB-4D78-51B1-CE09-6315E45FB72E}"/>
                </a:ext>
              </a:extLst>
            </p:cNvPr>
            <p:cNvSpPr>
              <a:spLocks noChangeArrowheads="1"/>
            </p:cNvSpPr>
            <p:nvPr/>
          </p:nvSpPr>
          <p:spPr bwMode="auto">
            <a:xfrm>
              <a:off x="3339" y="1242"/>
              <a:ext cx="745"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37" name="Line 416">
              <a:extLst>
                <a:ext uri="{FF2B5EF4-FFF2-40B4-BE49-F238E27FC236}">
                  <a16:creationId xmlns:a16="http://schemas.microsoft.com/office/drawing/2014/main" id="{068715F2-9289-4F84-4FA7-2C32E543B773}"/>
                </a:ext>
              </a:extLst>
            </p:cNvPr>
            <p:cNvSpPr>
              <a:spLocks noChangeShapeType="1"/>
            </p:cNvSpPr>
            <p:nvPr/>
          </p:nvSpPr>
          <p:spPr bwMode="auto">
            <a:xfrm>
              <a:off x="3339" y="1242"/>
              <a:ext cx="745" cy="1"/>
            </a:xfrm>
            <a:prstGeom prst="line">
              <a:avLst/>
            </a:prstGeom>
            <a:noFill/>
            <a:ln w="15875">
              <a:solidFill>
                <a:schemeClr val="bg1"/>
              </a:solidFill>
              <a:round/>
              <a:headEnd/>
              <a:tailEnd/>
            </a:ln>
          </p:spPr>
          <p:txBody>
            <a:bodyPr/>
            <a:lstStyle/>
            <a:p>
              <a:pPr>
                <a:defRPr/>
              </a:pPr>
              <a:endParaRPr lang="en-US" sz="4109"/>
            </a:p>
          </p:txBody>
        </p:sp>
        <p:sp>
          <p:nvSpPr>
            <p:cNvPr id="29738" name="Line 418">
              <a:extLst>
                <a:ext uri="{FF2B5EF4-FFF2-40B4-BE49-F238E27FC236}">
                  <a16:creationId xmlns:a16="http://schemas.microsoft.com/office/drawing/2014/main" id="{FF099C5A-4CE6-0EE3-887F-870C730CF353}"/>
                </a:ext>
              </a:extLst>
            </p:cNvPr>
            <p:cNvSpPr>
              <a:spLocks noChangeShapeType="1"/>
            </p:cNvSpPr>
            <p:nvPr/>
          </p:nvSpPr>
          <p:spPr bwMode="auto">
            <a:xfrm>
              <a:off x="3339" y="1256"/>
              <a:ext cx="745" cy="1"/>
            </a:xfrm>
            <a:prstGeom prst="line">
              <a:avLst/>
            </a:prstGeom>
            <a:noFill/>
            <a:ln w="15875">
              <a:solidFill>
                <a:schemeClr val="bg1"/>
              </a:solidFill>
              <a:round/>
              <a:headEnd/>
              <a:tailEnd/>
            </a:ln>
          </p:spPr>
          <p:txBody>
            <a:bodyPr/>
            <a:lstStyle/>
            <a:p>
              <a:pPr>
                <a:defRPr/>
              </a:pPr>
              <a:endParaRPr lang="en-US" sz="4109"/>
            </a:p>
          </p:txBody>
        </p:sp>
        <p:sp>
          <p:nvSpPr>
            <p:cNvPr id="29739" name="Rectangle 419">
              <a:extLst>
                <a:ext uri="{FF2B5EF4-FFF2-40B4-BE49-F238E27FC236}">
                  <a16:creationId xmlns:a16="http://schemas.microsoft.com/office/drawing/2014/main" id="{EC787808-2EDA-477E-140E-DA3385B35476}"/>
                </a:ext>
              </a:extLst>
            </p:cNvPr>
            <p:cNvSpPr>
              <a:spLocks noChangeArrowheads="1"/>
            </p:cNvSpPr>
            <p:nvPr/>
          </p:nvSpPr>
          <p:spPr bwMode="auto">
            <a:xfrm>
              <a:off x="4084" y="1242"/>
              <a:ext cx="21"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40" name="Line 420">
              <a:extLst>
                <a:ext uri="{FF2B5EF4-FFF2-40B4-BE49-F238E27FC236}">
                  <a16:creationId xmlns:a16="http://schemas.microsoft.com/office/drawing/2014/main" id="{7A429F09-C704-0CF3-BD33-37EFD1FABBE1}"/>
                </a:ext>
              </a:extLst>
            </p:cNvPr>
            <p:cNvSpPr>
              <a:spLocks noChangeShapeType="1"/>
            </p:cNvSpPr>
            <p:nvPr/>
          </p:nvSpPr>
          <p:spPr bwMode="auto">
            <a:xfrm>
              <a:off x="4084" y="1242"/>
              <a:ext cx="21" cy="1"/>
            </a:xfrm>
            <a:prstGeom prst="line">
              <a:avLst/>
            </a:prstGeom>
            <a:noFill/>
            <a:ln w="15875">
              <a:solidFill>
                <a:schemeClr val="bg1"/>
              </a:solidFill>
              <a:round/>
              <a:headEnd/>
              <a:tailEnd/>
            </a:ln>
          </p:spPr>
          <p:txBody>
            <a:bodyPr/>
            <a:lstStyle/>
            <a:p>
              <a:pPr>
                <a:defRPr/>
              </a:pPr>
              <a:endParaRPr lang="en-US" sz="4109"/>
            </a:p>
          </p:txBody>
        </p:sp>
        <p:sp>
          <p:nvSpPr>
            <p:cNvPr id="29741" name="Line 422">
              <a:extLst>
                <a:ext uri="{FF2B5EF4-FFF2-40B4-BE49-F238E27FC236}">
                  <a16:creationId xmlns:a16="http://schemas.microsoft.com/office/drawing/2014/main" id="{6210F418-AC6E-4C0E-9B7B-02B377AE8CB8}"/>
                </a:ext>
              </a:extLst>
            </p:cNvPr>
            <p:cNvSpPr>
              <a:spLocks noChangeShapeType="1"/>
            </p:cNvSpPr>
            <p:nvPr/>
          </p:nvSpPr>
          <p:spPr bwMode="auto">
            <a:xfrm>
              <a:off x="4084" y="1256"/>
              <a:ext cx="21" cy="1"/>
            </a:xfrm>
            <a:prstGeom prst="line">
              <a:avLst/>
            </a:prstGeom>
            <a:noFill/>
            <a:ln w="15875">
              <a:solidFill>
                <a:schemeClr val="bg1"/>
              </a:solidFill>
              <a:round/>
              <a:headEnd/>
              <a:tailEnd/>
            </a:ln>
          </p:spPr>
          <p:txBody>
            <a:bodyPr/>
            <a:lstStyle/>
            <a:p>
              <a:pPr>
                <a:defRPr/>
              </a:pPr>
              <a:endParaRPr lang="en-US" sz="4109"/>
            </a:p>
          </p:txBody>
        </p:sp>
        <p:sp>
          <p:nvSpPr>
            <p:cNvPr id="29742" name="Rectangle 423">
              <a:extLst>
                <a:ext uri="{FF2B5EF4-FFF2-40B4-BE49-F238E27FC236}">
                  <a16:creationId xmlns:a16="http://schemas.microsoft.com/office/drawing/2014/main" id="{2F7B8627-E505-0406-99E5-5327D2771832}"/>
                </a:ext>
              </a:extLst>
            </p:cNvPr>
            <p:cNvSpPr>
              <a:spLocks noChangeArrowheads="1"/>
            </p:cNvSpPr>
            <p:nvPr/>
          </p:nvSpPr>
          <p:spPr bwMode="auto">
            <a:xfrm>
              <a:off x="4105" y="1242"/>
              <a:ext cx="717" cy="7"/>
            </a:xfrm>
            <a:prstGeom prst="rect">
              <a:avLst/>
            </a:prstGeom>
            <a:solidFill>
              <a:schemeClr val="bg1"/>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43" name="Line 424">
              <a:extLst>
                <a:ext uri="{FF2B5EF4-FFF2-40B4-BE49-F238E27FC236}">
                  <a16:creationId xmlns:a16="http://schemas.microsoft.com/office/drawing/2014/main" id="{AD9AB166-4145-2A08-E414-F72FDC181266}"/>
                </a:ext>
              </a:extLst>
            </p:cNvPr>
            <p:cNvSpPr>
              <a:spLocks noChangeShapeType="1"/>
            </p:cNvSpPr>
            <p:nvPr/>
          </p:nvSpPr>
          <p:spPr bwMode="auto">
            <a:xfrm>
              <a:off x="4105" y="1242"/>
              <a:ext cx="717" cy="1"/>
            </a:xfrm>
            <a:prstGeom prst="line">
              <a:avLst/>
            </a:prstGeom>
            <a:noFill/>
            <a:ln w="15875">
              <a:solidFill>
                <a:schemeClr val="bg1"/>
              </a:solidFill>
              <a:round/>
              <a:headEnd/>
              <a:tailEnd/>
            </a:ln>
          </p:spPr>
          <p:txBody>
            <a:bodyPr/>
            <a:lstStyle/>
            <a:p>
              <a:pPr>
                <a:defRPr/>
              </a:pPr>
              <a:endParaRPr lang="en-US" sz="4109"/>
            </a:p>
          </p:txBody>
        </p:sp>
        <p:sp>
          <p:nvSpPr>
            <p:cNvPr id="29744" name="Line 426">
              <a:extLst>
                <a:ext uri="{FF2B5EF4-FFF2-40B4-BE49-F238E27FC236}">
                  <a16:creationId xmlns:a16="http://schemas.microsoft.com/office/drawing/2014/main" id="{10BC304F-ADC1-51A3-19C0-E12DB00A9735}"/>
                </a:ext>
              </a:extLst>
            </p:cNvPr>
            <p:cNvSpPr>
              <a:spLocks noChangeShapeType="1"/>
            </p:cNvSpPr>
            <p:nvPr/>
          </p:nvSpPr>
          <p:spPr bwMode="auto">
            <a:xfrm>
              <a:off x="4105" y="1256"/>
              <a:ext cx="717" cy="1"/>
            </a:xfrm>
            <a:prstGeom prst="line">
              <a:avLst/>
            </a:prstGeom>
            <a:noFill/>
            <a:ln w="15875">
              <a:solidFill>
                <a:schemeClr val="bg1"/>
              </a:solidFill>
              <a:round/>
              <a:headEnd/>
              <a:tailEnd/>
            </a:ln>
          </p:spPr>
          <p:txBody>
            <a:bodyPr/>
            <a:lstStyle/>
            <a:p>
              <a:pPr>
                <a:defRPr/>
              </a:pPr>
              <a:endParaRPr lang="en-US" sz="4109"/>
            </a:p>
          </p:txBody>
        </p:sp>
        <p:sp>
          <p:nvSpPr>
            <p:cNvPr id="29745" name="Rectangle 427">
              <a:extLst>
                <a:ext uri="{FF2B5EF4-FFF2-40B4-BE49-F238E27FC236}">
                  <a16:creationId xmlns:a16="http://schemas.microsoft.com/office/drawing/2014/main" id="{893294EC-8781-27AF-1DD2-3E473EF85150}"/>
                </a:ext>
              </a:extLst>
            </p:cNvPr>
            <p:cNvSpPr>
              <a:spLocks noChangeArrowheads="1"/>
            </p:cNvSpPr>
            <p:nvPr/>
          </p:nvSpPr>
          <p:spPr bwMode="auto">
            <a:xfrm>
              <a:off x="2552" y="1263"/>
              <a:ext cx="7" cy="270"/>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46" name="Line 428">
              <a:extLst>
                <a:ext uri="{FF2B5EF4-FFF2-40B4-BE49-F238E27FC236}">
                  <a16:creationId xmlns:a16="http://schemas.microsoft.com/office/drawing/2014/main" id="{6FBE50E6-37C2-7DD6-A335-7503194241A5}"/>
                </a:ext>
              </a:extLst>
            </p:cNvPr>
            <p:cNvSpPr>
              <a:spLocks noChangeShapeType="1"/>
            </p:cNvSpPr>
            <p:nvPr/>
          </p:nvSpPr>
          <p:spPr bwMode="auto">
            <a:xfrm>
              <a:off x="2552" y="1263"/>
              <a:ext cx="1" cy="270"/>
            </a:xfrm>
            <a:prstGeom prst="line">
              <a:avLst/>
            </a:prstGeom>
            <a:noFill/>
            <a:ln w="15875">
              <a:solidFill>
                <a:schemeClr val="bg1"/>
              </a:solidFill>
              <a:round/>
              <a:headEnd/>
              <a:tailEnd/>
            </a:ln>
          </p:spPr>
          <p:txBody>
            <a:bodyPr/>
            <a:lstStyle/>
            <a:p>
              <a:pPr>
                <a:defRPr/>
              </a:pPr>
              <a:endParaRPr lang="en-US" sz="4109"/>
            </a:p>
          </p:txBody>
        </p:sp>
        <p:sp>
          <p:nvSpPr>
            <p:cNvPr id="29747" name="Rectangle 429">
              <a:extLst>
                <a:ext uri="{FF2B5EF4-FFF2-40B4-BE49-F238E27FC236}">
                  <a16:creationId xmlns:a16="http://schemas.microsoft.com/office/drawing/2014/main" id="{EA3A5C1A-792F-1E14-43D0-1329BEFFC8A8}"/>
                </a:ext>
              </a:extLst>
            </p:cNvPr>
            <p:cNvSpPr>
              <a:spLocks noChangeArrowheads="1"/>
            </p:cNvSpPr>
            <p:nvPr/>
          </p:nvSpPr>
          <p:spPr bwMode="auto">
            <a:xfrm>
              <a:off x="285" y="1636"/>
              <a:ext cx="2361"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dirty="0">
                  <a:solidFill>
                    <a:srgbClr val="FFFFFF"/>
                  </a:solidFill>
                  <a:latin typeface="Palatino" pitchFamily="2" charset="77"/>
                </a:rPr>
                <a:t>Integrated Core Temp (degree   h)   </a:t>
              </a:r>
              <a:endParaRPr lang="en-US" altLang="en-US" sz="4109" dirty="0"/>
            </a:p>
          </p:txBody>
        </p:sp>
        <p:sp>
          <p:nvSpPr>
            <p:cNvPr id="29748" name="Rectangle 430">
              <a:extLst>
                <a:ext uri="{FF2B5EF4-FFF2-40B4-BE49-F238E27FC236}">
                  <a16:creationId xmlns:a16="http://schemas.microsoft.com/office/drawing/2014/main" id="{C2E36ACC-0FF7-A9F3-B6C2-D89A34A49189}"/>
                </a:ext>
              </a:extLst>
            </p:cNvPr>
            <p:cNvSpPr>
              <a:spLocks noChangeArrowheads="1"/>
            </p:cNvSpPr>
            <p:nvPr/>
          </p:nvSpPr>
          <p:spPr bwMode="auto">
            <a:xfrm>
              <a:off x="2293" y="1601"/>
              <a:ext cx="72"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dirty="0">
                  <a:solidFill>
                    <a:srgbClr val="FFFFFF"/>
                  </a:solidFill>
                  <a:latin typeface="Palatino" pitchFamily="2" charset="77"/>
                </a:rPr>
                <a:t>. </a:t>
              </a:r>
              <a:endParaRPr lang="en-US" altLang="en-US" sz="4109" dirty="0"/>
            </a:p>
          </p:txBody>
        </p:sp>
        <p:sp>
          <p:nvSpPr>
            <p:cNvPr id="29750" name="Rectangle 432">
              <a:extLst>
                <a:ext uri="{FF2B5EF4-FFF2-40B4-BE49-F238E27FC236}">
                  <a16:creationId xmlns:a16="http://schemas.microsoft.com/office/drawing/2014/main" id="{F1586A5E-2197-B5DF-371E-71E5043C790F}"/>
                </a:ext>
              </a:extLst>
            </p:cNvPr>
            <p:cNvSpPr>
              <a:spLocks noChangeArrowheads="1"/>
            </p:cNvSpPr>
            <p:nvPr/>
          </p:nvSpPr>
          <p:spPr bwMode="auto">
            <a:xfrm>
              <a:off x="2690" y="1614"/>
              <a:ext cx="580"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dirty="0">
                  <a:solidFill>
                    <a:srgbClr val="FFFF00"/>
                  </a:solidFill>
                  <a:latin typeface="Palatino" pitchFamily="2" charset="77"/>
                </a:rPr>
                <a:t>6.0 ± 1.6</a:t>
              </a:r>
              <a:endParaRPr lang="en-US" altLang="en-US" sz="4109" dirty="0">
                <a:solidFill>
                  <a:srgbClr val="FFFF00"/>
                </a:solidFill>
              </a:endParaRPr>
            </a:p>
          </p:txBody>
        </p:sp>
        <p:sp>
          <p:nvSpPr>
            <p:cNvPr id="29751" name="Rectangle 433">
              <a:extLst>
                <a:ext uri="{FF2B5EF4-FFF2-40B4-BE49-F238E27FC236}">
                  <a16:creationId xmlns:a16="http://schemas.microsoft.com/office/drawing/2014/main" id="{20F5AD8A-0D4B-BE2C-2368-E0F3BBB97B62}"/>
                </a:ext>
              </a:extLst>
            </p:cNvPr>
            <p:cNvSpPr>
              <a:spLocks noChangeArrowheads="1"/>
            </p:cNvSpPr>
            <p:nvPr/>
          </p:nvSpPr>
          <p:spPr bwMode="auto">
            <a:xfrm>
              <a:off x="3456" y="1614"/>
              <a:ext cx="580"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00"/>
                  </a:solidFill>
                  <a:latin typeface="Palatino" pitchFamily="2" charset="77"/>
                </a:rPr>
                <a:t>5.7 ± 2.2</a:t>
              </a:r>
              <a:endParaRPr lang="en-US" altLang="en-US" sz="4109">
                <a:solidFill>
                  <a:srgbClr val="FFFF00"/>
                </a:solidFill>
              </a:endParaRPr>
            </a:p>
          </p:txBody>
        </p:sp>
        <p:sp>
          <p:nvSpPr>
            <p:cNvPr id="29752" name="Rectangle 434">
              <a:extLst>
                <a:ext uri="{FF2B5EF4-FFF2-40B4-BE49-F238E27FC236}">
                  <a16:creationId xmlns:a16="http://schemas.microsoft.com/office/drawing/2014/main" id="{2928F907-E75E-2836-8455-7D7C08CC7422}"/>
                </a:ext>
              </a:extLst>
            </p:cNvPr>
            <p:cNvSpPr>
              <a:spLocks noChangeArrowheads="1"/>
            </p:cNvSpPr>
            <p:nvPr/>
          </p:nvSpPr>
          <p:spPr bwMode="auto">
            <a:xfrm>
              <a:off x="4208" y="1614"/>
              <a:ext cx="580"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00"/>
                  </a:solidFill>
                  <a:latin typeface="Palatino" pitchFamily="2" charset="77"/>
                </a:rPr>
                <a:t>6.4 ± 1.2</a:t>
              </a:r>
              <a:endParaRPr lang="en-US" altLang="en-US" sz="4109">
                <a:solidFill>
                  <a:srgbClr val="FFFF00"/>
                </a:solidFill>
              </a:endParaRPr>
            </a:p>
          </p:txBody>
        </p:sp>
        <p:sp>
          <p:nvSpPr>
            <p:cNvPr id="29753" name="Line 436">
              <a:extLst>
                <a:ext uri="{FF2B5EF4-FFF2-40B4-BE49-F238E27FC236}">
                  <a16:creationId xmlns:a16="http://schemas.microsoft.com/office/drawing/2014/main" id="{D75B2FB5-2A13-6E13-20D0-4FEF757D12D7}"/>
                </a:ext>
              </a:extLst>
            </p:cNvPr>
            <p:cNvSpPr>
              <a:spLocks noChangeShapeType="1"/>
            </p:cNvSpPr>
            <p:nvPr/>
          </p:nvSpPr>
          <p:spPr bwMode="auto">
            <a:xfrm>
              <a:off x="218" y="1533"/>
              <a:ext cx="2334" cy="4"/>
            </a:xfrm>
            <a:prstGeom prst="line">
              <a:avLst/>
            </a:prstGeom>
            <a:noFill/>
            <a:ln w="15875">
              <a:solidFill>
                <a:schemeClr val="bg1"/>
              </a:solidFill>
              <a:round/>
              <a:headEnd/>
              <a:tailEnd/>
            </a:ln>
          </p:spPr>
          <p:txBody>
            <a:bodyPr/>
            <a:lstStyle/>
            <a:p>
              <a:pPr>
                <a:defRPr/>
              </a:pPr>
              <a:endParaRPr lang="en-US" sz="4109"/>
            </a:p>
          </p:txBody>
        </p:sp>
        <p:sp>
          <p:nvSpPr>
            <p:cNvPr id="29754" name="Rectangle 437">
              <a:extLst>
                <a:ext uri="{FF2B5EF4-FFF2-40B4-BE49-F238E27FC236}">
                  <a16:creationId xmlns:a16="http://schemas.microsoft.com/office/drawing/2014/main" id="{85FAD60B-E6A3-B23D-168D-5174C48547BB}"/>
                </a:ext>
              </a:extLst>
            </p:cNvPr>
            <p:cNvSpPr>
              <a:spLocks noChangeArrowheads="1"/>
            </p:cNvSpPr>
            <p:nvPr/>
          </p:nvSpPr>
          <p:spPr bwMode="auto">
            <a:xfrm>
              <a:off x="2552" y="1533"/>
              <a:ext cx="7"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55" name="Line 438">
              <a:extLst>
                <a:ext uri="{FF2B5EF4-FFF2-40B4-BE49-F238E27FC236}">
                  <a16:creationId xmlns:a16="http://schemas.microsoft.com/office/drawing/2014/main" id="{48AF7DBD-821F-3712-ED30-3175DFED7DD5}"/>
                </a:ext>
              </a:extLst>
            </p:cNvPr>
            <p:cNvSpPr>
              <a:spLocks noChangeShapeType="1"/>
            </p:cNvSpPr>
            <p:nvPr/>
          </p:nvSpPr>
          <p:spPr bwMode="auto">
            <a:xfrm>
              <a:off x="2552" y="1533"/>
              <a:ext cx="7" cy="4"/>
            </a:xfrm>
            <a:prstGeom prst="line">
              <a:avLst/>
            </a:prstGeom>
            <a:noFill/>
            <a:ln w="15875">
              <a:solidFill>
                <a:schemeClr val="bg1"/>
              </a:solidFill>
              <a:round/>
              <a:headEnd/>
              <a:tailEnd/>
            </a:ln>
          </p:spPr>
          <p:txBody>
            <a:bodyPr/>
            <a:lstStyle/>
            <a:p>
              <a:pPr>
                <a:defRPr/>
              </a:pPr>
              <a:endParaRPr lang="en-US" sz="4109"/>
            </a:p>
          </p:txBody>
        </p:sp>
        <p:sp>
          <p:nvSpPr>
            <p:cNvPr id="29756" name="Line 439">
              <a:extLst>
                <a:ext uri="{FF2B5EF4-FFF2-40B4-BE49-F238E27FC236}">
                  <a16:creationId xmlns:a16="http://schemas.microsoft.com/office/drawing/2014/main" id="{6AC34012-FA5C-431D-3BBA-2F6B660FE14D}"/>
                </a:ext>
              </a:extLst>
            </p:cNvPr>
            <p:cNvSpPr>
              <a:spLocks noChangeShapeType="1"/>
            </p:cNvSpPr>
            <p:nvPr/>
          </p:nvSpPr>
          <p:spPr bwMode="auto">
            <a:xfrm>
              <a:off x="2552" y="1533"/>
              <a:ext cx="1" cy="7"/>
            </a:xfrm>
            <a:prstGeom prst="line">
              <a:avLst/>
            </a:prstGeom>
            <a:noFill/>
            <a:ln w="15875">
              <a:solidFill>
                <a:schemeClr val="bg1"/>
              </a:solidFill>
              <a:round/>
              <a:headEnd/>
              <a:tailEnd/>
            </a:ln>
          </p:spPr>
          <p:txBody>
            <a:bodyPr/>
            <a:lstStyle/>
            <a:p>
              <a:pPr>
                <a:defRPr/>
              </a:pPr>
              <a:endParaRPr lang="en-US" sz="4109"/>
            </a:p>
          </p:txBody>
        </p:sp>
        <p:sp>
          <p:nvSpPr>
            <p:cNvPr id="29757" name="Line 441">
              <a:extLst>
                <a:ext uri="{FF2B5EF4-FFF2-40B4-BE49-F238E27FC236}">
                  <a16:creationId xmlns:a16="http://schemas.microsoft.com/office/drawing/2014/main" id="{C26F8E4F-1251-F574-304C-4D7E5F6350ED}"/>
                </a:ext>
              </a:extLst>
            </p:cNvPr>
            <p:cNvSpPr>
              <a:spLocks noChangeShapeType="1"/>
            </p:cNvSpPr>
            <p:nvPr/>
          </p:nvSpPr>
          <p:spPr bwMode="auto">
            <a:xfrm>
              <a:off x="2559" y="1533"/>
              <a:ext cx="759" cy="4"/>
            </a:xfrm>
            <a:prstGeom prst="line">
              <a:avLst/>
            </a:prstGeom>
            <a:noFill/>
            <a:ln w="15875">
              <a:solidFill>
                <a:schemeClr val="bg1"/>
              </a:solidFill>
              <a:round/>
              <a:headEnd/>
              <a:tailEnd/>
            </a:ln>
          </p:spPr>
          <p:txBody>
            <a:bodyPr/>
            <a:lstStyle/>
            <a:p>
              <a:pPr>
                <a:defRPr/>
              </a:pPr>
              <a:endParaRPr lang="en-US" sz="4109"/>
            </a:p>
          </p:txBody>
        </p:sp>
        <p:sp>
          <p:nvSpPr>
            <p:cNvPr id="29758" name="Line 443">
              <a:extLst>
                <a:ext uri="{FF2B5EF4-FFF2-40B4-BE49-F238E27FC236}">
                  <a16:creationId xmlns:a16="http://schemas.microsoft.com/office/drawing/2014/main" id="{78771310-D135-923B-E105-B4734B62F746}"/>
                </a:ext>
              </a:extLst>
            </p:cNvPr>
            <p:cNvSpPr>
              <a:spLocks noChangeShapeType="1"/>
            </p:cNvSpPr>
            <p:nvPr/>
          </p:nvSpPr>
          <p:spPr bwMode="auto">
            <a:xfrm>
              <a:off x="3318" y="1533"/>
              <a:ext cx="7" cy="4"/>
            </a:xfrm>
            <a:prstGeom prst="line">
              <a:avLst/>
            </a:prstGeom>
            <a:noFill/>
            <a:ln w="15875">
              <a:solidFill>
                <a:schemeClr val="bg1"/>
              </a:solidFill>
              <a:round/>
              <a:headEnd/>
              <a:tailEnd/>
            </a:ln>
          </p:spPr>
          <p:txBody>
            <a:bodyPr/>
            <a:lstStyle/>
            <a:p>
              <a:pPr>
                <a:defRPr/>
              </a:pPr>
              <a:endParaRPr lang="en-US" sz="4109"/>
            </a:p>
          </p:txBody>
        </p:sp>
        <p:sp>
          <p:nvSpPr>
            <p:cNvPr id="29759" name="Line 444">
              <a:extLst>
                <a:ext uri="{FF2B5EF4-FFF2-40B4-BE49-F238E27FC236}">
                  <a16:creationId xmlns:a16="http://schemas.microsoft.com/office/drawing/2014/main" id="{58ABEBD2-49C9-9588-FCAC-412CCAEB12D0}"/>
                </a:ext>
              </a:extLst>
            </p:cNvPr>
            <p:cNvSpPr>
              <a:spLocks noChangeShapeType="1"/>
            </p:cNvSpPr>
            <p:nvPr/>
          </p:nvSpPr>
          <p:spPr bwMode="auto">
            <a:xfrm>
              <a:off x="3318" y="1533"/>
              <a:ext cx="1" cy="7"/>
            </a:xfrm>
            <a:prstGeom prst="line">
              <a:avLst/>
            </a:prstGeom>
            <a:noFill/>
            <a:ln w="15875">
              <a:solidFill>
                <a:schemeClr val="bg1"/>
              </a:solidFill>
              <a:round/>
              <a:headEnd/>
              <a:tailEnd/>
            </a:ln>
          </p:spPr>
          <p:txBody>
            <a:bodyPr/>
            <a:lstStyle/>
            <a:p>
              <a:pPr>
                <a:defRPr/>
              </a:pPr>
              <a:endParaRPr lang="en-US" sz="4109"/>
            </a:p>
          </p:txBody>
        </p:sp>
        <p:sp>
          <p:nvSpPr>
            <p:cNvPr id="29760" name="Line 446">
              <a:extLst>
                <a:ext uri="{FF2B5EF4-FFF2-40B4-BE49-F238E27FC236}">
                  <a16:creationId xmlns:a16="http://schemas.microsoft.com/office/drawing/2014/main" id="{120F65A8-3898-630C-7DA9-2E025D4F4102}"/>
                </a:ext>
              </a:extLst>
            </p:cNvPr>
            <p:cNvSpPr>
              <a:spLocks noChangeShapeType="1"/>
            </p:cNvSpPr>
            <p:nvPr/>
          </p:nvSpPr>
          <p:spPr bwMode="auto">
            <a:xfrm>
              <a:off x="3325" y="1533"/>
              <a:ext cx="759" cy="4"/>
            </a:xfrm>
            <a:prstGeom prst="line">
              <a:avLst/>
            </a:prstGeom>
            <a:noFill/>
            <a:ln w="15875">
              <a:solidFill>
                <a:schemeClr val="bg1"/>
              </a:solidFill>
              <a:round/>
              <a:headEnd/>
              <a:tailEnd/>
            </a:ln>
          </p:spPr>
          <p:txBody>
            <a:bodyPr/>
            <a:lstStyle/>
            <a:p>
              <a:pPr>
                <a:defRPr/>
              </a:pPr>
              <a:endParaRPr lang="en-US" sz="4109"/>
            </a:p>
          </p:txBody>
        </p:sp>
        <p:sp>
          <p:nvSpPr>
            <p:cNvPr id="29761" name="Line 448">
              <a:extLst>
                <a:ext uri="{FF2B5EF4-FFF2-40B4-BE49-F238E27FC236}">
                  <a16:creationId xmlns:a16="http://schemas.microsoft.com/office/drawing/2014/main" id="{EBFC30D9-513B-2DF8-D0D4-92F28C6BB610}"/>
                </a:ext>
              </a:extLst>
            </p:cNvPr>
            <p:cNvSpPr>
              <a:spLocks noChangeShapeType="1"/>
            </p:cNvSpPr>
            <p:nvPr/>
          </p:nvSpPr>
          <p:spPr bwMode="auto">
            <a:xfrm>
              <a:off x="4084" y="1533"/>
              <a:ext cx="7" cy="4"/>
            </a:xfrm>
            <a:prstGeom prst="line">
              <a:avLst/>
            </a:prstGeom>
            <a:noFill/>
            <a:ln w="15875">
              <a:solidFill>
                <a:schemeClr val="bg1"/>
              </a:solidFill>
              <a:round/>
              <a:headEnd/>
              <a:tailEnd/>
            </a:ln>
          </p:spPr>
          <p:txBody>
            <a:bodyPr/>
            <a:lstStyle/>
            <a:p>
              <a:pPr>
                <a:defRPr/>
              </a:pPr>
              <a:endParaRPr lang="en-US" sz="4109"/>
            </a:p>
          </p:txBody>
        </p:sp>
        <p:sp>
          <p:nvSpPr>
            <p:cNvPr id="29762" name="Line 449">
              <a:extLst>
                <a:ext uri="{FF2B5EF4-FFF2-40B4-BE49-F238E27FC236}">
                  <a16:creationId xmlns:a16="http://schemas.microsoft.com/office/drawing/2014/main" id="{850FD891-EEB0-5348-2485-541EF8771442}"/>
                </a:ext>
              </a:extLst>
            </p:cNvPr>
            <p:cNvSpPr>
              <a:spLocks noChangeShapeType="1"/>
            </p:cNvSpPr>
            <p:nvPr/>
          </p:nvSpPr>
          <p:spPr bwMode="auto">
            <a:xfrm>
              <a:off x="4084" y="1533"/>
              <a:ext cx="2" cy="7"/>
            </a:xfrm>
            <a:prstGeom prst="line">
              <a:avLst/>
            </a:prstGeom>
            <a:noFill/>
            <a:ln w="15875">
              <a:solidFill>
                <a:schemeClr val="bg1"/>
              </a:solidFill>
              <a:round/>
              <a:headEnd/>
              <a:tailEnd/>
            </a:ln>
          </p:spPr>
          <p:txBody>
            <a:bodyPr/>
            <a:lstStyle/>
            <a:p>
              <a:pPr>
                <a:defRPr/>
              </a:pPr>
              <a:endParaRPr lang="en-US" sz="4109"/>
            </a:p>
          </p:txBody>
        </p:sp>
        <p:sp>
          <p:nvSpPr>
            <p:cNvPr id="29763" name="Line 451">
              <a:extLst>
                <a:ext uri="{FF2B5EF4-FFF2-40B4-BE49-F238E27FC236}">
                  <a16:creationId xmlns:a16="http://schemas.microsoft.com/office/drawing/2014/main" id="{BE9F3AC3-6226-A0CF-FB95-62AEE42AEC33}"/>
                </a:ext>
              </a:extLst>
            </p:cNvPr>
            <p:cNvSpPr>
              <a:spLocks noChangeShapeType="1"/>
            </p:cNvSpPr>
            <p:nvPr/>
          </p:nvSpPr>
          <p:spPr bwMode="auto">
            <a:xfrm>
              <a:off x="4091" y="1533"/>
              <a:ext cx="731" cy="4"/>
            </a:xfrm>
            <a:prstGeom prst="line">
              <a:avLst/>
            </a:prstGeom>
            <a:noFill/>
            <a:ln w="15875">
              <a:solidFill>
                <a:schemeClr val="bg1"/>
              </a:solidFill>
              <a:round/>
              <a:headEnd/>
              <a:tailEnd/>
            </a:ln>
          </p:spPr>
          <p:txBody>
            <a:bodyPr/>
            <a:lstStyle/>
            <a:p>
              <a:pPr>
                <a:defRPr/>
              </a:pPr>
              <a:endParaRPr lang="en-US" sz="4109"/>
            </a:p>
          </p:txBody>
        </p:sp>
        <p:sp>
          <p:nvSpPr>
            <p:cNvPr id="29764" name="Rectangle 452">
              <a:extLst>
                <a:ext uri="{FF2B5EF4-FFF2-40B4-BE49-F238E27FC236}">
                  <a16:creationId xmlns:a16="http://schemas.microsoft.com/office/drawing/2014/main" id="{73918A63-A880-4DD6-E04A-831BBF2C9135}"/>
                </a:ext>
              </a:extLst>
            </p:cNvPr>
            <p:cNvSpPr>
              <a:spLocks noChangeArrowheads="1"/>
            </p:cNvSpPr>
            <p:nvPr/>
          </p:nvSpPr>
          <p:spPr bwMode="auto">
            <a:xfrm>
              <a:off x="2552" y="1540"/>
              <a:ext cx="7" cy="277"/>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65" name="Line 453">
              <a:extLst>
                <a:ext uri="{FF2B5EF4-FFF2-40B4-BE49-F238E27FC236}">
                  <a16:creationId xmlns:a16="http://schemas.microsoft.com/office/drawing/2014/main" id="{72D22F5E-29E8-8ADA-5FD5-19813738368D}"/>
                </a:ext>
              </a:extLst>
            </p:cNvPr>
            <p:cNvSpPr>
              <a:spLocks noChangeShapeType="1"/>
            </p:cNvSpPr>
            <p:nvPr/>
          </p:nvSpPr>
          <p:spPr bwMode="auto">
            <a:xfrm>
              <a:off x="2552" y="1540"/>
              <a:ext cx="1" cy="277"/>
            </a:xfrm>
            <a:prstGeom prst="line">
              <a:avLst/>
            </a:prstGeom>
            <a:noFill/>
            <a:ln w="15875">
              <a:solidFill>
                <a:schemeClr val="bg1"/>
              </a:solidFill>
              <a:round/>
              <a:headEnd/>
              <a:tailEnd/>
            </a:ln>
          </p:spPr>
          <p:txBody>
            <a:bodyPr/>
            <a:lstStyle/>
            <a:p>
              <a:pPr>
                <a:defRPr/>
              </a:pPr>
              <a:endParaRPr lang="en-US" sz="4109"/>
            </a:p>
          </p:txBody>
        </p:sp>
        <p:sp>
          <p:nvSpPr>
            <p:cNvPr id="29766" name="Rectangle 454">
              <a:extLst>
                <a:ext uri="{FF2B5EF4-FFF2-40B4-BE49-F238E27FC236}">
                  <a16:creationId xmlns:a16="http://schemas.microsoft.com/office/drawing/2014/main" id="{9E866286-82BD-7B10-0053-A731FB5531BF}"/>
                </a:ext>
              </a:extLst>
            </p:cNvPr>
            <p:cNvSpPr>
              <a:spLocks noChangeArrowheads="1"/>
            </p:cNvSpPr>
            <p:nvPr/>
          </p:nvSpPr>
          <p:spPr bwMode="auto">
            <a:xfrm>
              <a:off x="1448" y="1890"/>
              <a:ext cx="234"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VO</a:t>
              </a:r>
              <a:endParaRPr lang="en-US" altLang="en-US" sz="4109"/>
            </a:p>
          </p:txBody>
        </p:sp>
        <p:sp>
          <p:nvSpPr>
            <p:cNvPr id="29767" name="Rectangle 455">
              <a:extLst>
                <a:ext uri="{FF2B5EF4-FFF2-40B4-BE49-F238E27FC236}">
                  <a16:creationId xmlns:a16="http://schemas.microsoft.com/office/drawing/2014/main" id="{6F5E3758-C6C6-4730-E433-2D62674321A2}"/>
                </a:ext>
              </a:extLst>
            </p:cNvPr>
            <p:cNvSpPr>
              <a:spLocks noChangeArrowheads="1"/>
            </p:cNvSpPr>
            <p:nvPr/>
          </p:nvSpPr>
          <p:spPr bwMode="auto">
            <a:xfrm>
              <a:off x="1682" y="1962"/>
              <a:ext cx="44" cy="10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1412" b="1">
                  <a:solidFill>
                    <a:srgbClr val="FFFFFF"/>
                  </a:solidFill>
                  <a:latin typeface="Palatino" pitchFamily="2" charset="77"/>
                </a:rPr>
                <a:t>2</a:t>
              </a:r>
              <a:endParaRPr lang="en-US" altLang="en-US" sz="4109"/>
            </a:p>
          </p:txBody>
        </p:sp>
        <p:sp>
          <p:nvSpPr>
            <p:cNvPr id="29768" name="Rectangle 456">
              <a:extLst>
                <a:ext uri="{FF2B5EF4-FFF2-40B4-BE49-F238E27FC236}">
                  <a16:creationId xmlns:a16="http://schemas.microsoft.com/office/drawing/2014/main" id="{F4E9DC4C-CA1D-55CB-42D9-B4B6BC04FA6C}"/>
                </a:ext>
              </a:extLst>
            </p:cNvPr>
            <p:cNvSpPr>
              <a:spLocks noChangeArrowheads="1"/>
            </p:cNvSpPr>
            <p:nvPr/>
          </p:nvSpPr>
          <p:spPr bwMode="auto">
            <a:xfrm>
              <a:off x="1725" y="1890"/>
              <a:ext cx="801"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   (ml / min )</a:t>
              </a:r>
              <a:endParaRPr lang="en-US" altLang="en-US" sz="4109"/>
            </a:p>
          </p:txBody>
        </p:sp>
        <p:sp>
          <p:nvSpPr>
            <p:cNvPr id="29769" name="Rectangle 457">
              <a:extLst>
                <a:ext uri="{FF2B5EF4-FFF2-40B4-BE49-F238E27FC236}">
                  <a16:creationId xmlns:a16="http://schemas.microsoft.com/office/drawing/2014/main" id="{761706D1-06B4-A877-4EAA-3694E98F4025}"/>
                </a:ext>
              </a:extLst>
            </p:cNvPr>
            <p:cNvSpPr>
              <a:spLocks noChangeArrowheads="1"/>
            </p:cNvSpPr>
            <p:nvPr/>
          </p:nvSpPr>
          <p:spPr bwMode="auto">
            <a:xfrm>
              <a:off x="2690" y="1890"/>
              <a:ext cx="579"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330 ± 50</a:t>
              </a:r>
              <a:endParaRPr lang="en-US" altLang="en-US" sz="4109"/>
            </a:p>
          </p:txBody>
        </p:sp>
        <p:sp>
          <p:nvSpPr>
            <p:cNvPr id="29770" name="Rectangle 458">
              <a:extLst>
                <a:ext uri="{FF2B5EF4-FFF2-40B4-BE49-F238E27FC236}">
                  <a16:creationId xmlns:a16="http://schemas.microsoft.com/office/drawing/2014/main" id="{F8A47F59-32E3-79EC-5F54-6A98FD6AFD6A}"/>
                </a:ext>
              </a:extLst>
            </p:cNvPr>
            <p:cNvSpPr>
              <a:spLocks noChangeArrowheads="1"/>
            </p:cNvSpPr>
            <p:nvPr/>
          </p:nvSpPr>
          <p:spPr bwMode="auto">
            <a:xfrm>
              <a:off x="3428" y="1890"/>
              <a:ext cx="636"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430 ± 40*</a:t>
              </a:r>
              <a:endParaRPr lang="en-US" altLang="en-US" sz="4109"/>
            </a:p>
          </p:txBody>
        </p:sp>
        <p:sp>
          <p:nvSpPr>
            <p:cNvPr id="29771" name="Rectangle 459">
              <a:extLst>
                <a:ext uri="{FF2B5EF4-FFF2-40B4-BE49-F238E27FC236}">
                  <a16:creationId xmlns:a16="http://schemas.microsoft.com/office/drawing/2014/main" id="{0E218879-8A43-0DD0-00AA-A37D7FF73AAC}"/>
                </a:ext>
              </a:extLst>
            </p:cNvPr>
            <p:cNvSpPr>
              <a:spLocks noChangeArrowheads="1"/>
            </p:cNvSpPr>
            <p:nvPr/>
          </p:nvSpPr>
          <p:spPr bwMode="auto">
            <a:xfrm>
              <a:off x="4208" y="1890"/>
              <a:ext cx="579"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310 ± 30</a:t>
              </a:r>
              <a:endParaRPr lang="en-US" altLang="en-US" sz="4109"/>
            </a:p>
          </p:txBody>
        </p:sp>
        <p:sp>
          <p:nvSpPr>
            <p:cNvPr id="29772" name="Rectangle 460">
              <a:extLst>
                <a:ext uri="{FF2B5EF4-FFF2-40B4-BE49-F238E27FC236}">
                  <a16:creationId xmlns:a16="http://schemas.microsoft.com/office/drawing/2014/main" id="{DBD7ECD8-9D6C-1004-FCBC-388C437384FE}"/>
                </a:ext>
              </a:extLst>
            </p:cNvPr>
            <p:cNvSpPr>
              <a:spLocks noChangeArrowheads="1"/>
            </p:cNvSpPr>
            <p:nvPr/>
          </p:nvSpPr>
          <p:spPr bwMode="auto">
            <a:xfrm>
              <a:off x="2552" y="1817"/>
              <a:ext cx="7" cy="269"/>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73" name="Line 461">
              <a:extLst>
                <a:ext uri="{FF2B5EF4-FFF2-40B4-BE49-F238E27FC236}">
                  <a16:creationId xmlns:a16="http://schemas.microsoft.com/office/drawing/2014/main" id="{66220778-0191-FA27-E8E5-E728D58348BA}"/>
                </a:ext>
              </a:extLst>
            </p:cNvPr>
            <p:cNvSpPr>
              <a:spLocks noChangeShapeType="1"/>
            </p:cNvSpPr>
            <p:nvPr/>
          </p:nvSpPr>
          <p:spPr bwMode="auto">
            <a:xfrm>
              <a:off x="2552" y="1817"/>
              <a:ext cx="1" cy="269"/>
            </a:xfrm>
            <a:prstGeom prst="line">
              <a:avLst/>
            </a:prstGeom>
            <a:noFill/>
            <a:ln w="15875">
              <a:solidFill>
                <a:schemeClr val="bg1"/>
              </a:solidFill>
              <a:round/>
              <a:headEnd/>
              <a:tailEnd/>
            </a:ln>
          </p:spPr>
          <p:txBody>
            <a:bodyPr/>
            <a:lstStyle/>
            <a:p>
              <a:pPr>
                <a:defRPr/>
              </a:pPr>
              <a:endParaRPr lang="en-US" sz="4109"/>
            </a:p>
          </p:txBody>
        </p:sp>
        <p:sp>
          <p:nvSpPr>
            <p:cNvPr id="29774" name="Rectangle 462">
              <a:extLst>
                <a:ext uri="{FF2B5EF4-FFF2-40B4-BE49-F238E27FC236}">
                  <a16:creationId xmlns:a16="http://schemas.microsoft.com/office/drawing/2014/main" id="{7081E37B-90FE-42F8-F4F4-483B319BB1AD}"/>
                </a:ext>
              </a:extLst>
            </p:cNvPr>
            <p:cNvSpPr>
              <a:spLocks noChangeArrowheads="1"/>
            </p:cNvSpPr>
            <p:nvPr/>
          </p:nvSpPr>
          <p:spPr bwMode="auto">
            <a:xfrm>
              <a:off x="625" y="2160"/>
              <a:ext cx="1943"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Duration of Shivering  (min )</a:t>
              </a:r>
              <a:endParaRPr lang="en-US" altLang="en-US" sz="4109"/>
            </a:p>
          </p:txBody>
        </p:sp>
        <p:sp>
          <p:nvSpPr>
            <p:cNvPr id="29775" name="Rectangle 463">
              <a:extLst>
                <a:ext uri="{FF2B5EF4-FFF2-40B4-BE49-F238E27FC236}">
                  <a16:creationId xmlns:a16="http://schemas.microsoft.com/office/drawing/2014/main" id="{8888A9C3-4EE0-FC9D-4810-F85F5862A9BE}"/>
                </a:ext>
              </a:extLst>
            </p:cNvPr>
            <p:cNvSpPr>
              <a:spLocks noChangeArrowheads="1"/>
            </p:cNvSpPr>
            <p:nvPr/>
          </p:nvSpPr>
          <p:spPr bwMode="auto">
            <a:xfrm>
              <a:off x="2725" y="2160"/>
              <a:ext cx="498"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dirty="0">
                  <a:solidFill>
                    <a:srgbClr val="FFFFFF"/>
                  </a:solidFill>
                  <a:latin typeface="Palatino" pitchFamily="2" charset="77"/>
                </a:rPr>
                <a:t>11 ± 18</a:t>
              </a:r>
              <a:endParaRPr lang="en-US" altLang="en-US" sz="4109" dirty="0"/>
            </a:p>
          </p:txBody>
        </p:sp>
        <p:sp>
          <p:nvSpPr>
            <p:cNvPr id="29776" name="Rectangle 464">
              <a:extLst>
                <a:ext uri="{FF2B5EF4-FFF2-40B4-BE49-F238E27FC236}">
                  <a16:creationId xmlns:a16="http://schemas.microsoft.com/office/drawing/2014/main" id="{9F7F18CC-C964-C3E4-F84B-1071B793D69D}"/>
                </a:ext>
              </a:extLst>
            </p:cNvPr>
            <p:cNvSpPr>
              <a:spLocks noChangeArrowheads="1"/>
            </p:cNvSpPr>
            <p:nvPr/>
          </p:nvSpPr>
          <p:spPr bwMode="auto">
            <a:xfrm>
              <a:off x="3428" y="2160"/>
              <a:ext cx="636"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224 ± 35*</a:t>
              </a:r>
              <a:endParaRPr lang="en-US" altLang="en-US" sz="4109"/>
            </a:p>
          </p:txBody>
        </p:sp>
        <p:sp>
          <p:nvSpPr>
            <p:cNvPr id="29777" name="Rectangle 465">
              <a:extLst>
                <a:ext uri="{FF2B5EF4-FFF2-40B4-BE49-F238E27FC236}">
                  <a16:creationId xmlns:a16="http://schemas.microsoft.com/office/drawing/2014/main" id="{D648D437-3048-2C2C-C581-0DC100CBD627}"/>
                </a:ext>
              </a:extLst>
            </p:cNvPr>
            <p:cNvSpPr>
              <a:spLocks noChangeArrowheads="1"/>
            </p:cNvSpPr>
            <p:nvPr/>
          </p:nvSpPr>
          <p:spPr bwMode="auto">
            <a:xfrm>
              <a:off x="4009" y="2160"/>
              <a:ext cx="36"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 </a:t>
              </a:r>
              <a:endParaRPr lang="en-US" altLang="en-US" sz="4109"/>
            </a:p>
          </p:txBody>
        </p:sp>
        <p:sp>
          <p:nvSpPr>
            <p:cNvPr id="29778" name="Rectangle 466">
              <a:extLst>
                <a:ext uri="{FF2B5EF4-FFF2-40B4-BE49-F238E27FC236}">
                  <a16:creationId xmlns:a16="http://schemas.microsoft.com/office/drawing/2014/main" id="{7480C519-7DB4-E040-1333-98AEC20E3564}"/>
                </a:ext>
              </a:extLst>
            </p:cNvPr>
            <p:cNvSpPr>
              <a:spLocks noChangeArrowheads="1"/>
            </p:cNvSpPr>
            <p:nvPr/>
          </p:nvSpPr>
          <p:spPr bwMode="auto">
            <a:xfrm>
              <a:off x="4045" y="2160"/>
              <a:ext cx="37"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 </a:t>
              </a:r>
              <a:endParaRPr lang="en-US" altLang="en-US" sz="4109"/>
            </a:p>
          </p:txBody>
        </p:sp>
        <p:sp>
          <p:nvSpPr>
            <p:cNvPr id="29779" name="Rectangle 467">
              <a:extLst>
                <a:ext uri="{FF2B5EF4-FFF2-40B4-BE49-F238E27FC236}">
                  <a16:creationId xmlns:a16="http://schemas.microsoft.com/office/drawing/2014/main" id="{01B7FADC-3D43-D67E-434B-40610E8D02BC}"/>
                </a:ext>
              </a:extLst>
            </p:cNvPr>
            <p:cNvSpPr>
              <a:spLocks noChangeArrowheads="1"/>
            </p:cNvSpPr>
            <p:nvPr/>
          </p:nvSpPr>
          <p:spPr bwMode="auto">
            <a:xfrm>
              <a:off x="4279" y="2160"/>
              <a:ext cx="355"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None</a:t>
              </a:r>
              <a:endParaRPr lang="en-US" altLang="en-US" sz="4109"/>
            </a:p>
          </p:txBody>
        </p:sp>
        <p:sp>
          <p:nvSpPr>
            <p:cNvPr id="29780" name="Rectangle 468">
              <a:extLst>
                <a:ext uri="{FF2B5EF4-FFF2-40B4-BE49-F238E27FC236}">
                  <a16:creationId xmlns:a16="http://schemas.microsoft.com/office/drawing/2014/main" id="{7606DA98-38A8-D5FA-F8DE-E96883E5F1D7}"/>
                </a:ext>
              </a:extLst>
            </p:cNvPr>
            <p:cNvSpPr>
              <a:spLocks noChangeArrowheads="1"/>
            </p:cNvSpPr>
            <p:nvPr/>
          </p:nvSpPr>
          <p:spPr bwMode="auto">
            <a:xfrm>
              <a:off x="2552" y="2086"/>
              <a:ext cx="7" cy="270"/>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81" name="Line 469">
              <a:extLst>
                <a:ext uri="{FF2B5EF4-FFF2-40B4-BE49-F238E27FC236}">
                  <a16:creationId xmlns:a16="http://schemas.microsoft.com/office/drawing/2014/main" id="{F9637EFC-1252-A06B-A225-8761B7527E0C}"/>
                </a:ext>
              </a:extLst>
            </p:cNvPr>
            <p:cNvSpPr>
              <a:spLocks noChangeShapeType="1"/>
            </p:cNvSpPr>
            <p:nvPr/>
          </p:nvSpPr>
          <p:spPr bwMode="auto">
            <a:xfrm>
              <a:off x="2552" y="2086"/>
              <a:ext cx="1" cy="270"/>
            </a:xfrm>
            <a:prstGeom prst="line">
              <a:avLst/>
            </a:prstGeom>
            <a:noFill/>
            <a:ln w="15875">
              <a:solidFill>
                <a:schemeClr val="bg1"/>
              </a:solidFill>
              <a:round/>
              <a:headEnd/>
              <a:tailEnd/>
            </a:ln>
          </p:spPr>
          <p:txBody>
            <a:bodyPr/>
            <a:lstStyle/>
            <a:p>
              <a:pPr>
                <a:defRPr/>
              </a:pPr>
              <a:endParaRPr lang="en-US" sz="4109"/>
            </a:p>
          </p:txBody>
        </p:sp>
        <p:sp>
          <p:nvSpPr>
            <p:cNvPr id="29782" name="Rectangle 470">
              <a:extLst>
                <a:ext uri="{FF2B5EF4-FFF2-40B4-BE49-F238E27FC236}">
                  <a16:creationId xmlns:a16="http://schemas.microsoft.com/office/drawing/2014/main" id="{011264BF-890E-8A4F-1014-8D8027FD91D3}"/>
                </a:ext>
              </a:extLst>
            </p:cNvPr>
            <p:cNvSpPr>
              <a:spLocks noChangeArrowheads="1"/>
            </p:cNvSpPr>
            <p:nvPr/>
          </p:nvSpPr>
          <p:spPr bwMode="auto">
            <a:xfrm>
              <a:off x="952" y="2429"/>
              <a:ext cx="1591"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Blood Pressure (mmHg)</a:t>
              </a:r>
              <a:endParaRPr lang="en-US" altLang="en-US" sz="4109"/>
            </a:p>
          </p:txBody>
        </p:sp>
        <p:sp>
          <p:nvSpPr>
            <p:cNvPr id="29783" name="Rectangle 471">
              <a:extLst>
                <a:ext uri="{FF2B5EF4-FFF2-40B4-BE49-F238E27FC236}">
                  <a16:creationId xmlns:a16="http://schemas.microsoft.com/office/drawing/2014/main" id="{681B7EFE-4886-CBDA-808B-AF91A57BAFCE}"/>
                </a:ext>
              </a:extLst>
            </p:cNvPr>
            <p:cNvSpPr>
              <a:spLocks noChangeArrowheads="1"/>
            </p:cNvSpPr>
            <p:nvPr/>
          </p:nvSpPr>
          <p:spPr bwMode="auto">
            <a:xfrm>
              <a:off x="2761" y="2429"/>
              <a:ext cx="435"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90 ± 4</a:t>
              </a:r>
              <a:endParaRPr lang="en-US" altLang="en-US" sz="4109"/>
            </a:p>
          </p:txBody>
        </p:sp>
        <p:sp>
          <p:nvSpPr>
            <p:cNvPr id="29784" name="Rectangle 472">
              <a:extLst>
                <a:ext uri="{FF2B5EF4-FFF2-40B4-BE49-F238E27FC236}">
                  <a16:creationId xmlns:a16="http://schemas.microsoft.com/office/drawing/2014/main" id="{2F3EC652-98EF-60B5-EBCC-6D8EA18E3C79}"/>
                </a:ext>
              </a:extLst>
            </p:cNvPr>
            <p:cNvSpPr>
              <a:spLocks noChangeArrowheads="1"/>
            </p:cNvSpPr>
            <p:nvPr/>
          </p:nvSpPr>
          <p:spPr bwMode="auto">
            <a:xfrm>
              <a:off x="3498" y="2429"/>
              <a:ext cx="492"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98 ± 6*</a:t>
              </a:r>
              <a:endParaRPr lang="en-US" altLang="en-US" sz="4109"/>
            </a:p>
          </p:txBody>
        </p:sp>
        <p:sp>
          <p:nvSpPr>
            <p:cNvPr id="29785" name="Rectangle 473">
              <a:extLst>
                <a:ext uri="{FF2B5EF4-FFF2-40B4-BE49-F238E27FC236}">
                  <a16:creationId xmlns:a16="http://schemas.microsoft.com/office/drawing/2014/main" id="{E7AE03C3-A6ED-D114-5855-1C5F99FA688E}"/>
                </a:ext>
              </a:extLst>
            </p:cNvPr>
            <p:cNvSpPr>
              <a:spLocks noChangeArrowheads="1"/>
            </p:cNvSpPr>
            <p:nvPr/>
          </p:nvSpPr>
          <p:spPr bwMode="auto">
            <a:xfrm>
              <a:off x="4257" y="2429"/>
              <a:ext cx="470"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86 ±  6</a:t>
              </a:r>
              <a:endParaRPr lang="en-US" altLang="en-US" sz="4109"/>
            </a:p>
          </p:txBody>
        </p:sp>
        <p:sp>
          <p:nvSpPr>
            <p:cNvPr id="29786" name="Rectangle 474">
              <a:extLst>
                <a:ext uri="{FF2B5EF4-FFF2-40B4-BE49-F238E27FC236}">
                  <a16:creationId xmlns:a16="http://schemas.microsoft.com/office/drawing/2014/main" id="{B11B14F5-FC2F-5249-C079-71738AAFA4E1}"/>
                </a:ext>
              </a:extLst>
            </p:cNvPr>
            <p:cNvSpPr>
              <a:spLocks noChangeArrowheads="1"/>
            </p:cNvSpPr>
            <p:nvPr/>
          </p:nvSpPr>
          <p:spPr bwMode="auto">
            <a:xfrm>
              <a:off x="2552" y="2356"/>
              <a:ext cx="7" cy="269"/>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87" name="Line 475">
              <a:extLst>
                <a:ext uri="{FF2B5EF4-FFF2-40B4-BE49-F238E27FC236}">
                  <a16:creationId xmlns:a16="http://schemas.microsoft.com/office/drawing/2014/main" id="{B73C4BF9-6DFE-D3CC-134F-1FFCC630B05D}"/>
                </a:ext>
              </a:extLst>
            </p:cNvPr>
            <p:cNvSpPr>
              <a:spLocks noChangeShapeType="1"/>
            </p:cNvSpPr>
            <p:nvPr/>
          </p:nvSpPr>
          <p:spPr bwMode="auto">
            <a:xfrm>
              <a:off x="2552" y="2356"/>
              <a:ext cx="1" cy="269"/>
            </a:xfrm>
            <a:prstGeom prst="line">
              <a:avLst/>
            </a:prstGeom>
            <a:noFill/>
            <a:ln w="15875">
              <a:solidFill>
                <a:schemeClr val="bg1"/>
              </a:solidFill>
              <a:round/>
              <a:headEnd/>
              <a:tailEnd/>
            </a:ln>
          </p:spPr>
          <p:txBody>
            <a:bodyPr/>
            <a:lstStyle/>
            <a:p>
              <a:pPr>
                <a:defRPr/>
              </a:pPr>
              <a:endParaRPr lang="en-US" sz="4109"/>
            </a:p>
          </p:txBody>
        </p:sp>
        <p:sp>
          <p:nvSpPr>
            <p:cNvPr id="29788" name="Rectangle 476">
              <a:extLst>
                <a:ext uri="{FF2B5EF4-FFF2-40B4-BE49-F238E27FC236}">
                  <a16:creationId xmlns:a16="http://schemas.microsoft.com/office/drawing/2014/main" id="{036F572D-1A80-F7C4-7545-3CF0BE92D0B7}"/>
                </a:ext>
              </a:extLst>
            </p:cNvPr>
            <p:cNvSpPr>
              <a:spLocks noChangeArrowheads="1"/>
            </p:cNvSpPr>
            <p:nvPr/>
          </p:nvSpPr>
          <p:spPr bwMode="auto">
            <a:xfrm>
              <a:off x="547" y="2699"/>
              <a:ext cx="2006"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Integrated NE Conc.  (nM/ml )</a:t>
              </a:r>
              <a:endParaRPr lang="en-US" altLang="en-US" sz="4109"/>
            </a:p>
          </p:txBody>
        </p:sp>
        <p:sp>
          <p:nvSpPr>
            <p:cNvPr id="29789" name="Rectangle 477">
              <a:extLst>
                <a:ext uri="{FF2B5EF4-FFF2-40B4-BE49-F238E27FC236}">
                  <a16:creationId xmlns:a16="http://schemas.microsoft.com/office/drawing/2014/main" id="{0D8FB33B-600B-3117-BBA1-B14085427244}"/>
                </a:ext>
              </a:extLst>
            </p:cNvPr>
            <p:cNvSpPr>
              <a:spLocks noChangeArrowheads="1"/>
            </p:cNvSpPr>
            <p:nvPr/>
          </p:nvSpPr>
          <p:spPr bwMode="auto">
            <a:xfrm>
              <a:off x="2690" y="2699"/>
              <a:ext cx="579"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1.0 ± 0.4</a:t>
              </a:r>
              <a:endParaRPr lang="en-US" altLang="en-US" sz="4109"/>
            </a:p>
          </p:txBody>
        </p:sp>
        <p:sp>
          <p:nvSpPr>
            <p:cNvPr id="29790" name="Rectangle 478">
              <a:extLst>
                <a:ext uri="{FF2B5EF4-FFF2-40B4-BE49-F238E27FC236}">
                  <a16:creationId xmlns:a16="http://schemas.microsoft.com/office/drawing/2014/main" id="{0ECD02DF-5A15-0681-DA28-4725E1DE6BB3}"/>
                </a:ext>
              </a:extLst>
            </p:cNvPr>
            <p:cNvSpPr>
              <a:spLocks noChangeArrowheads="1"/>
            </p:cNvSpPr>
            <p:nvPr/>
          </p:nvSpPr>
          <p:spPr bwMode="auto">
            <a:xfrm>
              <a:off x="3428" y="2699"/>
              <a:ext cx="636"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1.4 ± 0.7*</a:t>
              </a:r>
              <a:endParaRPr lang="en-US" altLang="en-US" sz="4109"/>
            </a:p>
          </p:txBody>
        </p:sp>
        <p:sp>
          <p:nvSpPr>
            <p:cNvPr id="29791" name="Rectangle 479">
              <a:extLst>
                <a:ext uri="{FF2B5EF4-FFF2-40B4-BE49-F238E27FC236}">
                  <a16:creationId xmlns:a16="http://schemas.microsoft.com/office/drawing/2014/main" id="{FFBF7A6E-B69D-41CD-E7B7-9B55202689E4}"/>
                </a:ext>
              </a:extLst>
            </p:cNvPr>
            <p:cNvSpPr>
              <a:spLocks noChangeArrowheads="1"/>
            </p:cNvSpPr>
            <p:nvPr/>
          </p:nvSpPr>
          <p:spPr bwMode="auto">
            <a:xfrm>
              <a:off x="4208" y="2699"/>
              <a:ext cx="579"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a:solidFill>
                    <a:srgbClr val="FFFFFF"/>
                  </a:solidFill>
                  <a:latin typeface="Palatino" pitchFamily="2" charset="77"/>
                </a:rPr>
                <a:t>1.1 ± 0.5</a:t>
              </a:r>
              <a:endParaRPr lang="en-US" altLang="en-US" sz="4109"/>
            </a:p>
          </p:txBody>
        </p:sp>
        <p:sp>
          <p:nvSpPr>
            <p:cNvPr id="29792" name="Rectangle 480">
              <a:extLst>
                <a:ext uri="{FF2B5EF4-FFF2-40B4-BE49-F238E27FC236}">
                  <a16:creationId xmlns:a16="http://schemas.microsoft.com/office/drawing/2014/main" id="{BB05A890-F662-667F-ECF8-61F61708B3F9}"/>
                </a:ext>
              </a:extLst>
            </p:cNvPr>
            <p:cNvSpPr>
              <a:spLocks noChangeArrowheads="1"/>
            </p:cNvSpPr>
            <p:nvPr/>
          </p:nvSpPr>
          <p:spPr bwMode="auto">
            <a:xfrm>
              <a:off x="2552" y="2625"/>
              <a:ext cx="7" cy="269"/>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93" name="Line 481">
              <a:extLst>
                <a:ext uri="{FF2B5EF4-FFF2-40B4-BE49-F238E27FC236}">
                  <a16:creationId xmlns:a16="http://schemas.microsoft.com/office/drawing/2014/main" id="{285FCF26-389E-D16B-F243-7B05D03D01E1}"/>
                </a:ext>
              </a:extLst>
            </p:cNvPr>
            <p:cNvSpPr>
              <a:spLocks noChangeShapeType="1"/>
            </p:cNvSpPr>
            <p:nvPr/>
          </p:nvSpPr>
          <p:spPr bwMode="auto">
            <a:xfrm>
              <a:off x="2552" y="2625"/>
              <a:ext cx="1" cy="269"/>
            </a:xfrm>
            <a:prstGeom prst="line">
              <a:avLst/>
            </a:prstGeom>
            <a:noFill/>
            <a:ln w="15875">
              <a:solidFill>
                <a:schemeClr val="bg1"/>
              </a:solidFill>
              <a:round/>
              <a:headEnd/>
              <a:tailEnd/>
            </a:ln>
          </p:spPr>
          <p:txBody>
            <a:bodyPr/>
            <a:lstStyle/>
            <a:p>
              <a:pPr>
                <a:defRPr/>
              </a:pPr>
              <a:endParaRPr lang="en-US" sz="4109"/>
            </a:p>
          </p:txBody>
        </p:sp>
        <p:sp>
          <p:nvSpPr>
            <p:cNvPr id="29794" name="Rectangle 482">
              <a:extLst>
                <a:ext uri="{FF2B5EF4-FFF2-40B4-BE49-F238E27FC236}">
                  <a16:creationId xmlns:a16="http://schemas.microsoft.com/office/drawing/2014/main" id="{668A16D0-360C-10B0-23FC-696BC68F6935}"/>
                </a:ext>
              </a:extLst>
            </p:cNvPr>
            <p:cNvSpPr>
              <a:spLocks noChangeArrowheads="1"/>
            </p:cNvSpPr>
            <p:nvPr/>
          </p:nvSpPr>
          <p:spPr bwMode="auto">
            <a:xfrm>
              <a:off x="306" y="2968"/>
              <a:ext cx="2266" cy="174"/>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b="1">
                  <a:solidFill>
                    <a:srgbClr val="FFFFFF"/>
                  </a:solidFill>
                  <a:latin typeface="Palatino" pitchFamily="2" charset="77"/>
                </a:rPr>
                <a:t>Severe Cold Sensation (% of time)</a:t>
              </a:r>
              <a:endParaRPr lang="en-US" altLang="en-US" sz="4109"/>
            </a:p>
          </p:txBody>
        </p:sp>
        <p:sp>
          <p:nvSpPr>
            <p:cNvPr id="29795" name="Rectangle 483">
              <a:extLst>
                <a:ext uri="{FF2B5EF4-FFF2-40B4-BE49-F238E27FC236}">
                  <a16:creationId xmlns:a16="http://schemas.microsoft.com/office/drawing/2014/main" id="{7A7483FB-3507-C5F9-B129-9A230AC42931}"/>
                </a:ext>
              </a:extLst>
            </p:cNvPr>
            <p:cNvSpPr>
              <a:spLocks noChangeArrowheads="1"/>
            </p:cNvSpPr>
            <p:nvPr/>
          </p:nvSpPr>
          <p:spPr bwMode="auto">
            <a:xfrm>
              <a:off x="2874" y="2968"/>
              <a:ext cx="145"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dirty="0">
                  <a:solidFill>
                    <a:srgbClr val="FFFF00"/>
                  </a:solidFill>
                  <a:latin typeface="Palatino" pitchFamily="2" charset="77"/>
                </a:rPr>
                <a:t>27</a:t>
              </a:r>
              <a:endParaRPr lang="en-US" altLang="en-US" sz="4109" dirty="0">
                <a:solidFill>
                  <a:srgbClr val="FFFF00"/>
                </a:solidFill>
              </a:endParaRPr>
            </a:p>
          </p:txBody>
        </p:sp>
        <p:sp>
          <p:nvSpPr>
            <p:cNvPr id="29796" name="Rectangle 484">
              <a:extLst>
                <a:ext uri="{FF2B5EF4-FFF2-40B4-BE49-F238E27FC236}">
                  <a16:creationId xmlns:a16="http://schemas.microsoft.com/office/drawing/2014/main" id="{272D941F-A2B2-1C08-DF01-BFDC68AEC674}"/>
                </a:ext>
              </a:extLst>
            </p:cNvPr>
            <p:cNvSpPr>
              <a:spLocks noChangeArrowheads="1"/>
            </p:cNvSpPr>
            <p:nvPr/>
          </p:nvSpPr>
          <p:spPr bwMode="auto">
            <a:xfrm>
              <a:off x="3612" y="2968"/>
              <a:ext cx="201"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dirty="0">
                  <a:solidFill>
                    <a:srgbClr val="FFFF00"/>
                  </a:solidFill>
                  <a:latin typeface="Palatino" pitchFamily="2" charset="77"/>
                </a:rPr>
                <a:t>89*</a:t>
              </a:r>
              <a:endParaRPr lang="en-US" altLang="en-US" sz="4109" dirty="0">
                <a:solidFill>
                  <a:srgbClr val="FFFF00"/>
                </a:solidFill>
              </a:endParaRPr>
            </a:p>
          </p:txBody>
        </p:sp>
        <p:sp>
          <p:nvSpPr>
            <p:cNvPr id="29797" name="Rectangle 485">
              <a:extLst>
                <a:ext uri="{FF2B5EF4-FFF2-40B4-BE49-F238E27FC236}">
                  <a16:creationId xmlns:a16="http://schemas.microsoft.com/office/drawing/2014/main" id="{8E994612-EC5C-1098-5D0C-1F25A6C612DF}"/>
                </a:ext>
              </a:extLst>
            </p:cNvPr>
            <p:cNvSpPr>
              <a:spLocks noChangeArrowheads="1"/>
            </p:cNvSpPr>
            <p:nvPr/>
          </p:nvSpPr>
          <p:spPr bwMode="auto">
            <a:xfrm>
              <a:off x="4385" y="2968"/>
              <a:ext cx="137" cy="197"/>
            </a:xfrm>
            <a:prstGeom prst="rect">
              <a:avLst/>
            </a:prstGeom>
            <a:noFill/>
            <a:ln>
              <a:noFill/>
            </a:ln>
          </p:spPr>
          <p:txBody>
            <a:bodyPr wrap="none" lIns="0" tIns="0" rIns="0" bIns="0">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2311" dirty="0">
                  <a:solidFill>
                    <a:srgbClr val="FFFF00"/>
                  </a:solidFill>
                  <a:latin typeface="Palatino" pitchFamily="2" charset="77"/>
                </a:rPr>
                <a:t>11</a:t>
              </a:r>
              <a:endParaRPr lang="en-US" altLang="en-US" sz="4109" dirty="0">
                <a:solidFill>
                  <a:srgbClr val="FFFF00"/>
                </a:solidFill>
              </a:endParaRPr>
            </a:p>
          </p:txBody>
        </p:sp>
        <p:sp>
          <p:nvSpPr>
            <p:cNvPr id="29798" name="Rectangle 486">
              <a:extLst>
                <a:ext uri="{FF2B5EF4-FFF2-40B4-BE49-F238E27FC236}">
                  <a16:creationId xmlns:a16="http://schemas.microsoft.com/office/drawing/2014/main" id="{F6A55C98-6AA5-4460-5D85-F114A39AA228}"/>
                </a:ext>
              </a:extLst>
            </p:cNvPr>
            <p:cNvSpPr>
              <a:spLocks noChangeArrowheads="1"/>
            </p:cNvSpPr>
            <p:nvPr/>
          </p:nvSpPr>
          <p:spPr bwMode="auto">
            <a:xfrm>
              <a:off x="218" y="3179"/>
              <a:ext cx="2334"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799" name="Line 487">
              <a:extLst>
                <a:ext uri="{FF2B5EF4-FFF2-40B4-BE49-F238E27FC236}">
                  <a16:creationId xmlns:a16="http://schemas.microsoft.com/office/drawing/2014/main" id="{D8B54301-3A58-9A44-D6AC-D1A8B7809D73}"/>
                </a:ext>
              </a:extLst>
            </p:cNvPr>
            <p:cNvSpPr>
              <a:spLocks noChangeShapeType="1"/>
            </p:cNvSpPr>
            <p:nvPr/>
          </p:nvSpPr>
          <p:spPr bwMode="auto">
            <a:xfrm>
              <a:off x="218" y="3179"/>
              <a:ext cx="2334" cy="1"/>
            </a:xfrm>
            <a:prstGeom prst="line">
              <a:avLst/>
            </a:prstGeom>
            <a:noFill/>
            <a:ln w="15875">
              <a:solidFill>
                <a:schemeClr val="bg1"/>
              </a:solidFill>
              <a:round/>
              <a:headEnd/>
              <a:tailEnd/>
            </a:ln>
          </p:spPr>
          <p:txBody>
            <a:bodyPr/>
            <a:lstStyle/>
            <a:p>
              <a:pPr>
                <a:defRPr/>
              </a:pPr>
              <a:endParaRPr lang="en-US" sz="4109"/>
            </a:p>
          </p:txBody>
        </p:sp>
        <p:sp>
          <p:nvSpPr>
            <p:cNvPr id="29800" name="Line 489">
              <a:extLst>
                <a:ext uri="{FF2B5EF4-FFF2-40B4-BE49-F238E27FC236}">
                  <a16:creationId xmlns:a16="http://schemas.microsoft.com/office/drawing/2014/main" id="{B2BCDE6D-A527-0A51-D6F0-4E09647BF239}"/>
                </a:ext>
              </a:extLst>
            </p:cNvPr>
            <p:cNvSpPr>
              <a:spLocks noChangeShapeType="1"/>
            </p:cNvSpPr>
            <p:nvPr/>
          </p:nvSpPr>
          <p:spPr bwMode="auto">
            <a:xfrm>
              <a:off x="218" y="3165"/>
              <a:ext cx="2334" cy="1"/>
            </a:xfrm>
            <a:prstGeom prst="line">
              <a:avLst/>
            </a:prstGeom>
            <a:noFill/>
            <a:ln w="15875">
              <a:solidFill>
                <a:schemeClr val="bg1"/>
              </a:solidFill>
              <a:round/>
              <a:headEnd/>
              <a:tailEnd/>
            </a:ln>
          </p:spPr>
          <p:txBody>
            <a:bodyPr/>
            <a:lstStyle/>
            <a:p>
              <a:pPr>
                <a:defRPr/>
              </a:pPr>
              <a:endParaRPr lang="en-US" sz="4109"/>
            </a:p>
          </p:txBody>
        </p:sp>
        <p:sp>
          <p:nvSpPr>
            <p:cNvPr id="29801" name="Rectangle 490">
              <a:extLst>
                <a:ext uri="{FF2B5EF4-FFF2-40B4-BE49-F238E27FC236}">
                  <a16:creationId xmlns:a16="http://schemas.microsoft.com/office/drawing/2014/main" id="{7BC99FC1-E53D-02EB-1566-7EAB17B99BB8}"/>
                </a:ext>
              </a:extLst>
            </p:cNvPr>
            <p:cNvSpPr>
              <a:spLocks noChangeArrowheads="1"/>
            </p:cNvSpPr>
            <p:nvPr/>
          </p:nvSpPr>
          <p:spPr bwMode="auto">
            <a:xfrm>
              <a:off x="2552" y="2895"/>
              <a:ext cx="7" cy="270"/>
            </a:xfrm>
            <a:prstGeom prst="rect">
              <a:avLst/>
            </a:prstGeom>
            <a:solidFill>
              <a:srgbClr val="000000"/>
            </a:solidFill>
            <a:ln>
              <a:noFill/>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02" name="Line 491">
              <a:extLst>
                <a:ext uri="{FF2B5EF4-FFF2-40B4-BE49-F238E27FC236}">
                  <a16:creationId xmlns:a16="http://schemas.microsoft.com/office/drawing/2014/main" id="{816F3DE5-ED6D-2E3C-B602-F7D97B20C849}"/>
                </a:ext>
              </a:extLst>
            </p:cNvPr>
            <p:cNvSpPr>
              <a:spLocks noChangeShapeType="1"/>
            </p:cNvSpPr>
            <p:nvPr/>
          </p:nvSpPr>
          <p:spPr bwMode="auto">
            <a:xfrm>
              <a:off x="2552" y="2895"/>
              <a:ext cx="1" cy="270"/>
            </a:xfrm>
            <a:prstGeom prst="line">
              <a:avLst/>
            </a:prstGeom>
            <a:noFill/>
            <a:ln w="15875">
              <a:solidFill>
                <a:schemeClr val="bg1"/>
              </a:solidFill>
              <a:round/>
              <a:headEnd/>
              <a:tailEnd/>
            </a:ln>
          </p:spPr>
          <p:txBody>
            <a:bodyPr/>
            <a:lstStyle/>
            <a:p>
              <a:pPr>
                <a:defRPr/>
              </a:pPr>
              <a:endParaRPr lang="en-US" sz="4109"/>
            </a:p>
          </p:txBody>
        </p:sp>
        <p:sp>
          <p:nvSpPr>
            <p:cNvPr id="29803" name="Line 493">
              <a:extLst>
                <a:ext uri="{FF2B5EF4-FFF2-40B4-BE49-F238E27FC236}">
                  <a16:creationId xmlns:a16="http://schemas.microsoft.com/office/drawing/2014/main" id="{39DAA83D-B105-64DC-54F3-09A5447B6B96}"/>
                </a:ext>
              </a:extLst>
            </p:cNvPr>
            <p:cNvSpPr>
              <a:spLocks noChangeShapeType="1"/>
            </p:cNvSpPr>
            <p:nvPr/>
          </p:nvSpPr>
          <p:spPr bwMode="auto">
            <a:xfrm>
              <a:off x="2552" y="3165"/>
              <a:ext cx="21" cy="1"/>
            </a:xfrm>
            <a:prstGeom prst="line">
              <a:avLst/>
            </a:prstGeom>
            <a:noFill/>
            <a:ln w="15875">
              <a:solidFill>
                <a:schemeClr val="bg1"/>
              </a:solidFill>
              <a:round/>
              <a:headEnd/>
              <a:tailEnd/>
            </a:ln>
          </p:spPr>
          <p:txBody>
            <a:bodyPr/>
            <a:lstStyle/>
            <a:p>
              <a:pPr>
                <a:defRPr/>
              </a:pPr>
              <a:endParaRPr lang="en-US" sz="4109"/>
            </a:p>
          </p:txBody>
        </p:sp>
        <p:sp>
          <p:nvSpPr>
            <p:cNvPr id="29804" name="Rectangle 494">
              <a:extLst>
                <a:ext uri="{FF2B5EF4-FFF2-40B4-BE49-F238E27FC236}">
                  <a16:creationId xmlns:a16="http://schemas.microsoft.com/office/drawing/2014/main" id="{D1859F00-E516-4A11-A7EA-F2DBD77C728B}"/>
                </a:ext>
              </a:extLst>
            </p:cNvPr>
            <p:cNvSpPr>
              <a:spLocks noChangeArrowheads="1"/>
            </p:cNvSpPr>
            <p:nvPr/>
          </p:nvSpPr>
          <p:spPr bwMode="auto">
            <a:xfrm>
              <a:off x="2552" y="3179"/>
              <a:ext cx="21"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05" name="Line 495">
              <a:extLst>
                <a:ext uri="{FF2B5EF4-FFF2-40B4-BE49-F238E27FC236}">
                  <a16:creationId xmlns:a16="http://schemas.microsoft.com/office/drawing/2014/main" id="{7842D1E1-0F05-0F23-8C8D-D6DBE1E93D36}"/>
                </a:ext>
              </a:extLst>
            </p:cNvPr>
            <p:cNvSpPr>
              <a:spLocks noChangeShapeType="1"/>
            </p:cNvSpPr>
            <p:nvPr/>
          </p:nvSpPr>
          <p:spPr bwMode="auto">
            <a:xfrm>
              <a:off x="2552" y="3179"/>
              <a:ext cx="21" cy="1"/>
            </a:xfrm>
            <a:prstGeom prst="line">
              <a:avLst/>
            </a:prstGeom>
            <a:noFill/>
            <a:ln w="15875">
              <a:solidFill>
                <a:schemeClr val="bg1"/>
              </a:solidFill>
              <a:round/>
              <a:headEnd/>
              <a:tailEnd/>
            </a:ln>
          </p:spPr>
          <p:txBody>
            <a:bodyPr/>
            <a:lstStyle/>
            <a:p>
              <a:pPr>
                <a:defRPr/>
              </a:pPr>
              <a:endParaRPr lang="en-US" sz="4109"/>
            </a:p>
          </p:txBody>
        </p:sp>
        <p:sp>
          <p:nvSpPr>
            <p:cNvPr id="29806" name="Rectangle 496">
              <a:extLst>
                <a:ext uri="{FF2B5EF4-FFF2-40B4-BE49-F238E27FC236}">
                  <a16:creationId xmlns:a16="http://schemas.microsoft.com/office/drawing/2014/main" id="{A629B3DE-9BB3-AF37-49B5-F6A1DC6A4619}"/>
                </a:ext>
              </a:extLst>
            </p:cNvPr>
            <p:cNvSpPr>
              <a:spLocks noChangeArrowheads="1"/>
            </p:cNvSpPr>
            <p:nvPr/>
          </p:nvSpPr>
          <p:spPr bwMode="auto">
            <a:xfrm>
              <a:off x="2573" y="3179"/>
              <a:ext cx="745"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07" name="Line 497">
              <a:extLst>
                <a:ext uri="{FF2B5EF4-FFF2-40B4-BE49-F238E27FC236}">
                  <a16:creationId xmlns:a16="http://schemas.microsoft.com/office/drawing/2014/main" id="{00122275-F483-8B90-94D2-6683BB263C07}"/>
                </a:ext>
              </a:extLst>
            </p:cNvPr>
            <p:cNvSpPr>
              <a:spLocks noChangeShapeType="1"/>
            </p:cNvSpPr>
            <p:nvPr/>
          </p:nvSpPr>
          <p:spPr bwMode="auto">
            <a:xfrm>
              <a:off x="2573" y="3179"/>
              <a:ext cx="745" cy="1"/>
            </a:xfrm>
            <a:prstGeom prst="line">
              <a:avLst/>
            </a:prstGeom>
            <a:noFill/>
            <a:ln w="15875">
              <a:solidFill>
                <a:schemeClr val="bg1"/>
              </a:solidFill>
              <a:round/>
              <a:headEnd/>
              <a:tailEnd/>
            </a:ln>
          </p:spPr>
          <p:txBody>
            <a:bodyPr/>
            <a:lstStyle/>
            <a:p>
              <a:pPr>
                <a:defRPr/>
              </a:pPr>
              <a:endParaRPr lang="en-US" sz="4109"/>
            </a:p>
          </p:txBody>
        </p:sp>
        <p:sp>
          <p:nvSpPr>
            <p:cNvPr id="29808" name="Line 499">
              <a:extLst>
                <a:ext uri="{FF2B5EF4-FFF2-40B4-BE49-F238E27FC236}">
                  <a16:creationId xmlns:a16="http://schemas.microsoft.com/office/drawing/2014/main" id="{B43B168A-691A-58AB-980A-441D546E593B}"/>
                </a:ext>
              </a:extLst>
            </p:cNvPr>
            <p:cNvSpPr>
              <a:spLocks noChangeShapeType="1"/>
            </p:cNvSpPr>
            <p:nvPr/>
          </p:nvSpPr>
          <p:spPr bwMode="auto">
            <a:xfrm>
              <a:off x="2573" y="3165"/>
              <a:ext cx="745" cy="1"/>
            </a:xfrm>
            <a:prstGeom prst="line">
              <a:avLst/>
            </a:prstGeom>
            <a:noFill/>
            <a:ln w="15875">
              <a:solidFill>
                <a:schemeClr val="bg1"/>
              </a:solidFill>
              <a:round/>
              <a:headEnd/>
              <a:tailEnd/>
            </a:ln>
          </p:spPr>
          <p:txBody>
            <a:bodyPr/>
            <a:lstStyle/>
            <a:p>
              <a:pPr>
                <a:defRPr/>
              </a:pPr>
              <a:endParaRPr lang="en-US" sz="4109"/>
            </a:p>
          </p:txBody>
        </p:sp>
        <p:sp>
          <p:nvSpPr>
            <p:cNvPr id="29809" name="Line 501">
              <a:extLst>
                <a:ext uri="{FF2B5EF4-FFF2-40B4-BE49-F238E27FC236}">
                  <a16:creationId xmlns:a16="http://schemas.microsoft.com/office/drawing/2014/main" id="{8D2CD047-1A15-13BB-02C0-2E8954413F08}"/>
                </a:ext>
              </a:extLst>
            </p:cNvPr>
            <p:cNvSpPr>
              <a:spLocks noChangeShapeType="1"/>
            </p:cNvSpPr>
            <p:nvPr/>
          </p:nvSpPr>
          <p:spPr bwMode="auto">
            <a:xfrm>
              <a:off x="3318" y="3165"/>
              <a:ext cx="21" cy="1"/>
            </a:xfrm>
            <a:prstGeom prst="line">
              <a:avLst/>
            </a:prstGeom>
            <a:noFill/>
            <a:ln w="15875">
              <a:solidFill>
                <a:schemeClr val="bg1"/>
              </a:solidFill>
              <a:round/>
              <a:headEnd/>
              <a:tailEnd/>
            </a:ln>
          </p:spPr>
          <p:txBody>
            <a:bodyPr/>
            <a:lstStyle/>
            <a:p>
              <a:pPr>
                <a:defRPr/>
              </a:pPr>
              <a:endParaRPr lang="en-US" sz="4109"/>
            </a:p>
          </p:txBody>
        </p:sp>
        <p:sp>
          <p:nvSpPr>
            <p:cNvPr id="29810" name="Rectangle 502">
              <a:extLst>
                <a:ext uri="{FF2B5EF4-FFF2-40B4-BE49-F238E27FC236}">
                  <a16:creationId xmlns:a16="http://schemas.microsoft.com/office/drawing/2014/main" id="{E049A659-7A6A-31B9-75D4-AAA020DC3A32}"/>
                </a:ext>
              </a:extLst>
            </p:cNvPr>
            <p:cNvSpPr>
              <a:spLocks noChangeArrowheads="1"/>
            </p:cNvSpPr>
            <p:nvPr/>
          </p:nvSpPr>
          <p:spPr bwMode="auto">
            <a:xfrm>
              <a:off x="3318" y="3179"/>
              <a:ext cx="21"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11" name="Line 503">
              <a:extLst>
                <a:ext uri="{FF2B5EF4-FFF2-40B4-BE49-F238E27FC236}">
                  <a16:creationId xmlns:a16="http://schemas.microsoft.com/office/drawing/2014/main" id="{77446B6D-48E7-B9CB-2E65-04F2B45CC6E5}"/>
                </a:ext>
              </a:extLst>
            </p:cNvPr>
            <p:cNvSpPr>
              <a:spLocks noChangeShapeType="1"/>
            </p:cNvSpPr>
            <p:nvPr/>
          </p:nvSpPr>
          <p:spPr bwMode="auto">
            <a:xfrm>
              <a:off x="3318" y="3179"/>
              <a:ext cx="21" cy="1"/>
            </a:xfrm>
            <a:prstGeom prst="line">
              <a:avLst/>
            </a:prstGeom>
            <a:noFill/>
            <a:ln w="15875">
              <a:solidFill>
                <a:schemeClr val="bg1"/>
              </a:solidFill>
              <a:round/>
              <a:headEnd/>
              <a:tailEnd/>
            </a:ln>
          </p:spPr>
          <p:txBody>
            <a:bodyPr/>
            <a:lstStyle/>
            <a:p>
              <a:pPr>
                <a:defRPr/>
              </a:pPr>
              <a:endParaRPr lang="en-US" sz="4109"/>
            </a:p>
          </p:txBody>
        </p:sp>
        <p:sp>
          <p:nvSpPr>
            <p:cNvPr id="29812" name="Rectangle 504">
              <a:extLst>
                <a:ext uri="{FF2B5EF4-FFF2-40B4-BE49-F238E27FC236}">
                  <a16:creationId xmlns:a16="http://schemas.microsoft.com/office/drawing/2014/main" id="{5B27D10B-E7A1-C15C-9513-9EA7FA826FA6}"/>
                </a:ext>
              </a:extLst>
            </p:cNvPr>
            <p:cNvSpPr>
              <a:spLocks noChangeArrowheads="1"/>
            </p:cNvSpPr>
            <p:nvPr/>
          </p:nvSpPr>
          <p:spPr bwMode="auto">
            <a:xfrm>
              <a:off x="3339" y="3179"/>
              <a:ext cx="745"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13" name="Line 505">
              <a:extLst>
                <a:ext uri="{FF2B5EF4-FFF2-40B4-BE49-F238E27FC236}">
                  <a16:creationId xmlns:a16="http://schemas.microsoft.com/office/drawing/2014/main" id="{CE523FF1-B5DE-512D-1B6A-31F73997C5D7}"/>
                </a:ext>
              </a:extLst>
            </p:cNvPr>
            <p:cNvSpPr>
              <a:spLocks noChangeShapeType="1"/>
            </p:cNvSpPr>
            <p:nvPr/>
          </p:nvSpPr>
          <p:spPr bwMode="auto">
            <a:xfrm>
              <a:off x="3339" y="3179"/>
              <a:ext cx="745" cy="1"/>
            </a:xfrm>
            <a:prstGeom prst="line">
              <a:avLst/>
            </a:prstGeom>
            <a:noFill/>
            <a:ln w="15875">
              <a:solidFill>
                <a:schemeClr val="bg1"/>
              </a:solidFill>
              <a:round/>
              <a:headEnd/>
              <a:tailEnd/>
            </a:ln>
          </p:spPr>
          <p:txBody>
            <a:bodyPr/>
            <a:lstStyle/>
            <a:p>
              <a:pPr>
                <a:defRPr/>
              </a:pPr>
              <a:endParaRPr lang="en-US" sz="4109"/>
            </a:p>
          </p:txBody>
        </p:sp>
        <p:sp>
          <p:nvSpPr>
            <p:cNvPr id="29814" name="Line 507">
              <a:extLst>
                <a:ext uri="{FF2B5EF4-FFF2-40B4-BE49-F238E27FC236}">
                  <a16:creationId xmlns:a16="http://schemas.microsoft.com/office/drawing/2014/main" id="{545CF510-864B-BDB7-DBBE-B5AA292DB385}"/>
                </a:ext>
              </a:extLst>
            </p:cNvPr>
            <p:cNvSpPr>
              <a:spLocks noChangeShapeType="1"/>
            </p:cNvSpPr>
            <p:nvPr/>
          </p:nvSpPr>
          <p:spPr bwMode="auto">
            <a:xfrm>
              <a:off x="3339" y="3165"/>
              <a:ext cx="745" cy="1"/>
            </a:xfrm>
            <a:prstGeom prst="line">
              <a:avLst/>
            </a:prstGeom>
            <a:noFill/>
            <a:ln w="15875">
              <a:solidFill>
                <a:schemeClr val="bg1"/>
              </a:solidFill>
              <a:round/>
              <a:headEnd/>
              <a:tailEnd/>
            </a:ln>
          </p:spPr>
          <p:txBody>
            <a:bodyPr/>
            <a:lstStyle/>
            <a:p>
              <a:pPr>
                <a:defRPr/>
              </a:pPr>
              <a:endParaRPr lang="en-US" sz="4109"/>
            </a:p>
          </p:txBody>
        </p:sp>
        <p:sp>
          <p:nvSpPr>
            <p:cNvPr id="29815" name="Line 509">
              <a:extLst>
                <a:ext uri="{FF2B5EF4-FFF2-40B4-BE49-F238E27FC236}">
                  <a16:creationId xmlns:a16="http://schemas.microsoft.com/office/drawing/2014/main" id="{ADE39874-07D5-D99D-9BA7-A40607A69EE0}"/>
                </a:ext>
              </a:extLst>
            </p:cNvPr>
            <p:cNvSpPr>
              <a:spLocks noChangeShapeType="1"/>
            </p:cNvSpPr>
            <p:nvPr/>
          </p:nvSpPr>
          <p:spPr bwMode="auto">
            <a:xfrm>
              <a:off x="4084" y="3165"/>
              <a:ext cx="21" cy="1"/>
            </a:xfrm>
            <a:prstGeom prst="line">
              <a:avLst/>
            </a:prstGeom>
            <a:noFill/>
            <a:ln w="15875">
              <a:solidFill>
                <a:schemeClr val="bg1"/>
              </a:solidFill>
              <a:round/>
              <a:headEnd/>
              <a:tailEnd/>
            </a:ln>
          </p:spPr>
          <p:txBody>
            <a:bodyPr/>
            <a:lstStyle/>
            <a:p>
              <a:pPr>
                <a:defRPr/>
              </a:pPr>
              <a:endParaRPr lang="en-US" sz="4109"/>
            </a:p>
          </p:txBody>
        </p:sp>
        <p:sp>
          <p:nvSpPr>
            <p:cNvPr id="29816" name="Rectangle 510">
              <a:extLst>
                <a:ext uri="{FF2B5EF4-FFF2-40B4-BE49-F238E27FC236}">
                  <a16:creationId xmlns:a16="http://schemas.microsoft.com/office/drawing/2014/main" id="{AEF25219-602F-4F26-A097-ACE4A05B0E8D}"/>
                </a:ext>
              </a:extLst>
            </p:cNvPr>
            <p:cNvSpPr>
              <a:spLocks noChangeArrowheads="1"/>
            </p:cNvSpPr>
            <p:nvPr/>
          </p:nvSpPr>
          <p:spPr bwMode="auto">
            <a:xfrm>
              <a:off x="4084" y="3179"/>
              <a:ext cx="21"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17" name="Line 511">
              <a:extLst>
                <a:ext uri="{FF2B5EF4-FFF2-40B4-BE49-F238E27FC236}">
                  <a16:creationId xmlns:a16="http://schemas.microsoft.com/office/drawing/2014/main" id="{5BD7AD32-2565-5740-C53C-C578E3FC8122}"/>
                </a:ext>
              </a:extLst>
            </p:cNvPr>
            <p:cNvSpPr>
              <a:spLocks noChangeShapeType="1"/>
            </p:cNvSpPr>
            <p:nvPr/>
          </p:nvSpPr>
          <p:spPr bwMode="auto">
            <a:xfrm>
              <a:off x="4084" y="3179"/>
              <a:ext cx="21" cy="1"/>
            </a:xfrm>
            <a:prstGeom prst="line">
              <a:avLst/>
            </a:prstGeom>
            <a:noFill/>
            <a:ln w="15875">
              <a:solidFill>
                <a:schemeClr val="bg1"/>
              </a:solidFill>
              <a:round/>
              <a:headEnd/>
              <a:tailEnd/>
            </a:ln>
          </p:spPr>
          <p:txBody>
            <a:bodyPr/>
            <a:lstStyle/>
            <a:p>
              <a:pPr>
                <a:defRPr/>
              </a:pPr>
              <a:endParaRPr lang="en-US" sz="4109"/>
            </a:p>
          </p:txBody>
        </p:sp>
        <p:sp>
          <p:nvSpPr>
            <p:cNvPr id="29818" name="Rectangle 512">
              <a:extLst>
                <a:ext uri="{FF2B5EF4-FFF2-40B4-BE49-F238E27FC236}">
                  <a16:creationId xmlns:a16="http://schemas.microsoft.com/office/drawing/2014/main" id="{B2B2934B-A9BE-9BD4-371C-58FAF8BF6D65}"/>
                </a:ext>
              </a:extLst>
            </p:cNvPr>
            <p:cNvSpPr>
              <a:spLocks noChangeArrowheads="1"/>
            </p:cNvSpPr>
            <p:nvPr/>
          </p:nvSpPr>
          <p:spPr bwMode="auto">
            <a:xfrm>
              <a:off x="4105" y="3179"/>
              <a:ext cx="717" cy="7"/>
            </a:xfrm>
            <a:prstGeom prst="rect">
              <a:avLst/>
            </a:prstGeom>
            <a:solidFill>
              <a:srgbClr val="000000"/>
            </a:solidFill>
            <a:ln w="9525">
              <a:solidFill>
                <a:schemeClr val="bg1"/>
              </a:solidFill>
              <a:miter lim="800000"/>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sp>
          <p:nvSpPr>
            <p:cNvPr id="29819" name="Line 513">
              <a:extLst>
                <a:ext uri="{FF2B5EF4-FFF2-40B4-BE49-F238E27FC236}">
                  <a16:creationId xmlns:a16="http://schemas.microsoft.com/office/drawing/2014/main" id="{0B8266AC-C304-D040-AE5E-AB215A854691}"/>
                </a:ext>
              </a:extLst>
            </p:cNvPr>
            <p:cNvSpPr>
              <a:spLocks noChangeShapeType="1"/>
            </p:cNvSpPr>
            <p:nvPr/>
          </p:nvSpPr>
          <p:spPr bwMode="auto">
            <a:xfrm>
              <a:off x="4105" y="3179"/>
              <a:ext cx="717" cy="1"/>
            </a:xfrm>
            <a:prstGeom prst="line">
              <a:avLst/>
            </a:prstGeom>
            <a:noFill/>
            <a:ln w="15875">
              <a:solidFill>
                <a:schemeClr val="bg1"/>
              </a:solidFill>
              <a:round/>
              <a:headEnd/>
              <a:tailEnd/>
            </a:ln>
          </p:spPr>
          <p:txBody>
            <a:bodyPr/>
            <a:lstStyle/>
            <a:p>
              <a:pPr>
                <a:defRPr/>
              </a:pPr>
              <a:endParaRPr lang="en-US" sz="4109"/>
            </a:p>
          </p:txBody>
        </p:sp>
        <p:sp>
          <p:nvSpPr>
            <p:cNvPr id="29820" name="Line 515">
              <a:extLst>
                <a:ext uri="{FF2B5EF4-FFF2-40B4-BE49-F238E27FC236}">
                  <a16:creationId xmlns:a16="http://schemas.microsoft.com/office/drawing/2014/main" id="{938940FE-9D88-C265-E16C-CBBEE8F624B0}"/>
                </a:ext>
              </a:extLst>
            </p:cNvPr>
            <p:cNvSpPr>
              <a:spLocks noChangeShapeType="1"/>
            </p:cNvSpPr>
            <p:nvPr/>
          </p:nvSpPr>
          <p:spPr bwMode="auto">
            <a:xfrm>
              <a:off x="4105" y="3165"/>
              <a:ext cx="717" cy="1"/>
            </a:xfrm>
            <a:prstGeom prst="line">
              <a:avLst/>
            </a:prstGeom>
            <a:noFill/>
            <a:ln w="15875">
              <a:solidFill>
                <a:schemeClr val="bg1"/>
              </a:solidFill>
              <a:round/>
              <a:headEnd/>
              <a:tailEnd/>
            </a:ln>
          </p:spPr>
          <p:txBody>
            <a:bodyPr/>
            <a:lstStyle/>
            <a:p>
              <a:pPr>
                <a:defRPr/>
              </a:pPr>
              <a:endParaRPr lang="en-US" sz="4109"/>
            </a:p>
          </p:txBody>
        </p:sp>
      </p:grpSp>
    </p:spTree>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C6350A0A-7203-29B8-C8AD-9019E5CAA794}"/>
              </a:ext>
            </a:extLst>
          </p:cNvPr>
          <p:cNvSpPr>
            <a:spLocks noGrp="1" noChangeArrowheads="1"/>
          </p:cNvSpPr>
          <p:nvPr>
            <p:ph type="title"/>
          </p:nvPr>
        </p:nvSpPr>
        <p:spPr/>
        <p:txBody>
          <a:bodyPr/>
          <a:lstStyle/>
          <a:p>
            <a:pPr defTabSz="939680">
              <a:defRPr/>
            </a:pPr>
            <a:br>
              <a:rPr lang="en-US" sz="4494" dirty="0">
                <a:cs typeface="+mj-cs"/>
              </a:rPr>
            </a:br>
            <a:r>
              <a:rPr lang="en-US" sz="4494" dirty="0">
                <a:cs typeface="+mj-cs"/>
              </a:rPr>
              <a:t>Summary: Perioperative Hyperthermia</a:t>
            </a:r>
          </a:p>
        </p:txBody>
      </p:sp>
      <p:sp>
        <p:nvSpPr>
          <p:cNvPr id="70659" name="Rectangle 3">
            <a:extLst>
              <a:ext uri="{FF2B5EF4-FFF2-40B4-BE49-F238E27FC236}">
                <a16:creationId xmlns:a16="http://schemas.microsoft.com/office/drawing/2014/main" id="{9DE0C1F8-9664-7D14-3D76-E9C17A03D8F6}"/>
              </a:ext>
            </a:extLst>
          </p:cNvPr>
          <p:cNvSpPr>
            <a:spLocks noGrp="1" noChangeArrowheads="1"/>
          </p:cNvSpPr>
          <p:nvPr>
            <p:ph type="body" idx="1"/>
          </p:nvPr>
        </p:nvSpPr>
        <p:spPr/>
        <p:txBody>
          <a:bodyPr/>
          <a:lstStyle/>
          <a:p>
            <a:pPr marL="352635" indent="-352635" defTabSz="939680">
              <a:spcBef>
                <a:spcPts val="257"/>
              </a:spcBef>
              <a:defRPr/>
            </a:pPr>
            <a:r>
              <a:rPr lang="en-US" sz="3600" dirty="0">
                <a:cs typeface="+mn-cs"/>
              </a:rPr>
              <a:t>Fever</a:t>
            </a:r>
          </a:p>
          <a:p>
            <a:pPr marL="762343" lvl="1" indent="-262948" defTabSz="939680">
              <a:spcBef>
                <a:spcPts val="257"/>
              </a:spcBef>
              <a:buFont typeface="Palatino" charset="0"/>
              <a:buChar char="•"/>
              <a:defRPr/>
            </a:pPr>
            <a:r>
              <a:rPr lang="en-US" sz="2800" dirty="0"/>
              <a:t>Regulated hyperthermia</a:t>
            </a:r>
          </a:p>
          <a:p>
            <a:pPr marL="762343" lvl="1" indent="-262948" defTabSz="939680">
              <a:spcBef>
                <a:spcPts val="257"/>
              </a:spcBef>
              <a:buFont typeface="Palatino" charset="0"/>
              <a:buChar char="•"/>
              <a:defRPr/>
            </a:pPr>
            <a:r>
              <a:rPr lang="en-US" sz="2800" dirty="0"/>
              <a:t>Mediated by pyrogens</a:t>
            </a:r>
          </a:p>
          <a:p>
            <a:pPr marL="352635" indent="-352635" defTabSz="939680">
              <a:spcBef>
                <a:spcPts val="257"/>
              </a:spcBef>
              <a:defRPr/>
            </a:pPr>
            <a:r>
              <a:rPr lang="en-US" sz="3600" dirty="0">
                <a:cs typeface="+mn-cs"/>
              </a:rPr>
              <a:t>Anesthesia and opioids centrally impair fever</a:t>
            </a:r>
          </a:p>
          <a:p>
            <a:pPr marL="352635" indent="-352635" defTabSz="939680">
              <a:spcBef>
                <a:spcPts val="257"/>
              </a:spcBef>
              <a:defRPr/>
            </a:pPr>
            <a:r>
              <a:rPr lang="en-US" sz="3600" dirty="0">
                <a:cs typeface="+mn-cs"/>
              </a:rPr>
              <a:t>Treatment of fever: </a:t>
            </a:r>
          </a:p>
          <a:p>
            <a:pPr marL="762343" lvl="1" indent="-262948" defTabSz="939680">
              <a:spcBef>
                <a:spcPts val="257"/>
              </a:spcBef>
              <a:buFont typeface="Palatino" charset="0"/>
              <a:buChar char="•"/>
              <a:defRPr/>
            </a:pPr>
            <a:r>
              <a:rPr lang="en-US" sz="2800" dirty="0"/>
              <a:t>Antipyretics</a:t>
            </a:r>
          </a:p>
          <a:p>
            <a:pPr marL="762343" lvl="1" indent="-262948" defTabSz="939680">
              <a:spcBef>
                <a:spcPts val="257"/>
              </a:spcBef>
              <a:buFont typeface="Palatino" charset="0"/>
              <a:buChar char="•"/>
              <a:defRPr/>
            </a:pPr>
            <a:r>
              <a:rPr lang="en-US" sz="2800" dirty="0"/>
              <a:t>Identify and treat underlying cause</a:t>
            </a:r>
          </a:p>
          <a:p>
            <a:pPr marL="762343" lvl="1" indent="-262948" defTabSz="939680">
              <a:spcBef>
                <a:spcPts val="257"/>
              </a:spcBef>
              <a:buFont typeface="Palatino" charset="0"/>
              <a:buChar char="•"/>
              <a:defRPr/>
            </a:pPr>
            <a:r>
              <a:rPr lang="en-US" sz="2800" dirty="0"/>
              <a:t>Active cooling may worsen situation</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DC56F422-5D89-41E8-ECC8-D5040B83241D}"/>
              </a:ext>
            </a:extLst>
          </p:cNvPr>
          <p:cNvSpPr>
            <a:spLocks noGrp="1" noChangeArrowheads="1"/>
          </p:cNvSpPr>
          <p:nvPr>
            <p:ph type="title"/>
          </p:nvPr>
        </p:nvSpPr>
        <p:spPr/>
        <p:txBody>
          <a:bodyPr/>
          <a:lstStyle/>
          <a:p>
            <a:pPr defTabSz="939680">
              <a:defRPr/>
            </a:pPr>
            <a:r>
              <a:rPr lang="en-US" sz="4494" dirty="0">
                <a:solidFill>
                  <a:srgbClr val="FFFF00"/>
                </a:solidFill>
                <a:cs typeface="+mj-cs"/>
              </a:rPr>
              <a:t>Intraoperative Hypothermia</a:t>
            </a:r>
          </a:p>
        </p:txBody>
      </p:sp>
      <p:pic>
        <p:nvPicPr>
          <p:cNvPr id="29698" name="Picture 3">
            <a:extLst>
              <a:ext uri="{FF2B5EF4-FFF2-40B4-BE49-F238E27FC236}">
                <a16:creationId xmlns:a16="http://schemas.microsoft.com/office/drawing/2014/main" id="{09B6AC24-1BCC-31A4-D583-BF47820BE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425" y="1044575"/>
            <a:ext cx="657542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15F7C6E-807E-95FE-4C9C-7AF8374A829F}"/>
              </a:ext>
            </a:extLst>
          </p:cNvPr>
          <p:cNvSpPr txBox="1"/>
          <p:nvPr/>
        </p:nvSpPr>
        <p:spPr>
          <a:xfrm>
            <a:off x="8197850" y="5543490"/>
            <a:ext cx="2312495" cy="400110"/>
          </a:xfrm>
          <a:prstGeom prst="rect">
            <a:avLst/>
          </a:prstGeom>
          <a:noFill/>
        </p:spPr>
        <p:txBody>
          <a:bodyPr wrap="square" rtlCol="0">
            <a:spAutoFit/>
          </a:bodyPr>
          <a:lstStyle/>
          <a:p>
            <a:pPr algn="r"/>
            <a:r>
              <a:rPr lang="en-US" sz="2000" dirty="0">
                <a:solidFill>
                  <a:srgbClr val="FFFF00"/>
                </a:solidFill>
              </a:rPr>
              <a:t>Kurz, NEJM 1996</a:t>
            </a:r>
          </a:p>
        </p:txBody>
      </p:sp>
    </p:spTree>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7CEE4E97-60AF-A416-E97D-1FBEDEA8F65A}"/>
              </a:ext>
            </a:extLst>
          </p:cNvPr>
          <p:cNvSpPr>
            <a:spLocks noGrp="1" noChangeArrowheads="1"/>
          </p:cNvSpPr>
          <p:nvPr>
            <p:ph type="title"/>
          </p:nvPr>
        </p:nvSpPr>
        <p:spPr/>
        <p:txBody>
          <a:bodyPr/>
          <a:lstStyle/>
          <a:p>
            <a:pPr defTabSz="939680">
              <a:defRPr/>
            </a:pPr>
            <a:r>
              <a:rPr lang="en-US" sz="4494">
                <a:cs typeface="+mj-cs"/>
              </a:rPr>
              <a:t>Redistribution Hypothermia</a:t>
            </a:r>
          </a:p>
        </p:txBody>
      </p:sp>
      <p:pic>
        <p:nvPicPr>
          <p:cNvPr id="31746" name="Picture 42" descr="scan1">
            <a:extLst>
              <a:ext uri="{FF2B5EF4-FFF2-40B4-BE49-F238E27FC236}">
                <a16:creationId xmlns:a16="http://schemas.microsoft.com/office/drawing/2014/main" id="{58BBF1E9-E1C7-1B47-AE0E-624C45F997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1350" y="976313"/>
            <a:ext cx="62103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EA186DF8-314C-F7BE-52A3-61793A3C112C}"/>
              </a:ext>
            </a:extLst>
          </p:cNvPr>
          <p:cNvSpPr>
            <a:spLocks noGrp="1" noChangeArrowheads="1"/>
          </p:cNvSpPr>
          <p:nvPr>
            <p:ph type="ctrTitle"/>
          </p:nvPr>
        </p:nvSpPr>
        <p:spPr>
          <a:xfrm>
            <a:off x="0" y="-142875"/>
            <a:ext cx="10467975" cy="977900"/>
          </a:xfrm>
        </p:spPr>
        <p:txBody>
          <a:bodyPr anchor="ctr"/>
          <a:lstStyle/>
          <a:p>
            <a:pPr>
              <a:defRPr/>
            </a:pPr>
            <a:r>
              <a:rPr lang="en-US" sz="4622" dirty="0"/>
              <a:t>Perioperative Thermoregulation</a:t>
            </a:r>
          </a:p>
        </p:txBody>
      </p:sp>
      <p:sp>
        <p:nvSpPr>
          <p:cNvPr id="6146" name="Line 19">
            <a:extLst>
              <a:ext uri="{FF2B5EF4-FFF2-40B4-BE49-F238E27FC236}">
                <a16:creationId xmlns:a16="http://schemas.microsoft.com/office/drawing/2014/main" id="{DDB8448F-1B14-B0B6-7D26-18DAD45B9F6D}"/>
              </a:ext>
            </a:extLst>
          </p:cNvPr>
          <p:cNvSpPr>
            <a:spLocks noChangeShapeType="1"/>
          </p:cNvSpPr>
          <p:nvPr/>
        </p:nvSpPr>
        <p:spPr bwMode="auto">
          <a:xfrm>
            <a:off x="642938" y="5045075"/>
            <a:ext cx="9294812" cy="0"/>
          </a:xfrm>
          <a:prstGeom prst="line">
            <a:avLst/>
          </a:prstGeom>
          <a:noFill/>
          <a:ln w="12700">
            <a:solidFill>
              <a:schemeClr val="tx1"/>
            </a:solidFill>
            <a:round/>
            <a:headEnd/>
            <a:tailEnd/>
          </a:ln>
        </p:spPr>
        <p:txBody>
          <a:bodyPr wrap="none" anchor="ctr"/>
          <a:lstStyle/>
          <a:p>
            <a:pPr>
              <a:defRPr/>
            </a:pPr>
            <a:endParaRPr lang="en-US" sz="4109" dirty="0"/>
          </a:p>
        </p:txBody>
      </p:sp>
      <p:sp>
        <p:nvSpPr>
          <p:cNvPr id="6147" name="Text Box 20">
            <a:extLst>
              <a:ext uri="{FF2B5EF4-FFF2-40B4-BE49-F238E27FC236}">
                <a16:creationId xmlns:a16="http://schemas.microsoft.com/office/drawing/2014/main" id="{81098D20-D6FB-8A95-AB4D-D97B3FA38C31}"/>
              </a:ext>
            </a:extLst>
          </p:cNvPr>
          <p:cNvSpPr txBox="1">
            <a:spLocks noChangeArrowheads="1"/>
          </p:cNvSpPr>
          <p:nvPr/>
        </p:nvSpPr>
        <p:spPr bwMode="auto">
          <a:xfrm>
            <a:off x="574675" y="5070475"/>
            <a:ext cx="9652964" cy="707886"/>
          </a:xfrm>
          <a:prstGeom prst="rect">
            <a:avLst/>
          </a:prstGeom>
          <a:noFill/>
          <a:ln>
            <a:noFill/>
          </a:ln>
        </p:spPr>
        <p:txBody>
          <a:bodyPr wrap="none">
            <a:spAutoFit/>
          </a:bodyPr>
          <a:lstStyle>
            <a:lvl1pPr>
              <a:defRPr sz="3200">
                <a:solidFill>
                  <a:schemeClr val="bg2"/>
                </a:solidFill>
                <a:latin typeface="Helvetica" charset="0"/>
                <a:ea typeface="ＭＳ Ｐゴシック" charset="0"/>
                <a:cs typeface="ＭＳ Ｐゴシック" charset="0"/>
              </a:defRPr>
            </a:lvl1pPr>
            <a:lvl2pPr marL="742950" indent="-285750">
              <a:defRPr sz="3200">
                <a:solidFill>
                  <a:schemeClr val="bg2"/>
                </a:solidFill>
                <a:latin typeface="Helvetica" charset="0"/>
                <a:ea typeface="ＭＳ Ｐゴシック" charset="0"/>
              </a:defRPr>
            </a:lvl2pPr>
            <a:lvl3pPr marL="1143000" indent="-228600">
              <a:defRPr sz="3200">
                <a:solidFill>
                  <a:schemeClr val="bg2"/>
                </a:solidFill>
                <a:latin typeface="Helvetica" charset="0"/>
                <a:ea typeface="ＭＳ Ｐゴシック" charset="0"/>
              </a:defRPr>
            </a:lvl3pPr>
            <a:lvl4pPr marL="1600200" indent="-228600">
              <a:defRPr sz="3200">
                <a:solidFill>
                  <a:schemeClr val="bg2"/>
                </a:solidFill>
                <a:latin typeface="Helvetica" charset="0"/>
                <a:ea typeface="ＭＳ Ｐゴシック" charset="0"/>
              </a:defRPr>
            </a:lvl4pPr>
            <a:lvl5pPr marL="2057400" indent="-228600">
              <a:defRPr sz="3200">
                <a:solidFill>
                  <a:schemeClr val="bg2"/>
                </a:solidFill>
                <a:latin typeface="Helvetica" charset="0"/>
                <a:ea typeface="ＭＳ Ｐゴシック" charset="0"/>
              </a:defRPr>
            </a:lvl5pPr>
            <a:lvl6pPr marL="2514600" indent="-228600" eaLnBrk="0" fontAlgn="base" hangingPunct="0">
              <a:spcBef>
                <a:spcPct val="0"/>
              </a:spcBef>
              <a:spcAft>
                <a:spcPct val="0"/>
              </a:spcAft>
              <a:defRPr sz="3200">
                <a:solidFill>
                  <a:schemeClr val="bg2"/>
                </a:solidFill>
                <a:latin typeface="Helvetica" charset="0"/>
                <a:ea typeface="ＭＳ Ｐゴシック" charset="0"/>
              </a:defRPr>
            </a:lvl6pPr>
            <a:lvl7pPr marL="2971800" indent="-228600" eaLnBrk="0" fontAlgn="base" hangingPunct="0">
              <a:spcBef>
                <a:spcPct val="0"/>
              </a:spcBef>
              <a:spcAft>
                <a:spcPct val="0"/>
              </a:spcAft>
              <a:defRPr sz="3200">
                <a:solidFill>
                  <a:schemeClr val="bg2"/>
                </a:solidFill>
                <a:latin typeface="Helvetica" charset="0"/>
                <a:ea typeface="ＭＳ Ｐゴシック" charset="0"/>
              </a:defRPr>
            </a:lvl7pPr>
            <a:lvl8pPr marL="3429000" indent="-228600" eaLnBrk="0" fontAlgn="base" hangingPunct="0">
              <a:spcBef>
                <a:spcPct val="0"/>
              </a:spcBef>
              <a:spcAft>
                <a:spcPct val="0"/>
              </a:spcAft>
              <a:defRPr sz="3200">
                <a:solidFill>
                  <a:schemeClr val="bg2"/>
                </a:solidFill>
                <a:latin typeface="Helvetica" charset="0"/>
                <a:ea typeface="ＭＳ Ｐゴシック" charset="0"/>
              </a:defRPr>
            </a:lvl8pPr>
            <a:lvl9pPr marL="3886200" indent="-228600" eaLnBrk="0" fontAlgn="base" hangingPunct="0">
              <a:spcBef>
                <a:spcPct val="0"/>
              </a:spcBef>
              <a:spcAft>
                <a:spcPct val="0"/>
              </a:spcAft>
              <a:defRPr sz="3200">
                <a:solidFill>
                  <a:schemeClr val="bg2"/>
                </a:solidFill>
                <a:latin typeface="Helvetica" charset="0"/>
                <a:ea typeface="ＭＳ Ｐゴシック" charset="0"/>
              </a:defRPr>
            </a:lvl9pPr>
          </a:lstStyle>
          <a:p>
            <a:pPr>
              <a:defRPr/>
            </a:pPr>
            <a:r>
              <a:rPr lang="en-US" sz="4000" dirty="0">
                <a:solidFill>
                  <a:schemeClr val="bg1"/>
                </a:solidFill>
                <a:latin typeface="+mn-lt"/>
                <a:hlinkClick r:id="rId2"/>
              </a:rPr>
              <a:t>www.OR.org</a:t>
            </a:r>
            <a:r>
              <a:rPr lang="en-US" sz="4000" dirty="0">
                <a:solidFill>
                  <a:srgbClr val="FF0000"/>
                </a:solidFill>
                <a:latin typeface="+mn-lt"/>
              </a:rPr>
              <a:t>                                DS@OR.org</a:t>
            </a:r>
          </a:p>
        </p:txBody>
      </p:sp>
      <p:sp>
        <p:nvSpPr>
          <p:cNvPr id="6148" name="Rectangle 22">
            <a:extLst>
              <a:ext uri="{FF2B5EF4-FFF2-40B4-BE49-F238E27FC236}">
                <a16:creationId xmlns:a16="http://schemas.microsoft.com/office/drawing/2014/main" id="{B28082B2-0483-6270-2D2E-343918E87C65}"/>
              </a:ext>
            </a:extLst>
          </p:cNvPr>
          <p:cNvSpPr>
            <a:spLocks noChangeArrowheads="1"/>
          </p:cNvSpPr>
          <p:nvPr/>
        </p:nvSpPr>
        <p:spPr bwMode="auto">
          <a:xfrm>
            <a:off x="793750" y="1120775"/>
            <a:ext cx="8729663" cy="3949700"/>
          </a:xfrm>
          <a:prstGeom prst="rect">
            <a:avLst/>
          </a:prstGeom>
          <a:noFill/>
          <a:ln>
            <a:noFill/>
          </a:ln>
        </p:spPr>
        <p:txBody>
          <a:bodyPr lIns="93760" tIns="46880" rIns="93760" bIns="46880"/>
          <a:lstStyle/>
          <a:p>
            <a:pPr algn="ctr">
              <a:defRPr/>
            </a:pPr>
            <a:r>
              <a:rPr lang="en-US" sz="4000" dirty="0">
                <a:solidFill>
                  <a:srgbClr val="FFFF00"/>
                </a:solidFill>
                <a:latin typeface="Times" charset="0"/>
              </a:rPr>
              <a:t>Daniel I. Sessler, M.D.</a:t>
            </a:r>
          </a:p>
          <a:p>
            <a:pPr algn="ctr">
              <a:defRPr/>
            </a:pPr>
            <a:endParaRPr lang="en-US" sz="4000" dirty="0">
              <a:solidFill>
                <a:srgbClr val="FFFF00"/>
              </a:solidFill>
              <a:latin typeface="Times" charset="0"/>
            </a:endParaRPr>
          </a:p>
          <a:p>
            <a:pPr algn="ctr">
              <a:defRPr/>
            </a:pPr>
            <a:r>
              <a:rPr lang="en-US" sz="2400" dirty="0">
                <a:solidFill>
                  <a:srgbClr val="FFFF00"/>
                </a:solidFill>
                <a:latin typeface="Times" charset="0"/>
              </a:rPr>
              <a:t>Vice-President for Clinical and Outcomes Research</a:t>
            </a:r>
          </a:p>
          <a:p>
            <a:pPr algn="ctr">
              <a:defRPr/>
            </a:pPr>
            <a:r>
              <a:rPr lang="en-US" sz="2400" dirty="0">
                <a:solidFill>
                  <a:srgbClr val="FFFF00"/>
                </a:solidFill>
                <a:latin typeface="Times" charset="0"/>
              </a:rPr>
              <a:t>Professor of Anesthesiology</a:t>
            </a:r>
          </a:p>
          <a:p>
            <a:pPr algn="ctr">
              <a:defRPr/>
            </a:pPr>
            <a:r>
              <a:rPr lang="en-US" sz="2400" dirty="0">
                <a:solidFill>
                  <a:srgbClr val="FFFF00"/>
                </a:solidFill>
                <a:latin typeface="Times" charset="0"/>
              </a:rPr>
              <a:t>UTHealth, Houston</a:t>
            </a:r>
          </a:p>
          <a:p>
            <a:pPr algn="ctr">
              <a:defRPr/>
            </a:pPr>
            <a:endParaRPr lang="en-US" sz="2800" dirty="0">
              <a:solidFill>
                <a:schemeClr val="hlink"/>
              </a:solidFill>
              <a:latin typeface="Times" charset="0"/>
            </a:endParaRPr>
          </a:p>
          <a:p>
            <a:pPr algn="ctr">
              <a:defRPr/>
            </a:pPr>
            <a:r>
              <a:rPr lang="en-US" sz="2400" dirty="0">
                <a:solidFill>
                  <a:schemeClr val="tx1"/>
                </a:solidFill>
                <a:latin typeface="Times" charset="0"/>
              </a:rPr>
              <a:t>Dr. Sessler occasionally consults for temperature-related companies; all fees are donated to charity</a:t>
            </a:r>
          </a:p>
          <a:p>
            <a:pPr>
              <a:defRPr/>
            </a:pPr>
            <a:endParaRPr lang="en-US" sz="3724" dirty="0">
              <a:solidFill>
                <a:schemeClr val="tx1"/>
              </a:solidFill>
              <a:latin typeface="Times" charset="0"/>
            </a:endParaRP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a:extLst>
              <a:ext uri="{FF2B5EF4-FFF2-40B4-BE49-F238E27FC236}">
                <a16:creationId xmlns:a16="http://schemas.microsoft.com/office/drawing/2014/main" id="{F8833369-C46C-AE74-D862-C49BCB6318DA}"/>
              </a:ext>
            </a:extLst>
          </p:cNvPr>
          <p:cNvSpPr>
            <a:spLocks noGrp="1" noChangeArrowheads="1"/>
          </p:cNvSpPr>
          <p:nvPr>
            <p:ph type="title"/>
          </p:nvPr>
        </p:nvSpPr>
        <p:spPr/>
        <p:txBody>
          <a:bodyPr/>
          <a:lstStyle/>
          <a:p>
            <a:pPr defTabSz="939680">
              <a:defRPr/>
            </a:pPr>
            <a:r>
              <a:rPr lang="en-US" dirty="0">
                <a:cs typeface="+mj-cs"/>
              </a:rPr>
              <a:t>Intraoperative Heat Transfer</a:t>
            </a:r>
          </a:p>
        </p:txBody>
      </p:sp>
      <p:pic>
        <p:nvPicPr>
          <p:cNvPr id="33794" name="Picture 269" descr="scan0001">
            <a:extLst>
              <a:ext uri="{FF2B5EF4-FFF2-40B4-BE49-F238E27FC236}">
                <a16:creationId xmlns:a16="http://schemas.microsoft.com/office/drawing/2014/main" id="{74596873-7197-B0C5-942A-4ED186DC5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3" y="1171575"/>
            <a:ext cx="103632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48547B27-ABF5-C5E0-8990-A35FE4BEE803}"/>
              </a:ext>
            </a:extLst>
          </p:cNvPr>
          <p:cNvSpPr>
            <a:spLocks noGrp="1" noChangeArrowheads="1"/>
          </p:cNvSpPr>
          <p:nvPr>
            <p:ph type="title"/>
          </p:nvPr>
        </p:nvSpPr>
        <p:spPr/>
        <p:txBody>
          <a:bodyPr/>
          <a:lstStyle/>
          <a:p>
            <a:pPr defTabSz="939680">
              <a:defRPr/>
            </a:pPr>
            <a:r>
              <a:rPr lang="en-US" sz="4494">
                <a:cs typeface="+mj-cs"/>
              </a:rPr>
              <a:t>Hypothermia During Anesthesia</a:t>
            </a:r>
          </a:p>
        </p:txBody>
      </p:sp>
      <p:pic>
        <p:nvPicPr>
          <p:cNvPr id="35842" name="Picture 3">
            <a:extLst>
              <a:ext uri="{FF2B5EF4-FFF2-40B4-BE49-F238E27FC236}">
                <a16:creationId xmlns:a16="http://schemas.microsoft.com/office/drawing/2014/main" id="{2552194A-4AB3-38B2-1C61-549A010DA9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1013116"/>
            <a:ext cx="657542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Line 1029">
            <a:extLst>
              <a:ext uri="{FF2B5EF4-FFF2-40B4-BE49-F238E27FC236}">
                <a16:creationId xmlns:a16="http://schemas.microsoft.com/office/drawing/2014/main" id="{2D9690ED-232B-F3F2-4AD9-5EFFAD4F8C22}"/>
              </a:ext>
            </a:extLst>
          </p:cNvPr>
          <p:cNvSpPr>
            <a:spLocks noChangeShapeType="1"/>
          </p:cNvSpPr>
          <p:nvPr/>
        </p:nvSpPr>
        <p:spPr bwMode="auto">
          <a:xfrm>
            <a:off x="6186517" y="2670161"/>
            <a:ext cx="0" cy="1336675"/>
          </a:xfrm>
          <a:prstGeom prst="line">
            <a:avLst/>
          </a:prstGeom>
          <a:noFill/>
          <a:ln w="57150">
            <a:solidFill>
              <a:schemeClr val="accent1"/>
            </a:solidFill>
            <a:round/>
            <a:headEnd/>
            <a:tailEnd type="triangle" w="med" len="med"/>
          </a:ln>
        </p:spPr>
        <p:txBody>
          <a:bodyPr wrap="none" anchor="ctr"/>
          <a:lstStyle/>
          <a:p>
            <a:pPr>
              <a:defRPr/>
            </a:pPr>
            <a:endParaRPr lang="en-US" sz="4109"/>
          </a:p>
        </p:txBody>
      </p:sp>
      <p:sp>
        <p:nvSpPr>
          <p:cNvPr id="2" name="TextBox 1">
            <a:extLst>
              <a:ext uri="{FF2B5EF4-FFF2-40B4-BE49-F238E27FC236}">
                <a16:creationId xmlns:a16="http://schemas.microsoft.com/office/drawing/2014/main" id="{F7062771-018C-CB19-AADF-BD931106527D}"/>
              </a:ext>
            </a:extLst>
          </p:cNvPr>
          <p:cNvSpPr txBox="1"/>
          <p:nvPr/>
        </p:nvSpPr>
        <p:spPr>
          <a:xfrm>
            <a:off x="8197850" y="5543490"/>
            <a:ext cx="2312495" cy="400110"/>
          </a:xfrm>
          <a:prstGeom prst="rect">
            <a:avLst/>
          </a:prstGeom>
          <a:noFill/>
        </p:spPr>
        <p:txBody>
          <a:bodyPr wrap="square" rtlCol="0">
            <a:spAutoFit/>
          </a:bodyPr>
          <a:lstStyle/>
          <a:p>
            <a:pPr algn="r"/>
            <a:r>
              <a:rPr lang="en-US" sz="2000" dirty="0">
                <a:solidFill>
                  <a:srgbClr val="FFFF00"/>
                </a:solidFill>
              </a:rPr>
              <a:t>Kurz, NEJM 1996</a:t>
            </a:r>
          </a:p>
        </p:txBody>
      </p:sp>
    </p:spTree>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14EB5784-25FE-2951-859B-9B7AE527B56A}"/>
              </a:ext>
            </a:extLst>
          </p:cNvPr>
          <p:cNvSpPr>
            <a:spLocks noGrp="1" noChangeArrowheads="1"/>
          </p:cNvSpPr>
          <p:nvPr>
            <p:ph type="title"/>
          </p:nvPr>
        </p:nvSpPr>
        <p:spPr/>
        <p:txBody>
          <a:bodyPr/>
          <a:lstStyle/>
          <a:p>
            <a:pPr defTabSz="939680">
              <a:defRPr/>
            </a:pPr>
            <a:r>
              <a:rPr lang="en-US" sz="4494" dirty="0">
                <a:solidFill>
                  <a:srgbClr val="FFFF00"/>
                </a:solidFill>
                <a:cs typeface="+mj-cs"/>
              </a:rPr>
              <a:t>Temperature Monitoring</a:t>
            </a:r>
          </a:p>
        </p:txBody>
      </p:sp>
      <p:sp>
        <p:nvSpPr>
          <p:cNvPr id="37890" name="Rectangle 3">
            <a:extLst>
              <a:ext uri="{FF2B5EF4-FFF2-40B4-BE49-F238E27FC236}">
                <a16:creationId xmlns:a16="http://schemas.microsoft.com/office/drawing/2014/main" id="{072482F8-AE23-3D58-A996-F29A860D0107}"/>
              </a:ext>
            </a:extLst>
          </p:cNvPr>
          <p:cNvSpPr>
            <a:spLocks noGrp="1" noChangeArrowheads="1"/>
          </p:cNvSpPr>
          <p:nvPr>
            <p:ph type="body" idx="1"/>
          </p:nvPr>
        </p:nvSpPr>
        <p:spPr>
          <a:xfrm>
            <a:off x="152400" y="971550"/>
            <a:ext cx="5792788" cy="4770438"/>
          </a:xfrm>
        </p:spPr>
        <p:txBody>
          <a:bodyPr/>
          <a:lstStyle/>
          <a:p>
            <a:pPr>
              <a:lnSpc>
                <a:spcPct val="90000"/>
              </a:lnSpc>
            </a:pPr>
            <a:r>
              <a:rPr lang="en-US" altLang="en-US" sz="2800"/>
              <a:t>Core Sites</a:t>
            </a:r>
          </a:p>
          <a:p>
            <a:pPr lvl="1">
              <a:lnSpc>
                <a:spcPct val="90000"/>
              </a:lnSpc>
            </a:pPr>
            <a:r>
              <a:rPr lang="en-US" altLang="en-US" sz="2000"/>
              <a:t>Pulmonary artery</a:t>
            </a:r>
          </a:p>
          <a:p>
            <a:pPr lvl="1">
              <a:lnSpc>
                <a:spcPct val="90000"/>
              </a:lnSpc>
            </a:pPr>
            <a:r>
              <a:rPr lang="en-US" altLang="en-US" sz="2000"/>
              <a:t>Distal esophagus</a:t>
            </a:r>
          </a:p>
          <a:p>
            <a:pPr lvl="1">
              <a:lnSpc>
                <a:spcPct val="90000"/>
              </a:lnSpc>
            </a:pPr>
            <a:r>
              <a:rPr lang="en-US" altLang="en-US" sz="2000"/>
              <a:t>Nasopharynx</a:t>
            </a:r>
          </a:p>
          <a:p>
            <a:pPr lvl="1">
              <a:lnSpc>
                <a:spcPct val="90000"/>
              </a:lnSpc>
            </a:pPr>
            <a:r>
              <a:rPr lang="en-US" altLang="en-US" sz="2000"/>
              <a:t>Tympanic membrane </a:t>
            </a:r>
            <a:r>
              <a:rPr lang="en-US" altLang="en-US" sz="2000" i="1"/>
              <a:t>thermocouple</a:t>
            </a:r>
            <a:endParaRPr lang="en-US" altLang="en-US" sz="2000"/>
          </a:p>
          <a:p>
            <a:pPr>
              <a:lnSpc>
                <a:spcPct val="90000"/>
              </a:lnSpc>
            </a:pPr>
            <a:r>
              <a:rPr lang="en-US" altLang="en-US" sz="2800"/>
              <a:t>Other generally-reliable sites</a:t>
            </a:r>
          </a:p>
          <a:p>
            <a:pPr lvl="1">
              <a:lnSpc>
                <a:spcPct val="90000"/>
              </a:lnSpc>
            </a:pPr>
            <a:r>
              <a:rPr lang="en-US" altLang="en-US" sz="2000"/>
              <a:t>Mouth</a:t>
            </a:r>
          </a:p>
          <a:p>
            <a:pPr lvl="1">
              <a:lnSpc>
                <a:spcPct val="90000"/>
              </a:lnSpc>
            </a:pPr>
            <a:r>
              <a:rPr lang="en-US" altLang="en-US" sz="2000"/>
              <a:t>Axilla</a:t>
            </a:r>
          </a:p>
          <a:p>
            <a:pPr lvl="1">
              <a:lnSpc>
                <a:spcPct val="90000"/>
              </a:lnSpc>
            </a:pPr>
            <a:r>
              <a:rPr lang="en-US" altLang="en-US" sz="2000"/>
              <a:t>Bladder</a:t>
            </a:r>
          </a:p>
          <a:p>
            <a:pPr lvl="1">
              <a:lnSpc>
                <a:spcPct val="90000"/>
              </a:lnSpc>
            </a:pPr>
            <a:r>
              <a:rPr lang="en-US" altLang="en-US" sz="2000"/>
              <a:t>Zero-heat flux </a:t>
            </a:r>
          </a:p>
          <a:p>
            <a:pPr>
              <a:lnSpc>
                <a:spcPct val="90000"/>
              </a:lnSpc>
            </a:pPr>
            <a:r>
              <a:rPr lang="en-US" altLang="en-US" sz="2800"/>
              <a:t>Sub-optimal</a:t>
            </a:r>
          </a:p>
          <a:p>
            <a:pPr lvl="1">
              <a:lnSpc>
                <a:spcPct val="90000"/>
              </a:lnSpc>
            </a:pPr>
            <a:r>
              <a:rPr lang="en-US" altLang="en-US" sz="2000"/>
              <a:t>Forehead skin</a:t>
            </a:r>
          </a:p>
          <a:p>
            <a:pPr lvl="1">
              <a:lnSpc>
                <a:spcPct val="90000"/>
              </a:lnSpc>
            </a:pPr>
            <a:r>
              <a:rPr lang="en-US" altLang="en-US" sz="2000"/>
              <a:t>Infrared </a:t>
            </a:r>
            <a:r>
              <a:rPr lang="ja-JP" altLang="en-US" sz="2000"/>
              <a:t>“</a:t>
            </a:r>
            <a:r>
              <a:rPr lang="en-US" altLang="ja-JP" sz="2000"/>
              <a:t>tympanic</a:t>
            </a:r>
            <a:r>
              <a:rPr lang="ja-JP" altLang="en-US" sz="2000"/>
              <a:t>”</a:t>
            </a:r>
            <a:endParaRPr lang="en-US" altLang="ja-JP" sz="2000"/>
          </a:p>
          <a:p>
            <a:pPr lvl="1">
              <a:lnSpc>
                <a:spcPct val="90000"/>
              </a:lnSpc>
            </a:pPr>
            <a:r>
              <a:rPr lang="en-US" altLang="en-US" sz="2000"/>
              <a:t>Infrared </a:t>
            </a:r>
            <a:r>
              <a:rPr lang="ja-JP" altLang="en-US" sz="2000"/>
              <a:t>“</a:t>
            </a:r>
            <a:r>
              <a:rPr lang="en-US" altLang="ja-JP" sz="2000"/>
              <a:t>temporal artery</a:t>
            </a:r>
            <a:r>
              <a:rPr lang="ja-JP" altLang="en-US" sz="2000"/>
              <a:t>”</a:t>
            </a:r>
            <a:endParaRPr lang="en-US" altLang="ja-JP" sz="2000"/>
          </a:p>
          <a:p>
            <a:pPr lvl="1">
              <a:lnSpc>
                <a:spcPct val="90000"/>
              </a:lnSpc>
            </a:pPr>
            <a:r>
              <a:rPr lang="en-US" altLang="en-US" sz="2000"/>
              <a:t>Rectal</a:t>
            </a:r>
          </a:p>
        </p:txBody>
      </p:sp>
      <p:pic>
        <p:nvPicPr>
          <p:cNvPr id="37891" name="Picture 6">
            <a:extLst>
              <a:ext uri="{FF2B5EF4-FFF2-40B4-BE49-F238E27FC236}">
                <a16:creationId xmlns:a16="http://schemas.microsoft.com/office/drawing/2014/main" id="{C7EAD732-F61D-AC2B-4980-CB2A8ED1E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1001713"/>
            <a:ext cx="4198937" cy="48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7">
            <a:extLst>
              <a:ext uri="{FF2B5EF4-FFF2-40B4-BE49-F238E27FC236}">
                <a16:creationId xmlns:a16="http://schemas.microsoft.com/office/drawing/2014/main" id="{37E5626B-FF0F-E704-2662-EE0191562569}"/>
              </a:ext>
            </a:extLst>
          </p:cNvPr>
          <p:cNvSpPr>
            <a:spLocks noChangeArrowheads="1"/>
          </p:cNvSpPr>
          <p:nvPr/>
        </p:nvSpPr>
        <p:spPr bwMode="auto">
          <a:xfrm>
            <a:off x="3978275" y="554355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r"/>
            <a:r>
              <a:rPr lang="en-US" altLang="en-US" sz="2000" b="1">
                <a:solidFill>
                  <a:schemeClr val="hlink"/>
                </a:solidFill>
                <a:latin typeface="Times" charset="0"/>
              </a:rPr>
              <a:t>Anesth Analg 2008</a:t>
            </a:r>
            <a:endParaRPr lang="en-US" altLang="en-US" sz="2000" b="1">
              <a:solidFill>
                <a:schemeClr val="bg1"/>
              </a:solidFill>
              <a:latin typeface="Times" charset="0"/>
            </a:endParaRPr>
          </a:p>
        </p:txBody>
      </p:sp>
    </p:spTree>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30205CDC-A67B-D3CB-42B0-027B1DA6CC0B}"/>
              </a:ext>
            </a:extLst>
          </p:cNvPr>
          <p:cNvSpPr>
            <a:spLocks noGrp="1" noChangeArrowheads="1"/>
          </p:cNvSpPr>
          <p:nvPr>
            <p:ph type="title"/>
          </p:nvPr>
        </p:nvSpPr>
        <p:spPr/>
        <p:txBody>
          <a:bodyPr/>
          <a:lstStyle/>
          <a:p>
            <a:r>
              <a:rPr lang="en-US" altLang="en-US"/>
              <a:t>Nasopharyngeal Temperatures</a:t>
            </a:r>
          </a:p>
        </p:txBody>
      </p:sp>
      <p:grpSp>
        <p:nvGrpSpPr>
          <p:cNvPr id="39938" name="Group 1">
            <a:extLst>
              <a:ext uri="{FF2B5EF4-FFF2-40B4-BE49-F238E27FC236}">
                <a16:creationId xmlns:a16="http://schemas.microsoft.com/office/drawing/2014/main" id="{E4158E72-5F40-23CC-12CA-F450754DED29}"/>
              </a:ext>
            </a:extLst>
          </p:cNvPr>
          <p:cNvGrpSpPr>
            <a:grpSpLocks/>
          </p:cNvGrpSpPr>
          <p:nvPr/>
        </p:nvGrpSpPr>
        <p:grpSpPr bwMode="auto">
          <a:xfrm>
            <a:off x="234950" y="1036638"/>
            <a:ext cx="6037263" cy="4865687"/>
            <a:chOff x="2246313" y="990600"/>
            <a:chExt cx="6037262" cy="4865688"/>
          </a:xfrm>
        </p:grpSpPr>
        <p:pic>
          <p:nvPicPr>
            <p:cNvPr id="39940" name="Picture 3" descr="Untitled.tiff">
              <a:extLst>
                <a:ext uri="{FF2B5EF4-FFF2-40B4-BE49-F238E27FC236}">
                  <a16:creationId xmlns:a16="http://schemas.microsoft.com/office/drawing/2014/main" id="{A0FB3FB3-FACF-287D-142E-62B7CA4E0D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46313" y="990600"/>
              <a:ext cx="6037262" cy="486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Box 9">
              <a:extLst>
                <a:ext uri="{FF2B5EF4-FFF2-40B4-BE49-F238E27FC236}">
                  <a16:creationId xmlns:a16="http://schemas.microsoft.com/office/drawing/2014/main" id="{CF7986D3-1600-D60A-9161-C79EEA025842}"/>
                </a:ext>
              </a:extLst>
            </p:cNvPr>
            <p:cNvSpPr txBox="1">
              <a:spLocks noChangeArrowheads="1"/>
            </p:cNvSpPr>
            <p:nvPr/>
          </p:nvSpPr>
          <p:spPr bwMode="auto">
            <a:xfrm>
              <a:off x="5897563" y="4378325"/>
              <a:ext cx="1666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a:solidFill>
                    <a:srgbClr val="FF0000"/>
                  </a:solidFill>
                  <a:latin typeface="Arial" panose="020B0604020202020204" pitchFamily="34" charset="0"/>
                </a:rPr>
                <a:t>Reliable</a:t>
              </a:r>
            </a:p>
          </p:txBody>
        </p:sp>
        <p:cxnSp>
          <p:nvCxnSpPr>
            <p:cNvPr id="39942" name="Straight Arrow Connector 13">
              <a:extLst>
                <a:ext uri="{FF2B5EF4-FFF2-40B4-BE49-F238E27FC236}">
                  <a16:creationId xmlns:a16="http://schemas.microsoft.com/office/drawing/2014/main" id="{838EB152-CD9A-C7A3-3F41-F5C169383AC0}"/>
                </a:ext>
              </a:extLst>
            </p:cNvPr>
            <p:cNvCxnSpPr>
              <a:cxnSpLocks noChangeShapeType="1"/>
            </p:cNvCxnSpPr>
            <p:nvPr/>
          </p:nvCxnSpPr>
          <p:spPr bwMode="auto">
            <a:xfrm>
              <a:off x="5464175" y="4976813"/>
              <a:ext cx="2478088" cy="0"/>
            </a:xfrm>
            <a:prstGeom prst="straightConnector1">
              <a:avLst/>
            </a:prstGeom>
            <a:noFill/>
            <a:ln w="38100">
              <a:solidFill>
                <a:srgbClr val="FF0000"/>
              </a:solidFill>
              <a:round/>
              <a:headEnd type="arrow" w="med" len="med"/>
              <a:tailEnd type="arrow" w="med" len="med"/>
            </a:ln>
            <a:extLst>
              <a:ext uri="{909E8E84-426E-40DD-AFC4-6F175D3DCCD1}">
                <a14:hiddenFill xmlns:a14="http://schemas.microsoft.com/office/drawing/2010/main">
                  <a:noFill/>
                </a14:hiddenFill>
              </a:ext>
            </a:extLst>
          </p:spPr>
        </p:cxnSp>
      </p:grpSp>
      <p:sp>
        <p:nvSpPr>
          <p:cNvPr id="39939" name="TextBox 2">
            <a:extLst>
              <a:ext uri="{FF2B5EF4-FFF2-40B4-BE49-F238E27FC236}">
                <a16:creationId xmlns:a16="http://schemas.microsoft.com/office/drawing/2014/main" id="{940E79F6-C26E-D6D0-CB0E-DED5E5C54B6B}"/>
              </a:ext>
            </a:extLst>
          </p:cNvPr>
          <p:cNvSpPr txBox="1">
            <a:spLocks noChangeArrowheads="1"/>
          </p:cNvSpPr>
          <p:nvPr/>
        </p:nvSpPr>
        <p:spPr bwMode="auto">
          <a:xfrm>
            <a:off x="6618288" y="2541588"/>
            <a:ext cx="3713162"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sz="2800">
                <a:solidFill>
                  <a:schemeClr val="tx1"/>
                </a:solidFill>
              </a:rPr>
              <a:t>Even infants &lt;6 months old need probes inserted ≥6 cm</a:t>
            </a:r>
          </a:p>
        </p:txBody>
      </p:sp>
      <p:sp>
        <p:nvSpPr>
          <p:cNvPr id="2" name="TextBox 1">
            <a:extLst>
              <a:ext uri="{FF2B5EF4-FFF2-40B4-BE49-F238E27FC236}">
                <a16:creationId xmlns:a16="http://schemas.microsoft.com/office/drawing/2014/main" id="{C785BE4C-3DDC-58FB-66E0-F8100983FA4D}"/>
              </a:ext>
            </a:extLst>
          </p:cNvPr>
          <p:cNvSpPr txBox="1"/>
          <p:nvPr/>
        </p:nvSpPr>
        <p:spPr>
          <a:xfrm>
            <a:off x="8197850" y="5543490"/>
            <a:ext cx="2312495" cy="400110"/>
          </a:xfrm>
          <a:prstGeom prst="rect">
            <a:avLst/>
          </a:prstGeom>
          <a:noFill/>
        </p:spPr>
        <p:txBody>
          <a:bodyPr wrap="square" rtlCol="0">
            <a:spAutoFit/>
          </a:bodyPr>
          <a:lstStyle/>
          <a:p>
            <a:pPr algn="r"/>
            <a:r>
              <a:rPr lang="en-US" sz="2000" dirty="0">
                <a:solidFill>
                  <a:srgbClr val="FFFF00"/>
                </a:solidFill>
              </a:rPr>
              <a:t>Wang, A&amp;A 2016</a:t>
            </a:r>
          </a:p>
        </p:txBody>
      </p:sp>
    </p:spTree>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530FA805-B404-534B-CC65-0A7485C17B74}"/>
              </a:ext>
            </a:extLst>
          </p:cNvPr>
          <p:cNvSpPr>
            <a:spLocks noGrp="1" noChangeArrowheads="1"/>
          </p:cNvSpPr>
          <p:nvPr>
            <p:ph type="title"/>
          </p:nvPr>
        </p:nvSpPr>
        <p:spPr/>
        <p:txBody>
          <a:bodyPr/>
          <a:lstStyle/>
          <a:p>
            <a:r>
              <a:rPr lang="en-US" altLang="en-US"/>
              <a:t>Zero-heat Flux Thermometry</a:t>
            </a:r>
          </a:p>
        </p:txBody>
      </p:sp>
      <p:sp>
        <p:nvSpPr>
          <p:cNvPr id="40962" name="Text Box 12">
            <a:extLst>
              <a:ext uri="{FF2B5EF4-FFF2-40B4-BE49-F238E27FC236}">
                <a16:creationId xmlns:a16="http://schemas.microsoft.com/office/drawing/2014/main" id="{E24AE348-5657-B140-8BEC-A1BB13C8DB63}"/>
              </a:ext>
            </a:extLst>
          </p:cNvPr>
          <p:cNvSpPr txBox="1">
            <a:spLocks noChangeArrowheads="1"/>
          </p:cNvSpPr>
          <p:nvPr/>
        </p:nvSpPr>
        <p:spPr bwMode="auto">
          <a:xfrm>
            <a:off x="6745288" y="5078413"/>
            <a:ext cx="2235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spcBef>
                <a:spcPct val="50000"/>
              </a:spcBef>
            </a:pPr>
            <a:r>
              <a:rPr lang="en-US" altLang="en-US" sz="2800">
                <a:solidFill>
                  <a:srgbClr val="E92727"/>
                </a:solidFill>
              </a:rPr>
              <a:t>Warm Core</a:t>
            </a:r>
          </a:p>
        </p:txBody>
      </p:sp>
      <p:sp>
        <p:nvSpPr>
          <p:cNvPr id="40963" name="Text Box 12">
            <a:extLst>
              <a:ext uri="{FF2B5EF4-FFF2-40B4-BE49-F238E27FC236}">
                <a16:creationId xmlns:a16="http://schemas.microsoft.com/office/drawing/2014/main" id="{1A6E50B3-4E7E-89BD-D70D-F469C745D69A}"/>
              </a:ext>
            </a:extLst>
          </p:cNvPr>
          <p:cNvSpPr txBox="1">
            <a:spLocks noChangeArrowheads="1"/>
          </p:cNvSpPr>
          <p:nvPr/>
        </p:nvSpPr>
        <p:spPr bwMode="auto">
          <a:xfrm>
            <a:off x="7734300" y="1763713"/>
            <a:ext cx="14986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spcBef>
                <a:spcPct val="50000"/>
              </a:spcBef>
            </a:pPr>
            <a:r>
              <a:rPr lang="en-US" altLang="en-US" sz="2800">
                <a:solidFill>
                  <a:schemeClr val="accent1"/>
                </a:solidFill>
              </a:rPr>
              <a:t>Cool Skin</a:t>
            </a:r>
          </a:p>
        </p:txBody>
      </p:sp>
      <p:grpSp>
        <p:nvGrpSpPr>
          <p:cNvPr id="40964" name="Group 5">
            <a:extLst>
              <a:ext uri="{FF2B5EF4-FFF2-40B4-BE49-F238E27FC236}">
                <a16:creationId xmlns:a16="http://schemas.microsoft.com/office/drawing/2014/main" id="{C2DEA9D4-159F-9D54-E993-99A02960A59E}"/>
              </a:ext>
            </a:extLst>
          </p:cNvPr>
          <p:cNvGrpSpPr>
            <a:grpSpLocks/>
          </p:cNvGrpSpPr>
          <p:nvPr/>
        </p:nvGrpSpPr>
        <p:grpSpPr bwMode="auto">
          <a:xfrm>
            <a:off x="1612900" y="2692400"/>
            <a:ext cx="7391400" cy="2374900"/>
            <a:chOff x="444500" y="2692400"/>
            <a:chExt cx="7391400" cy="2374900"/>
          </a:xfrm>
        </p:grpSpPr>
        <p:sp>
          <p:nvSpPr>
            <p:cNvPr id="40977" name="Rectangle 7">
              <a:extLst>
                <a:ext uri="{FF2B5EF4-FFF2-40B4-BE49-F238E27FC236}">
                  <a16:creationId xmlns:a16="http://schemas.microsoft.com/office/drawing/2014/main" id="{0A9B79C1-13D8-D84A-4BCB-8F4EB296C191}"/>
                </a:ext>
              </a:extLst>
            </p:cNvPr>
            <p:cNvSpPr>
              <a:spLocks noChangeArrowheads="1"/>
            </p:cNvSpPr>
            <p:nvPr/>
          </p:nvSpPr>
          <p:spPr bwMode="auto">
            <a:xfrm>
              <a:off x="444500" y="2692400"/>
              <a:ext cx="7391400" cy="2374900"/>
            </a:xfrm>
            <a:prstGeom prst="rect">
              <a:avLst/>
            </a:prstGeom>
            <a:gradFill rotWithShape="1">
              <a:gsLst>
                <a:gs pos="0">
                  <a:srgbClr val="FFFFFF"/>
                </a:gs>
                <a:gs pos="100000">
                  <a:srgbClr val="FF6600"/>
                </a:gs>
              </a:gsLst>
              <a:lin ang="5400000"/>
            </a:gradFill>
            <a:ln w="12700">
              <a:solidFill>
                <a:schemeClr val="tx1"/>
              </a:solidFill>
              <a:round/>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sp>
          <p:nvSpPr>
            <p:cNvPr id="40978" name="AutoShape 5">
              <a:extLst>
                <a:ext uri="{FF2B5EF4-FFF2-40B4-BE49-F238E27FC236}">
                  <a16:creationId xmlns:a16="http://schemas.microsoft.com/office/drawing/2014/main" id="{BC7FC5E1-CCFF-16B3-A1FA-493D8A08F1F1}"/>
                </a:ext>
              </a:extLst>
            </p:cNvPr>
            <p:cNvSpPr>
              <a:spLocks noChangeArrowheads="1"/>
            </p:cNvSpPr>
            <p:nvPr/>
          </p:nvSpPr>
          <p:spPr bwMode="auto">
            <a:xfrm>
              <a:off x="3344618" y="2852733"/>
              <a:ext cx="1763712" cy="2008187"/>
            </a:xfrm>
            <a:prstGeom prst="upArrow">
              <a:avLst>
                <a:gd name="adj1" fmla="val 50000"/>
                <a:gd name="adj2" fmla="val 31507"/>
              </a:avLst>
            </a:prstGeom>
            <a:gradFill rotWithShape="1">
              <a:gsLst>
                <a:gs pos="0">
                  <a:srgbClr val="F68282"/>
                </a:gs>
                <a:gs pos="100000">
                  <a:srgbClr val="E92727"/>
                </a:gs>
              </a:gsLst>
              <a:lin ang="5400000" scaled="1"/>
            </a:gradFill>
            <a:ln w="9525">
              <a:solidFill>
                <a:schemeClr val="tx1"/>
              </a:solidFill>
              <a:miter lim="800000"/>
              <a:headEnd/>
              <a:tailEnd/>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a:p>
          </p:txBody>
        </p:sp>
      </p:grpSp>
      <p:grpSp>
        <p:nvGrpSpPr>
          <p:cNvPr id="8" name="Group 7">
            <a:extLst>
              <a:ext uri="{FF2B5EF4-FFF2-40B4-BE49-F238E27FC236}">
                <a16:creationId xmlns:a16="http://schemas.microsoft.com/office/drawing/2014/main" id="{90BEAE1C-1D8D-8FDE-E40E-05662D4E0AE1}"/>
              </a:ext>
            </a:extLst>
          </p:cNvPr>
          <p:cNvGrpSpPr>
            <a:grpSpLocks/>
          </p:cNvGrpSpPr>
          <p:nvPr/>
        </p:nvGrpSpPr>
        <p:grpSpPr bwMode="auto">
          <a:xfrm>
            <a:off x="1550988" y="1038225"/>
            <a:ext cx="6654800" cy="1627188"/>
            <a:chOff x="382588" y="1038225"/>
            <a:chExt cx="6654800" cy="1627189"/>
          </a:xfrm>
        </p:grpSpPr>
        <p:sp>
          <p:nvSpPr>
            <p:cNvPr id="40969" name="Text Box 17">
              <a:extLst>
                <a:ext uri="{FF2B5EF4-FFF2-40B4-BE49-F238E27FC236}">
                  <a16:creationId xmlns:a16="http://schemas.microsoft.com/office/drawing/2014/main" id="{07C03CB8-37A3-F09A-1F04-73547BA1B3DF}"/>
                </a:ext>
              </a:extLst>
            </p:cNvPr>
            <p:cNvSpPr txBox="1">
              <a:spLocks noChangeArrowheads="1"/>
            </p:cNvSpPr>
            <p:nvPr/>
          </p:nvSpPr>
          <p:spPr bwMode="auto">
            <a:xfrm>
              <a:off x="915988" y="1963738"/>
              <a:ext cx="1231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r">
                <a:spcBef>
                  <a:spcPct val="50000"/>
                </a:spcBef>
              </a:pPr>
              <a:r>
                <a:rPr lang="en-US" altLang="en-US" sz="1800"/>
                <a:t>Heater</a:t>
              </a:r>
            </a:p>
          </p:txBody>
        </p:sp>
        <p:sp>
          <p:nvSpPr>
            <p:cNvPr id="40970" name="AutoShape 4" descr="Newsprint">
              <a:extLst>
                <a:ext uri="{FF2B5EF4-FFF2-40B4-BE49-F238E27FC236}">
                  <a16:creationId xmlns:a16="http://schemas.microsoft.com/office/drawing/2014/main" id="{576F9AE0-AFC6-D86A-19BF-9364497B1804}"/>
                </a:ext>
              </a:extLst>
            </p:cNvPr>
            <p:cNvSpPr>
              <a:spLocks noChangeArrowheads="1"/>
            </p:cNvSpPr>
            <p:nvPr/>
          </p:nvSpPr>
          <p:spPr bwMode="auto">
            <a:xfrm>
              <a:off x="2176219" y="2220914"/>
              <a:ext cx="4013200" cy="444500"/>
            </a:xfrm>
            <a:prstGeom prst="roundRect">
              <a:avLst>
                <a:gd name="adj" fmla="val 16667"/>
              </a:avLst>
            </a:prstGeom>
            <a:blipFill dpi="0" rotWithShape="1">
              <a:blip r:embed="rId2"/>
              <a:srcRect/>
              <a:tile tx="0" ty="0" sx="100000" sy="100000" flip="none" algn="tl"/>
            </a:blipFill>
            <a:ln w="9525">
              <a:solidFill>
                <a:schemeClr val="tx1"/>
              </a:solidFill>
              <a:round/>
              <a:headEnd/>
              <a:tailEnd/>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a:p>
          </p:txBody>
        </p:sp>
        <p:sp>
          <p:nvSpPr>
            <p:cNvPr id="40971" name="AutoShape 16">
              <a:extLst>
                <a:ext uri="{FF2B5EF4-FFF2-40B4-BE49-F238E27FC236}">
                  <a16:creationId xmlns:a16="http://schemas.microsoft.com/office/drawing/2014/main" id="{2394AAAB-3892-8517-F16C-028FC00BBAC3}"/>
                </a:ext>
              </a:extLst>
            </p:cNvPr>
            <p:cNvSpPr>
              <a:spLocks noChangeArrowheads="1"/>
            </p:cNvSpPr>
            <p:nvPr/>
          </p:nvSpPr>
          <p:spPr bwMode="auto">
            <a:xfrm>
              <a:off x="2173288" y="2093913"/>
              <a:ext cx="4013200" cy="114300"/>
            </a:xfrm>
            <a:prstGeom prst="roundRect">
              <a:avLst>
                <a:gd name="adj" fmla="val 16667"/>
              </a:avLst>
            </a:prstGeom>
            <a:solidFill>
              <a:srgbClr val="FF6600"/>
            </a:solidFill>
            <a:ln w="9525">
              <a:solidFill>
                <a:schemeClr val="tx1"/>
              </a:solidFill>
              <a:round/>
              <a:headEnd/>
              <a:tailEnd/>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a:p>
          </p:txBody>
        </p:sp>
        <p:sp>
          <p:nvSpPr>
            <p:cNvPr id="40972" name="Text Box 21">
              <a:extLst>
                <a:ext uri="{FF2B5EF4-FFF2-40B4-BE49-F238E27FC236}">
                  <a16:creationId xmlns:a16="http://schemas.microsoft.com/office/drawing/2014/main" id="{665B18B6-27C1-423C-DF1E-9DC9570C3A87}"/>
                </a:ext>
              </a:extLst>
            </p:cNvPr>
            <p:cNvSpPr txBox="1">
              <a:spLocks noChangeArrowheads="1"/>
            </p:cNvSpPr>
            <p:nvPr/>
          </p:nvSpPr>
          <p:spPr bwMode="auto">
            <a:xfrm>
              <a:off x="915988" y="2252663"/>
              <a:ext cx="1231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r">
                <a:spcBef>
                  <a:spcPct val="50000"/>
                </a:spcBef>
              </a:pPr>
              <a:r>
                <a:rPr lang="en-US" altLang="en-US" sz="1800"/>
                <a:t>Insulator</a:t>
              </a:r>
              <a:endParaRPr lang="en-US" altLang="en-US" sz="2000"/>
            </a:p>
          </p:txBody>
        </p:sp>
        <p:sp>
          <p:nvSpPr>
            <p:cNvPr id="40973" name="AutoShape 6">
              <a:extLst>
                <a:ext uri="{FF2B5EF4-FFF2-40B4-BE49-F238E27FC236}">
                  <a16:creationId xmlns:a16="http://schemas.microsoft.com/office/drawing/2014/main" id="{1C3F92D7-069D-3F73-38F5-7D14CDAE403F}"/>
                </a:ext>
              </a:extLst>
            </p:cNvPr>
            <p:cNvSpPr>
              <a:spLocks noChangeArrowheads="1"/>
            </p:cNvSpPr>
            <p:nvPr/>
          </p:nvSpPr>
          <p:spPr bwMode="auto">
            <a:xfrm flipV="1">
              <a:off x="3990367" y="2243382"/>
              <a:ext cx="508000" cy="196850"/>
            </a:xfrm>
            <a:prstGeom prst="upArrow">
              <a:avLst>
                <a:gd name="adj1" fmla="val 50000"/>
                <a:gd name="adj2" fmla="val 25000"/>
              </a:avLst>
            </a:prstGeom>
            <a:solidFill>
              <a:srgbClr val="F68282"/>
            </a:solidFill>
            <a:ln w="9525">
              <a:solidFill>
                <a:schemeClr val="tx1"/>
              </a:solidFill>
              <a:miter lim="800000"/>
              <a:headEnd/>
              <a:tailEnd/>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a:p>
          </p:txBody>
        </p:sp>
        <p:sp>
          <p:nvSpPr>
            <p:cNvPr id="40974" name="AutoShape 18">
              <a:extLst>
                <a:ext uri="{FF2B5EF4-FFF2-40B4-BE49-F238E27FC236}">
                  <a16:creationId xmlns:a16="http://schemas.microsoft.com/office/drawing/2014/main" id="{CB7E0E4F-AB5A-F5D3-5D10-4A1564C22299}"/>
                </a:ext>
              </a:extLst>
            </p:cNvPr>
            <p:cNvSpPr>
              <a:spLocks noChangeArrowheads="1"/>
            </p:cNvSpPr>
            <p:nvPr/>
          </p:nvSpPr>
          <p:spPr bwMode="auto">
            <a:xfrm>
              <a:off x="3984017" y="2452932"/>
              <a:ext cx="508000" cy="203200"/>
            </a:xfrm>
            <a:prstGeom prst="upArrow">
              <a:avLst>
                <a:gd name="adj1" fmla="val 50000"/>
                <a:gd name="adj2" fmla="val 25000"/>
              </a:avLst>
            </a:prstGeom>
            <a:solidFill>
              <a:srgbClr val="F68282"/>
            </a:solidFill>
            <a:ln w="9525">
              <a:solidFill>
                <a:schemeClr val="tx1"/>
              </a:solidFill>
              <a:miter lim="800000"/>
              <a:headEnd/>
              <a:tailEnd/>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a:p>
          </p:txBody>
        </p:sp>
        <p:sp>
          <p:nvSpPr>
            <p:cNvPr id="12" name="AutoShape 14">
              <a:extLst>
                <a:ext uri="{FF2B5EF4-FFF2-40B4-BE49-F238E27FC236}">
                  <a16:creationId xmlns:a16="http://schemas.microsoft.com/office/drawing/2014/main" id="{AF125182-73BB-9D54-7497-B47AB3FC4D81}"/>
                </a:ext>
              </a:extLst>
            </p:cNvPr>
            <p:cNvSpPr>
              <a:spLocks noChangeArrowheads="1"/>
            </p:cNvSpPr>
            <p:nvPr/>
          </p:nvSpPr>
          <p:spPr bwMode="auto">
            <a:xfrm>
              <a:off x="382588" y="1038225"/>
              <a:ext cx="2476500" cy="660400"/>
            </a:xfrm>
            <a:prstGeom prst="wedgeRectCallout">
              <a:avLst>
                <a:gd name="adj1" fmla="val 81028"/>
                <a:gd name="adj2" fmla="val 105051"/>
              </a:avLst>
            </a:prstGeom>
            <a:solidFill>
              <a:srgbClr val="F5F5F5"/>
            </a:solidFill>
            <a:ln w="9525">
              <a:solidFill>
                <a:schemeClr val="tx1"/>
              </a:solidFill>
              <a:miter lim="800000"/>
              <a:headEnd/>
              <a:tailEnd/>
            </a:ln>
            <a:effectLst>
              <a:outerShdw blurRad="114300" dist="38100" dir="2700000" algn="tl" rotWithShape="0">
                <a:srgbClr val="808080">
                  <a:alpha val="39999"/>
                </a:srgbClr>
              </a:outerShdw>
            </a:effectLst>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defRPr/>
              </a:pPr>
              <a:r>
                <a:rPr lang="en-US" altLang="en-US" sz="1800">
                  <a:solidFill>
                    <a:srgbClr val="0000CC"/>
                  </a:solidFill>
                </a:rPr>
                <a:t>This point is the same temperature…</a:t>
              </a:r>
            </a:p>
          </p:txBody>
        </p:sp>
        <p:sp>
          <p:nvSpPr>
            <p:cNvPr id="13" name="AutoShape 15">
              <a:extLst>
                <a:ext uri="{FF2B5EF4-FFF2-40B4-BE49-F238E27FC236}">
                  <a16:creationId xmlns:a16="http://schemas.microsoft.com/office/drawing/2014/main" id="{EB51911A-D2BB-4AB1-7695-5D5261EF0FE3}"/>
                </a:ext>
              </a:extLst>
            </p:cNvPr>
            <p:cNvSpPr>
              <a:spLocks noChangeArrowheads="1"/>
            </p:cNvSpPr>
            <p:nvPr/>
          </p:nvSpPr>
          <p:spPr bwMode="auto">
            <a:xfrm>
              <a:off x="5195888" y="1166813"/>
              <a:ext cx="1841500" cy="381000"/>
            </a:xfrm>
            <a:prstGeom prst="wedgeRectCallout">
              <a:avLst>
                <a:gd name="adj1" fmla="val -74481"/>
                <a:gd name="adj2" fmla="val 352083"/>
              </a:avLst>
            </a:prstGeom>
            <a:solidFill>
              <a:srgbClr val="F5F5F5"/>
            </a:solidFill>
            <a:ln w="9525">
              <a:solidFill>
                <a:schemeClr val="tx1"/>
              </a:solidFill>
              <a:miter lim="800000"/>
              <a:headEnd/>
              <a:tailEnd/>
            </a:ln>
            <a:effectLst>
              <a:outerShdw blurRad="114300" dist="38100" dir="2700000" algn="tl" rotWithShape="0">
                <a:srgbClr val="808080">
                  <a:alpha val="39999"/>
                </a:srgbClr>
              </a:outerShdw>
            </a:effectLst>
          </p:spPr>
          <p:txBody>
            <a:bodyPr/>
            <a:lstStyle/>
            <a:p>
              <a:pPr algn="ctr">
                <a:defRPr/>
              </a:pPr>
              <a:r>
                <a:rPr lang="en-US" sz="1800" dirty="0">
                  <a:solidFill>
                    <a:srgbClr val="0000CC"/>
                  </a:solidFill>
                  <a:latin typeface="Helvetica" charset="0"/>
                  <a:ea typeface="ＭＳ Ｐゴシック" charset="0"/>
                  <a:cs typeface="ＭＳ Ｐゴシック" charset="0"/>
                </a:rPr>
                <a:t>...as this point</a:t>
              </a:r>
            </a:p>
          </p:txBody>
        </p:sp>
      </p:grpSp>
      <p:grpSp>
        <p:nvGrpSpPr>
          <p:cNvPr id="15" name="Group 14">
            <a:extLst>
              <a:ext uri="{FF2B5EF4-FFF2-40B4-BE49-F238E27FC236}">
                <a16:creationId xmlns:a16="http://schemas.microsoft.com/office/drawing/2014/main" id="{49EA137E-0FDF-8D15-0844-14887E620A42}"/>
              </a:ext>
            </a:extLst>
          </p:cNvPr>
          <p:cNvGrpSpPr>
            <a:grpSpLocks/>
          </p:cNvGrpSpPr>
          <p:nvPr/>
        </p:nvGrpSpPr>
        <p:grpSpPr bwMode="auto">
          <a:xfrm>
            <a:off x="1577975" y="2717800"/>
            <a:ext cx="7448550" cy="3127375"/>
            <a:chOff x="409575" y="2717801"/>
            <a:chExt cx="7448795" cy="3127374"/>
          </a:xfrm>
        </p:grpSpPr>
        <p:pic>
          <p:nvPicPr>
            <p:cNvPr id="40967" name="Picture 3">
              <a:extLst>
                <a:ext uri="{FF2B5EF4-FFF2-40B4-BE49-F238E27FC236}">
                  <a16:creationId xmlns:a16="http://schemas.microsoft.com/office/drawing/2014/main" id="{387DF958-6A6C-F0A6-7044-073944B77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848" t="15324" r="9698" b="4602"/>
            <a:stretch>
              <a:fillRect/>
            </a:stretch>
          </p:blipFill>
          <p:spPr bwMode="auto">
            <a:xfrm>
              <a:off x="455858" y="2717801"/>
              <a:ext cx="7402512"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AutoShape 15">
              <a:extLst>
                <a:ext uri="{FF2B5EF4-FFF2-40B4-BE49-F238E27FC236}">
                  <a16:creationId xmlns:a16="http://schemas.microsoft.com/office/drawing/2014/main" id="{3630C6DA-A73D-E934-AE0D-B6859DA7B27A}"/>
                </a:ext>
              </a:extLst>
            </p:cNvPr>
            <p:cNvSpPr>
              <a:spLocks noChangeArrowheads="1"/>
            </p:cNvSpPr>
            <p:nvPr/>
          </p:nvSpPr>
          <p:spPr bwMode="auto">
            <a:xfrm>
              <a:off x="409575" y="5159375"/>
              <a:ext cx="1828860" cy="685800"/>
            </a:xfrm>
            <a:prstGeom prst="wedgeRectCallout">
              <a:avLst>
                <a:gd name="adj1" fmla="val 152463"/>
                <a:gd name="adj2" fmla="val -258731"/>
              </a:avLst>
            </a:prstGeom>
            <a:solidFill>
              <a:srgbClr val="F5F5F5"/>
            </a:solidFill>
            <a:ln w="9525">
              <a:solidFill>
                <a:schemeClr val="tx1"/>
              </a:solidFill>
              <a:miter lim="800000"/>
              <a:headEnd/>
              <a:tailEnd/>
            </a:ln>
            <a:effectLst>
              <a:outerShdw blurRad="114300" dist="38100" dir="2700000" algn="tl" rotWithShape="0">
                <a:srgbClr val="808080">
                  <a:alpha val="39999"/>
                </a:srgbClr>
              </a:outerShdw>
            </a:effectLst>
          </p:spPr>
          <p:txBody>
            <a:bodyPr/>
            <a:lstStyle/>
            <a:p>
              <a:pPr algn="ctr">
                <a:defRPr/>
              </a:pPr>
              <a:r>
                <a:rPr lang="en-US" sz="1800" dirty="0">
                  <a:solidFill>
                    <a:srgbClr val="0000CC"/>
                  </a:solidFill>
                  <a:latin typeface="Helvetica" charset="0"/>
                  <a:ea typeface="ＭＳ Ｐゴシック" charset="0"/>
                  <a:cs typeface="ＭＳ Ｐゴシック" charset="0"/>
                </a:rPr>
                <a:t>Isothermal tunnel</a:t>
              </a:r>
            </a:p>
          </p:txBody>
        </p:sp>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CB240E27-3779-E5CE-0470-97420F11E1CE}"/>
              </a:ext>
            </a:extLst>
          </p:cNvPr>
          <p:cNvSpPr>
            <a:spLocks noGrp="1" noChangeArrowheads="1"/>
          </p:cNvSpPr>
          <p:nvPr>
            <p:ph type="title"/>
          </p:nvPr>
        </p:nvSpPr>
        <p:spPr/>
        <p:txBody>
          <a:bodyPr/>
          <a:lstStyle/>
          <a:p>
            <a:pPr>
              <a:defRPr/>
            </a:pPr>
            <a:r>
              <a:rPr lang="en-US" dirty="0">
                <a:cs typeface="+mj-cs"/>
              </a:rPr>
              <a:t>Malignant Hyperthermia</a:t>
            </a:r>
          </a:p>
        </p:txBody>
      </p:sp>
      <p:pic>
        <p:nvPicPr>
          <p:cNvPr id="41986" name="Picture 3">
            <a:extLst>
              <a:ext uri="{FF2B5EF4-FFF2-40B4-BE49-F238E27FC236}">
                <a16:creationId xmlns:a16="http://schemas.microsoft.com/office/drawing/2014/main" id="{C53279A2-2A5C-547C-AAD7-4D0F5F235B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4037" y="1034583"/>
            <a:ext cx="53435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Box 1">
            <a:extLst>
              <a:ext uri="{FF2B5EF4-FFF2-40B4-BE49-F238E27FC236}">
                <a16:creationId xmlns:a16="http://schemas.microsoft.com/office/drawing/2014/main" id="{4DDA95D7-423C-5506-6D19-AF7213AE563E}"/>
              </a:ext>
            </a:extLst>
          </p:cNvPr>
          <p:cNvSpPr txBox="1">
            <a:spLocks noChangeArrowheads="1"/>
          </p:cNvSpPr>
          <p:nvPr/>
        </p:nvSpPr>
        <p:spPr bwMode="auto">
          <a:xfrm>
            <a:off x="339725" y="2070100"/>
            <a:ext cx="34099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sz="2400">
                <a:solidFill>
                  <a:srgbClr val="FFFF00"/>
                </a:solidFill>
              </a:rPr>
              <a:t>Hyperthermia is an early sign of MH, and lack of temperature monitoring is the </a:t>
            </a:r>
            <a:r>
              <a:rPr lang="en-US" altLang="en-US" sz="2400" i="1">
                <a:solidFill>
                  <a:srgbClr val="FFFF00"/>
                </a:solidFill>
              </a:rPr>
              <a:t>strongest</a:t>
            </a:r>
            <a:r>
              <a:rPr lang="en-US" altLang="en-US" sz="2400">
                <a:solidFill>
                  <a:srgbClr val="FFFF00"/>
                </a:solidFill>
              </a:rPr>
              <a:t> predictor of death from MH </a:t>
            </a:r>
          </a:p>
        </p:txBody>
      </p:sp>
      <p:sp>
        <p:nvSpPr>
          <p:cNvPr id="2" name="TextBox 1">
            <a:extLst>
              <a:ext uri="{FF2B5EF4-FFF2-40B4-BE49-F238E27FC236}">
                <a16:creationId xmlns:a16="http://schemas.microsoft.com/office/drawing/2014/main" id="{604C94D2-5480-35C8-AC9A-E02C001D5BD9}"/>
              </a:ext>
            </a:extLst>
          </p:cNvPr>
          <p:cNvSpPr txBox="1"/>
          <p:nvPr/>
        </p:nvSpPr>
        <p:spPr>
          <a:xfrm>
            <a:off x="8197850" y="5543490"/>
            <a:ext cx="2312495" cy="400110"/>
          </a:xfrm>
          <a:prstGeom prst="rect">
            <a:avLst/>
          </a:prstGeom>
          <a:noFill/>
        </p:spPr>
        <p:txBody>
          <a:bodyPr wrap="square" rtlCol="0">
            <a:spAutoFit/>
          </a:bodyPr>
          <a:lstStyle/>
          <a:p>
            <a:pPr algn="r"/>
            <a:r>
              <a:rPr lang="en-US" sz="2000" dirty="0" err="1">
                <a:solidFill>
                  <a:srgbClr val="FFFF00"/>
                </a:solidFill>
              </a:rPr>
              <a:t>Iaizzo</a:t>
            </a:r>
            <a:r>
              <a:rPr lang="en-US" sz="2000" dirty="0">
                <a:solidFill>
                  <a:srgbClr val="FFFF00"/>
                </a:solidFill>
              </a:rPr>
              <a:t>, A&amp;A 1996</a:t>
            </a:r>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660597EF-96BF-C1AE-6F4C-326FACDB4F12}"/>
              </a:ext>
            </a:extLst>
          </p:cNvPr>
          <p:cNvSpPr>
            <a:spLocks noGrp="1" noChangeArrowheads="1"/>
          </p:cNvSpPr>
          <p:nvPr>
            <p:ph type="title"/>
          </p:nvPr>
        </p:nvSpPr>
        <p:spPr>
          <a:xfrm>
            <a:off x="0" y="-231775"/>
            <a:ext cx="10566400" cy="954088"/>
          </a:xfrm>
        </p:spPr>
        <p:txBody>
          <a:bodyPr/>
          <a:lstStyle/>
          <a:p>
            <a:pPr defTabSz="939680">
              <a:defRPr/>
            </a:pPr>
            <a:r>
              <a:rPr lang="en-US" dirty="0">
                <a:solidFill>
                  <a:srgbClr val="FFFF00"/>
                </a:solidFill>
                <a:cs typeface="+mj-cs"/>
              </a:rPr>
              <a:t>Consequences of Hypothermia</a:t>
            </a:r>
            <a:endParaRPr lang="en-US" sz="5400" dirty="0">
              <a:solidFill>
                <a:srgbClr val="FFFF00"/>
              </a:solidFill>
              <a:cs typeface="+mj-cs"/>
            </a:endParaRPr>
          </a:p>
        </p:txBody>
      </p:sp>
      <p:sp>
        <p:nvSpPr>
          <p:cNvPr id="232451" name="Rectangle 3">
            <a:extLst>
              <a:ext uri="{FF2B5EF4-FFF2-40B4-BE49-F238E27FC236}">
                <a16:creationId xmlns:a16="http://schemas.microsoft.com/office/drawing/2014/main" id="{6078A66E-0D26-0819-03EB-BF23ACB471EE}"/>
              </a:ext>
            </a:extLst>
          </p:cNvPr>
          <p:cNvSpPr>
            <a:spLocks noGrp="1" noChangeArrowheads="1"/>
          </p:cNvSpPr>
          <p:nvPr>
            <p:ph type="body" idx="1"/>
          </p:nvPr>
        </p:nvSpPr>
        <p:spPr>
          <a:xfrm>
            <a:off x="201613" y="930275"/>
            <a:ext cx="10283825" cy="4908550"/>
          </a:xfrm>
        </p:spPr>
        <p:txBody>
          <a:bodyPr/>
          <a:lstStyle/>
          <a:p>
            <a:pPr marL="352635" indent="-352635" defTabSz="939680">
              <a:defRPr/>
            </a:pPr>
            <a:r>
              <a:rPr lang="en-US" sz="3200" dirty="0">
                <a:cs typeface="+mn-cs"/>
              </a:rPr>
              <a:t>Benefits</a:t>
            </a:r>
          </a:p>
          <a:p>
            <a:pPr marL="762343" lvl="1" indent="-262948" defTabSz="939680">
              <a:buFont typeface="Palatino" charset="0"/>
              <a:buChar char="•"/>
              <a:defRPr/>
            </a:pPr>
            <a:r>
              <a:rPr lang="en-US" sz="2400" dirty="0"/>
              <a:t>Improved neurologic outcomes after neonatal asphyxia</a:t>
            </a:r>
          </a:p>
          <a:p>
            <a:pPr marL="352635" indent="-352635" defTabSz="939680">
              <a:defRPr/>
            </a:pPr>
            <a:r>
              <a:rPr lang="en-US" sz="3200" dirty="0"/>
              <a:t>Minor complications</a:t>
            </a:r>
          </a:p>
          <a:p>
            <a:pPr marL="762343" lvl="1" indent="-262948" defTabSz="939680">
              <a:buFont typeface="Palatino" charset="0"/>
              <a:buChar char="•"/>
              <a:defRPr/>
            </a:pPr>
            <a:r>
              <a:rPr lang="en-US" sz="2400" dirty="0"/>
              <a:t>Decreased drug metabolism</a:t>
            </a:r>
          </a:p>
          <a:p>
            <a:pPr marL="762343" lvl="1" indent="-262948" defTabSz="939680">
              <a:buFont typeface="Palatino" charset="0"/>
              <a:buChar char="•"/>
              <a:defRPr/>
            </a:pPr>
            <a:r>
              <a:rPr lang="en-US" sz="2400" dirty="0"/>
              <a:t>Prolonged recovery duration</a:t>
            </a:r>
          </a:p>
          <a:p>
            <a:pPr marL="762343" lvl="1" indent="-262948" defTabSz="939680">
              <a:buFont typeface="Palatino" charset="0"/>
              <a:buChar char="•"/>
              <a:defRPr/>
            </a:pPr>
            <a:r>
              <a:rPr lang="en-US" sz="2400" dirty="0"/>
              <a:t>Shivering and thermal discomfort</a:t>
            </a:r>
          </a:p>
          <a:p>
            <a:pPr marL="352635" indent="-352635" defTabSz="939680">
              <a:defRPr/>
            </a:pPr>
            <a:r>
              <a:rPr lang="en-US" sz="3200" dirty="0">
                <a:cs typeface="+mn-cs"/>
              </a:rPr>
              <a:t>Potential major complications</a:t>
            </a:r>
          </a:p>
          <a:p>
            <a:pPr marL="762343" lvl="1" indent="-262948" defTabSz="939680">
              <a:buFont typeface="Palatino" charset="0"/>
              <a:buChar char="•"/>
              <a:defRPr/>
            </a:pPr>
            <a:r>
              <a:rPr lang="en-US" sz="2400" dirty="0"/>
              <a:t>Promotes bleeding and increases transfusion requirement</a:t>
            </a:r>
          </a:p>
          <a:p>
            <a:pPr marL="762343" lvl="1" indent="-262948" defTabSz="939680">
              <a:buFont typeface="Palatino" charset="0"/>
              <a:buChar char="•"/>
              <a:defRPr/>
            </a:pPr>
            <a:r>
              <a:rPr lang="en-US" sz="2400" dirty="0"/>
              <a:t>Increased risk of wound infections and prolongs hospitalization</a:t>
            </a:r>
          </a:p>
          <a:p>
            <a:pPr marL="762343" lvl="1" indent="-262948" defTabSz="939680">
              <a:buFont typeface="Palatino" charset="0"/>
              <a:buChar char="•"/>
              <a:defRPr/>
            </a:pPr>
            <a:r>
              <a:rPr lang="en-US" sz="2400" dirty="0"/>
              <a:t>Morbid myocardial outcomes</a:t>
            </a:r>
          </a:p>
        </p:txBody>
      </p:sp>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592C52AD-F359-B6D0-0876-DD9AF451B54A}"/>
              </a:ext>
            </a:extLst>
          </p:cNvPr>
          <p:cNvSpPr>
            <a:spLocks noGrp="1" noChangeArrowheads="1"/>
          </p:cNvSpPr>
          <p:nvPr>
            <p:ph type="title"/>
          </p:nvPr>
        </p:nvSpPr>
        <p:spPr/>
        <p:txBody>
          <a:bodyPr/>
          <a:lstStyle/>
          <a:p>
            <a:pPr defTabSz="939680">
              <a:defRPr/>
            </a:pPr>
            <a:r>
              <a:rPr lang="en-US" sz="4494" dirty="0">
                <a:cs typeface="+mj-cs"/>
              </a:rPr>
              <a:t>Thermal Discomfort</a:t>
            </a:r>
          </a:p>
        </p:txBody>
      </p:sp>
      <p:pic>
        <p:nvPicPr>
          <p:cNvPr id="45058" name="Picture 8">
            <a:extLst>
              <a:ext uri="{FF2B5EF4-FFF2-40B4-BE49-F238E27FC236}">
                <a16:creationId xmlns:a16="http://schemas.microsoft.com/office/drawing/2014/main" id="{6727D85C-974B-A3DA-1D7E-B9D1773C6C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1038225"/>
            <a:ext cx="8353425" cy="1228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0B1C669-05B8-ECE3-C0CD-B0FA8626687F}"/>
              </a:ext>
            </a:extLst>
          </p:cNvPr>
          <p:cNvSpPr txBox="1"/>
          <p:nvPr/>
        </p:nvSpPr>
        <p:spPr>
          <a:xfrm>
            <a:off x="6697663" y="3730625"/>
            <a:ext cx="3681412" cy="522288"/>
          </a:xfrm>
          <a:prstGeom prst="rect">
            <a:avLst/>
          </a:prstGeom>
          <a:noFill/>
        </p:spPr>
        <p:txBody>
          <a:bodyPr>
            <a:spAutoFit/>
          </a:bodyPr>
          <a:lstStyle/>
          <a:p>
            <a:pPr>
              <a:defRPr/>
            </a:pPr>
            <a:r>
              <a:rPr lang="en-US" sz="2800" dirty="0">
                <a:solidFill>
                  <a:srgbClr val="FFFF00"/>
                </a:solidFill>
                <a:latin typeface="+mn-lt"/>
              </a:rPr>
              <a:t>34.5 versus 36.5 at T=0</a:t>
            </a:r>
          </a:p>
        </p:txBody>
      </p:sp>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6D34B383-2400-D2DF-021C-72002F72EC1E}"/>
              </a:ext>
            </a:extLst>
          </p:cNvPr>
          <p:cNvSpPr>
            <a:spLocks noGrp="1" noChangeArrowheads="1"/>
          </p:cNvSpPr>
          <p:nvPr>
            <p:ph type="title"/>
          </p:nvPr>
        </p:nvSpPr>
        <p:spPr/>
        <p:txBody>
          <a:bodyPr/>
          <a:lstStyle/>
          <a:p>
            <a:pPr defTabSz="939680">
              <a:defRPr/>
            </a:pPr>
            <a:r>
              <a:rPr lang="en-US" sz="4494" dirty="0">
                <a:cs typeface="+mj-cs"/>
              </a:rPr>
              <a:t>Duration of Vecuronium</a:t>
            </a:r>
          </a:p>
        </p:txBody>
      </p:sp>
      <p:pic>
        <p:nvPicPr>
          <p:cNvPr id="46082" name="Picture 3">
            <a:extLst>
              <a:ext uri="{FF2B5EF4-FFF2-40B4-BE49-F238E27FC236}">
                <a16:creationId xmlns:a16="http://schemas.microsoft.com/office/drawing/2014/main" id="{37E33046-A7D4-3A11-FAE9-64C4741F4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806" y="1056591"/>
            <a:ext cx="6746875"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819E597-4BB5-B714-72FC-28A20A7AB54D}"/>
              </a:ext>
            </a:extLst>
          </p:cNvPr>
          <p:cNvSpPr txBox="1"/>
          <p:nvPr/>
        </p:nvSpPr>
        <p:spPr>
          <a:xfrm>
            <a:off x="8498047" y="4927937"/>
            <a:ext cx="2052477" cy="1015663"/>
          </a:xfrm>
          <a:prstGeom prst="rect">
            <a:avLst/>
          </a:prstGeom>
          <a:noFill/>
        </p:spPr>
        <p:txBody>
          <a:bodyPr wrap="square" rtlCol="0">
            <a:spAutoFit/>
          </a:bodyPr>
          <a:lstStyle/>
          <a:p>
            <a:pPr algn="r"/>
            <a:r>
              <a:rPr lang="en-US" sz="2000" dirty="0">
                <a:solidFill>
                  <a:srgbClr val="FFFF00"/>
                </a:solidFill>
              </a:rPr>
              <a:t>Heier, Anesthesiology 1991</a:t>
            </a:r>
          </a:p>
        </p:txBody>
      </p:sp>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84F744E5-1A63-AD50-3B3A-C118A2872145}"/>
              </a:ext>
            </a:extLst>
          </p:cNvPr>
          <p:cNvSpPr>
            <a:spLocks noGrp="1" noChangeArrowheads="1"/>
          </p:cNvSpPr>
          <p:nvPr>
            <p:ph type="title"/>
          </p:nvPr>
        </p:nvSpPr>
        <p:spPr>
          <a:xfrm>
            <a:off x="-69850" y="-61913"/>
            <a:ext cx="10550525" cy="838201"/>
          </a:xfrm>
        </p:spPr>
        <p:txBody>
          <a:bodyPr/>
          <a:lstStyle/>
          <a:p>
            <a:r>
              <a:rPr lang="en-US" altLang="en-US"/>
              <a:t>Recovery Duration</a:t>
            </a:r>
          </a:p>
        </p:txBody>
      </p:sp>
      <p:pic>
        <p:nvPicPr>
          <p:cNvPr id="48130" name="Picture 4" descr="Discharge.tiff">
            <a:extLst>
              <a:ext uri="{FF2B5EF4-FFF2-40B4-BE49-F238E27FC236}">
                <a16:creationId xmlns:a16="http://schemas.microsoft.com/office/drawing/2014/main" id="{D25BCE2E-F57F-9470-7DFE-7FC6A16ABE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856" y="983799"/>
            <a:ext cx="7554912"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Box 5">
            <a:extLst>
              <a:ext uri="{FF2B5EF4-FFF2-40B4-BE49-F238E27FC236}">
                <a16:creationId xmlns:a16="http://schemas.microsoft.com/office/drawing/2014/main" id="{52AA45F0-B096-D613-8FEB-573D14CC59DB}"/>
              </a:ext>
            </a:extLst>
          </p:cNvPr>
          <p:cNvSpPr txBox="1">
            <a:spLocks noChangeArrowheads="1"/>
          </p:cNvSpPr>
          <p:nvPr/>
        </p:nvSpPr>
        <p:spPr bwMode="auto">
          <a:xfrm>
            <a:off x="7743825" y="5297488"/>
            <a:ext cx="2284413" cy="646112"/>
          </a:xfrm>
          <a:prstGeom prst="rect">
            <a:avLst/>
          </a:prstGeom>
          <a:noFill/>
          <a:ln>
            <a:noFill/>
          </a:ln>
        </p:spPr>
        <p:txBody>
          <a:bodyPr wrap="non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3595" dirty="0">
                <a:solidFill>
                  <a:schemeClr val="tx1"/>
                </a:solidFill>
                <a:latin typeface="Times" pitchFamily="2" charset="0"/>
              </a:rPr>
              <a:t>Time (min)</a:t>
            </a:r>
          </a:p>
        </p:txBody>
      </p:sp>
      <p:sp>
        <p:nvSpPr>
          <p:cNvPr id="2" name="TextBox 1">
            <a:extLst>
              <a:ext uri="{FF2B5EF4-FFF2-40B4-BE49-F238E27FC236}">
                <a16:creationId xmlns:a16="http://schemas.microsoft.com/office/drawing/2014/main" id="{C0E92BDA-3AA5-33C1-1115-60924B4F3B6F}"/>
              </a:ext>
            </a:extLst>
          </p:cNvPr>
          <p:cNvSpPr txBox="1"/>
          <p:nvPr/>
        </p:nvSpPr>
        <p:spPr>
          <a:xfrm>
            <a:off x="7992877" y="2529056"/>
            <a:ext cx="2353574" cy="1015663"/>
          </a:xfrm>
          <a:prstGeom prst="rect">
            <a:avLst/>
          </a:prstGeom>
          <a:noFill/>
        </p:spPr>
        <p:txBody>
          <a:bodyPr wrap="square" rtlCol="0">
            <a:spAutoFit/>
          </a:bodyPr>
          <a:lstStyle/>
          <a:p>
            <a:pPr algn="r"/>
            <a:r>
              <a:rPr lang="en-US" sz="2000" dirty="0">
                <a:solidFill>
                  <a:srgbClr val="FFFF00"/>
                </a:solidFill>
              </a:rPr>
              <a:t>Lenhardt, Anesthesiology 1997</a:t>
            </a: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a:extLst>
              <a:ext uri="{FF2B5EF4-FFF2-40B4-BE49-F238E27FC236}">
                <a16:creationId xmlns:a16="http://schemas.microsoft.com/office/drawing/2014/main" id="{7A5CDCDF-5C57-041B-79E5-7821E1EFF2DF}"/>
              </a:ext>
            </a:extLst>
          </p:cNvPr>
          <p:cNvSpPr>
            <a:spLocks noGrp="1" noChangeArrowheads="1"/>
          </p:cNvSpPr>
          <p:nvPr>
            <p:ph type="title"/>
          </p:nvPr>
        </p:nvSpPr>
        <p:spPr/>
        <p:txBody>
          <a:bodyPr/>
          <a:lstStyle/>
          <a:p>
            <a:pPr defTabSz="939680">
              <a:defRPr/>
            </a:pPr>
            <a:r>
              <a:rPr lang="en-US" altLang="en-US" sz="4494"/>
              <a:t>Thermoregulatory Model</a:t>
            </a:r>
          </a:p>
        </p:txBody>
      </p:sp>
      <p:pic>
        <p:nvPicPr>
          <p:cNvPr id="7170" name="Picture 2" descr="thermoregulatory 99397.jpg">
            <a:extLst>
              <a:ext uri="{FF2B5EF4-FFF2-40B4-BE49-F238E27FC236}">
                <a16:creationId xmlns:a16="http://schemas.microsoft.com/office/drawing/2014/main" id="{AB45A5A9-ABAE-BFEE-CD96-D885F6E096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2550" y="982663"/>
            <a:ext cx="7861300" cy="496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D667E9B3-2263-31E3-5B34-CB58249301E6}"/>
              </a:ext>
            </a:extLst>
          </p:cNvPr>
          <p:cNvSpPr>
            <a:spLocks noGrp="1" noChangeArrowheads="1"/>
          </p:cNvSpPr>
          <p:nvPr>
            <p:ph type="title"/>
          </p:nvPr>
        </p:nvSpPr>
        <p:spPr/>
        <p:txBody>
          <a:bodyPr/>
          <a:lstStyle/>
          <a:p>
            <a:r>
              <a:rPr lang="en-US" altLang="en-US"/>
              <a:t>PROTECT Trial, </a:t>
            </a:r>
            <a:r>
              <a:rPr lang="en-US" altLang="en-US" i="1"/>
              <a:t>Lancet</a:t>
            </a:r>
            <a:r>
              <a:rPr lang="en-US" altLang="en-US"/>
              <a:t> 2022</a:t>
            </a:r>
          </a:p>
        </p:txBody>
      </p:sp>
      <p:sp>
        <p:nvSpPr>
          <p:cNvPr id="53250" name="Content Placeholder 2">
            <a:extLst>
              <a:ext uri="{FF2B5EF4-FFF2-40B4-BE49-F238E27FC236}">
                <a16:creationId xmlns:a16="http://schemas.microsoft.com/office/drawing/2014/main" id="{DC6F6623-2680-03BD-E5CE-419DC7FA139D}"/>
              </a:ext>
            </a:extLst>
          </p:cNvPr>
          <p:cNvSpPr>
            <a:spLocks noGrp="1" noChangeArrowheads="1"/>
          </p:cNvSpPr>
          <p:nvPr>
            <p:ph idx="1"/>
          </p:nvPr>
        </p:nvSpPr>
        <p:spPr>
          <a:xfrm>
            <a:off x="141288" y="968375"/>
            <a:ext cx="10283825" cy="4908550"/>
          </a:xfrm>
        </p:spPr>
        <p:txBody>
          <a:bodyPr/>
          <a:lstStyle/>
          <a:p>
            <a:r>
              <a:rPr lang="en-US" altLang="en-US" sz="3600"/>
              <a:t>5,056-patient multicenter randomized trial</a:t>
            </a:r>
          </a:p>
          <a:p>
            <a:pPr lvl="1"/>
            <a:r>
              <a:rPr lang="en-US" altLang="en-US" sz="2800"/>
              <a:t>Major noncardiac surgery &gt;2 hours</a:t>
            </a:r>
          </a:p>
          <a:p>
            <a:pPr lvl="1"/>
            <a:r>
              <a:rPr lang="en-US" altLang="en-US" sz="2800"/>
              <a:t>Age ≥45 years, at least one cardiovascular risk</a:t>
            </a:r>
          </a:p>
          <a:p>
            <a:r>
              <a:rPr lang="en-US" altLang="en-US" sz="3600"/>
              <a:t>Randomization</a:t>
            </a:r>
          </a:p>
          <a:p>
            <a:pPr lvl="1"/>
            <a:r>
              <a:rPr lang="en-US" altLang="en-US" sz="2800"/>
              <a:t>Target core temperature 35.5°C</a:t>
            </a:r>
          </a:p>
          <a:p>
            <a:pPr lvl="1"/>
            <a:r>
              <a:rPr lang="en-US" altLang="en-US" sz="2800"/>
              <a:t>Target core temperature 37.0 °C</a:t>
            </a:r>
          </a:p>
          <a:p>
            <a:r>
              <a:rPr lang="en-US" altLang="en-US" sz="3600"/>
              <a:t>Outcomes</a:t>
            </a:r>
          </a:p>
          <a:p>
            <a:pPr lvl="1"/>
            <a:r>
              <a:rPr lang="en-US" altLang="en-US" sz="2800"/>
              <a:t>Primary: composite of myocardial injury, arrest, &amp; death</a:t>
            </a:r>
          </a:p>
          <a:p>
            <a:pPr lvl="1"/>
            <a:r>
              <a:rPr lang="en-US" altLang="en-US" sz="2800"/>
              <a:t>Secondary: surgical site infection, transfusions</a:t>
            </a:r>
          </a:p>
        </p:txBody>
      </p:sp>
    </p:spTree>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5328E-2EA9-961E-B3C6-1D505F4912A3}"/>
              </a:ext>
            </a:extLst>
          </p:cNvPr>
          <p:cNvSpPr>
            <a:spLocks noGrp="1"/>
          </p:cNvSpPr>
          <p:nvPr>
            <p:ph type="title"/>
          </p:nvPr>
        </p:nvSpPr>
        <p:spPr/>
        <p:txBody>
          <a:bodyPr/>
          <a:lstStyle/>
          <a:p>
            <a:pPr defTabSz="939680">
              <a:defRPr/>
            </a:pPr>
            <a:r>
              <a:rPr lang="en-US" sz="4494" dirty="0"/>
              <a:t>Excellent Thermal Management</a:t>
            </a:r>
          </a:p>
        </p:txBody>
      </p:sp>
      <p:pic>
        <p:nvPicPr>
          <p:cNvPr id="54274" name="Content Placeholder 4" descr="Chart, histogram&#10;&#10;Description automatically generated">
            <a:extLst>
              <a:ext uri="{FF2B5EF4-FFF2-40B4-BE49-F238E27FC236}">
                <a16:creationId xmlns:a16="http://schemas.microsoft.com/office/drawing/2014/main" id="{CA67CB05-E672-796D-11F9-90E9CCBB2E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52538" y="992188"/>
            <a:ext cx="8181975" cy="4908550"/>
          </a:xfrm>
        </p:spPr>
      </p:pic>
      <p:sp>
        <p:nvSpPr>
          <p:cNvPr id="54275" name="TextBox 2">
            <a:extLst>
              <a:ext uri="{FF2B5EF4-FFF2-40B4-BE49-F238E27FC236}">
                <a16:creationId xmlns:a16="http://schemas.microsoft.com/office/drawing/2014/main" id="{31AD1520-5424-C480-852C-B4D08ED54F60}"/>
              </a:ext>
            </a:extLst>
          </p:cNvPr>
          <p:cNvSpPr txBox="1">
            <a:spLocks noChangeArrowheads="1"/>
          </p:cNvSpPr>
          <p:nvPr/>
        </p:nvSpPr>
        <p:spPr bwMode="auto">
          <a:xfrm>
            <a:off x="2338388" y="992188"/>
            <a:ext cx="332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sz="2400">
                <a:solidFill>
                  <a:schemeClr val="tx2"/>
                </a:solidFill>
              </a:rPr>
              <a:t>&gt;99% 30-day follow-up</a:t>
            </a:r>
          </a:p>
        </p:txBody>
      </p:sp>
      <p:sp>
        <p:nvSpPr>
          <p:cNvPr id="54276" name="TextBox 4">
            <a:extLst>
              <a:ext uri="{FF2B5EF4-FFF2-40B4-BE49-F238E27FC236}">
                <a16:creationId xmlns:a16="http://schemas.microsoft.com/office/drawing/2014/main" id="{63D6A3A1-4413-EE22-5493-F8F970CA6C41}"/>
              </a:ext>
            </a:extLst>
          </p:cNvPr>
          <p:cNvSpPr txBox="1">
            <a:spLocks noChangeArrowheads="1"/>
          </p:cNvSpPr>
          <p:nvPr/>
        </p:nvSpPr>
        <p:spPr bwMode="auto">
          <a:xfrm>
            <a:off x="6402388" y="2984500"/>
            <a:ext cx="2525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sz="2400">
                <a:solidFill>
                  <a:srgbClr val="0070C0"/>
                </a:solidFill>
              </a:rPr>
              <a:t>Average duration</a:t>
            </a:r>
          </a:p>
        </p:txBody>
      </p:sp>
      <p:sp>
        <p:nvSpPr>
          <p:cNvPr id="54277" name="Down Arrow 3">
            <a:extLst>
              <a:ext uri="{FF2B5EF4-FFF2-40B4-BE49-F238E27FC236}">
                <a16:creationId xmlns:a16="http://schemas.microsoft.com/office/drawing/2014/main" id="{E7A34AF2-0448-9E12-85BB-8A8AB6115B0A}"/>
              </a:ext>
            </a:extLst>
          </p:cNvPr>
          <p:cNvSpPr>
            <a:spLocks noChangeArrowheads="1"/>
          </p:cNvSpPr>
          <p:nvPr/>
        </p:nvSpPr>
        <p:spPr bwMode="auto">
          <a:xfrm>
            <a:off x="7666038" y="3379788"/>
            <a:ext cx="327025" cy="942975"/>
          </a:xfrm>
          <a:prstGeom prst="downArrow">
            <a:avLst>
              <a:gd name="adj1" fmla="val 50000"/>
              <a:gd name="adj2" fmla="val 50328"/>
            </a:avLst>
          </a:prstGeom>
          <a:solidFill>
            <a:schemeClr val="accent1"/>
          </a:solidFill>
          <a:ln w="12700" algn="ctr">
            <a:solidFill>
              <a:schemeClr val="tx1"/>
            </a:solidFill>
            <a:round/>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sp>
        <p:nvSpPr>
          <p:cNvPr id="54278" name="Down Arrow 3">
            <a:extLst>
              <a:ext uri="{FF2B5EF4-FFF2-40B4-BE49-F238E27FC236}">
                <a16:creationId xmlns:a16="http://schemas.microsoft.com/office/drawing/2014/main" id="{A09DA955-0D7F-4560-BA82-85C8407F84CC}"/>
              </a:ext>
            </a:extLst>
          </p:cNvPr>
          <p:cNvSpPr>
            <a:spLocks noChangeArrowheads="1"/>
          </p:cNvSpPr>
          <p:nvPr/>
        </p:nvSpPr>
        <p:spPr bwMode="auto">
          <a:xfrm flipV="1">
            <a:off x="7666038" y="2003425"/>
            <a:ext cx="327025" cy="1047750"/>
          </a:xfrm>
          <a:prstGeom prst="downArrow">
            <a:avLst>
              <a:gd name="adj1" fmla="val 50000"/>
              <a:gd name="adj2" fmla="val 50328"/>
            </a:avLst>
          </a:prstGeom>
          <a:solidFill>
            <a:schemeClr val="accent1"/>
          </a:solidFill>
          <a:ln w="12700" algn="ctr">
            <a:solidFill>
              <a:schemeClr val="tx1"/>
            </a:solidFill>
            <a:round/>
            <a:headEnd/>
            <a:tailEnd/>
          </a:ln>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spTree>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5">
            <a:extLst>
              <a:ext uri="{FF2B5EF4-FFF2-40B4-BE49-F238E27FC236}">
                <a16:creationId xmlns:a16="http://schemas.microsoft.com/office/drawing/2014/main" id="{CD2E3038-B3C5-7424-9AEE-3083FB1AF7BB}"/>
              </a:ext>
            </a:extLst>
          </p:cNvPr>
          <p:cNvSpPr>
            <a:spLocks noChangeArrowheads="1"/>
          </p:cNvSpPr>
          <p:nvPr/>
        </p:nvSpPr>
        <p:spPr bwMode="auto">
          <a:xfrm>
            <a:off x="0" y="642938"/>
            <a:ext cx="10566400" cy="411162"/>
          </a:xfrm>
          <a:prstGeom prst="rect">
            <a:avLst/>
          </a:prstGeom>
          <a:solidFill>
            <a:schemeClr val="tx2"/>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pic>
        <p:nvPicPr>
          <p:cNvPr id="55298" name="Content Placeholder 4" descr="Chart, box and whisker chart&#10;&#10;Description automatically generated">
            <a:extLst>
              <a:ext uri="{FF2B5EF4-FFF2-40B4-BE49-F238E27FC236}">
                <a16:creationId xmlns:a16="http://schemas.microsoft.com/office/drawing/2014/main" id="{93BEE4AB-5003-7C2B-17B7-8DB6097136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25488" y="30163"/>
            <a:ext cx="9115425" cy="5883275"/>
          </a:xfrm>
        </p:spPr>
      </p:pic>
      <p:sp>
        <p:nvSpPr>
          <p:cNvPr id="11" name="Rounded Rectangle 10">
            <a:extLst>
              <a:ext uri="{FF2B5EF4-FFF2-40B4-BE49-F238E27FC236}">
                <a16:creationId xmlns:a16="http://schemas.microsoft.com/office/drawing/2014/main" id="{F6A8B440-2B76-8EAC-6BE1-1CB8931D3897}"/>
              </a:ext>
            </a:extLst>
          </p:cNvPr>
          <p:cNvSpPr>
            <a:spLocks noChangeArrowheads="1"/>
          </p:cNvSpPr>
          <p:nvPr/>
        </p:nvSpPr>
        <p:spPr bwMode="auto">
          <a:xfrm>
            <a:off x="7993063" y="968375"/>
            <a:ext cx="785812" cy="485775"/>
          </a:xfrm>
          <a:prstGeom prst="roundRect">
            <a:avLst>
              <a:gd name="adj" fmla="val 16667"/>
            </a:avLst>
          </a:prstGeom>
          <a:noFill/>
          <a:ln w="635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sp>
        <p:nvSpPr>
          <p:cNvPr id="12" name="Rounded Rectangle 11">
            <a:extLst>
              <a:ext uri="{FF2B5EF4-FFF2-40B4-BE49-F238E27FC236}">
                <a16:creationId xmlns:a16="http://schemas.microsoft.com/office/drawing/2014/main" id="{1E723145-A9B2-8AAF-233E-E33A2BABA13C}"/>
              </a:ext>
            </a:extLst>
          </p:cNvPr>
          <p:cNvSpPr>
            <a:spLocks noChangeArrowheads="1"/>
          </p:cNvSpPr>
          <p:nvPr/>
        </p:nvSpPr>
        <p:spPr bwMode="auto">
          <a:xfrm>
            <a:off x="7993063" y="3749675"/>
            <a:ext cx="993775" cy="1282700"/>
          </a:xfrm>
          <a:prstGeom prst="roundRect">
            <a:avLst>
              <a:gd name="adj" fmla="val 16667"/>
            </a:avLst>
          </a:prstGeom>
          <a:noFill/>
          <a:ln w="635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5">
            <a:extLst>
              <a:ext uri="{FF2B5EF4-FFF2-40B4-BE49-F238E27FC236}">
                <a16:creationId xmlns:a16="http://schemas.microsoft.com/office/drawing/2014/main" id="{B2EC2934-2ECB-66D5-7ECE-230A3113E33D}"/>
              </a:ext>
            </a:extLst>
          </p:cNvPr>
          <p:cNvSpPr>
            <a:spLocks noChangeArrowheads="1"/>
          </p:cNvSpPr>
          <p:nvPr/>
        </p:nvSpPr>
        <p:spPr bwMode="auto">
          <a:xfrm>
            <a:off x="0" y="642938"/>
            <a:ext cx="10566400" cy="411162"/>
          </a:xfrm>
          <a:prstGeom prst="rect">
            <a:avLst/>
          </a:prstGeom>
          <a:solidFill>
            <a:schemeClr val="tx2"/>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endParaRPr lang="en-US" altLang="en-US" sz="2400">
              <a:solidFill>
                <a:srgbClr val="000000"/>
              </a:solidFill>
            </a:endParaRPr>
          </a:p>
        </p:txBody>
      </p:sp>
      <p:pic>
        <p:nvPicPr>
          <p:cNvPr id="56322" name="Content Placeholder 4" descr="Chart, box and whisker chart&#10;&#10;Description automatically generated">
            <a:extLst>
              <a:ext uri="{FF2B5EF4-FFF2-40B4-BE49-F238E27FC236}">
                <a16:creationId xmlns:a16="http://schemas.microsoft.com/office/drawing/2014/main" id="{ABBA3976-A933-F9A6-8FC0-71B2B6659D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90563" y="25400"/>
            <a:ext cx="9161462" cy="5915025"/>
          </a:xfrm>
        </p:spPr>
      </p:pic>
      <p:sp>
        <p:nvSpPr>
          <p:cNvPr id="56323" name="TextBox 8">
            <a:extLst>
              <a:ext uri="{FF2B5EF4-FFF2-40B4-BE49-F238E27FC236}">
                <a16:creationId xmlns:a16="http://schemas.microsoft.com/office/drawing/2014/main" id="{146B1963-57E4-7309-7F29-AA0676CFBA0A}"/>
              </a:ext>
            </a:extLst>
          </p:cNvPr>
          <p:cNvSpPr txBox="1">
            <a:spLocks noChangeArrowheads="1"/>
          </p:cNvSpPr>
          <p:nvPr/>
        </p:nvSpPr>
        <p:spPr bwMode="auto">
          <a:xfrm>
            <a:off x="5724525" y="0"/>
            <a:ext cx="2903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sz="2800">
                <a:solidFill>
                  <a:srgbClr val="0070C0"/>
                </a:solidFill>
              </a:rPr>
              <a:t>Primary outcome</a:t>
            </a:r>
          </a:p>
        </p:txBody>
      </p:sp>
    </p:spTree>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F87958A1-5C14-B143-7CB6-CD0A52CE3489}"/>
              </a:ext>
            </a:extLst>
          </p:cNvPr>
          <p:cNvSpPr>
            <a:spLocks noGrp="1" noChangeArrowheads="1"/>
          </p:cNvSpPr>
          <p:nvPr>
            <p:ph type="title"/>
          </p:nvPr>
        </p:nvSpPr>
        <p:spPr/>
        <p:txBody>
          <a:bodyPr/>
          <a:lstStyle/>
          <a:p>
            <a:r>
              <a:rPr lang="en-US" altLang="en-US" sz="4000"/>
              <a:t>Randomization to 37 v. 35.5°C  Core Temp</a:t>
            </a:r>
          </a:p>
        </p:txBody>
      </p:sp>
      <p:sp>
        <p:nvSpPr>
          <p:cNvPr id="3" name="Content Placeholder 2">
            <a:extLst>
              <a:ext uri="{FF2B5EF4-FFF2-40B4-BE49-F238E27FC236}">
                <a16:creationId xmlns:a16="http://schemas.microsoft.com/office/drawing/2014/main" id="{2A3F2D33-5639-C7FC-04C9-F396939F6760}"/>
              </a:ext>
            </a:extLst>
          </p:cNvPr>
          <p:cNvSpPr>
            <a:spLocks noGrp="1"/>
          </p:cNvSpPr>
          <p:nvPr>
            <p:ph idx="1"/>
          </p:nvPr>
        </p:nvSpPr>
        <p:spPr/>
        <p:txBody>
          <a:bodyPr/>
          <a:lstStyle/>
          <a:p>
            <a:pPr marL="352635" indent="-352635" defTabSz="939680">
              <a:defRPr/>
            </a:pPr>
            <a:r>
              <a:rPr lang="en-US" sz="3600" dirty="0"/>
              <a:t>Does not reduce cardiovascular complications</a:t>
            </a:r>
          </a:p>
          <a:p>
            <a:pPr marL="762343" lvl="1" indent="-262948" defTabSz="939680">
              <a:defRPr/>
            </a:pPr>
            <a:r>
              <a:rPr lang="en-US" sz="2800" dirty="0"/>
              <a:t>Individually only powered for myocardial injury</a:t>
            </a:r>
          </a:p>
          <a:p>
            <a:pPr marL="352635" indent="-352635" defTabSz="939680">
              <a:defRPr/>
            </a:pPr>
            <a:r>
              <a:rPr lang="en-US" sz="3600" dirty="0"/>
              <a:t>Does not reduce</a:t>
            </a:r>
          </a:p>
          <a:p>
            <a:pPr marL="762343" lvl="1" indent="-262948" defTabSz="939680">
              <a:defRPr/>
            </a:pPr>
            <a:r>
              <a:rPr lang="en-US" sz="2800" dirty="0"/>
              <a:t>Surgical site infections</a:t>
            </a:r>
          </a:p>
          <a:p>
            <a:pPr marL="762343" lvl="1" indent="-262948" defTabSz="939680">
              <a:defRPr/>
            </a:pPr>
            <a:r>
              <a:rPr lang="en-US" sz="2800" dirty="0"/>
              <a:t>Transfusion requirement</a:t>
            </a:r>
          </a:p>
          <a:p>
            <a:pPr marL="762343" lvl="1" indent="-262948" defTabSz="939680">
              <a:defRPr/>
            </a:pPr>
            <a:r>
              <a:rPr lang="en-US" sz="2800" dirty="0"/>
              <a:t>Duration of hospitalization or readmissions</a:t>
            </a:r>
          </a:p>
          <a:p>
            <a:pPr marL="352768" indent="-262948" defTabSz="939680">
              <a:defRPr/>
            </a:pPr>
            <a:r>
              <a:rPr lang="en-US" sz="4000" dirty="0"/>
              <a:t>Not tested: thermal comfort, shivering, delirium</a:t>
            </a:r>
          </a:p>
          <a:p>
            <a:pPr marL="352635" indent="-352635" defTabSz="939680">
              <a:defRPr/>
            </a:pPr>
            <a:r>
              <a:rPr lang="en-US" sz="3600" dirty="0"/>
              <a:t>Intraop temps ≥35.5°C  appear to be safe</a:t>
            </a:r>
          </a:p>
          <a:p>
            <a:pPr marL="352635" indent="-352635" defTabSz="939680">
              <a:defRPr/>
            </a:pPr>
            <a:endParaRPr lang="en-US" sz="4237" dirty="0"/>
          </a:p>
        </p:txBody>
      </p:sp>
    </p:spTree>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F07A7EF2-F7CC-29D6-30A2-7AE80D7D4C80}"/>
              </a:ext>
            </a:extLst>
          </p:cNvPr>
          <p:cNvSpPr>
            <a:spLocks noGrp="1" noChangeArrowheads="1"/>
          </p:cNvSpPr>
          <p:nvPr>
            <p:ph type="title"/>
          </p:nvPr>
        </p:nvSpPr>
        <p:spPr/>
        <p:txBody>
          <a:bodyPr/>
          <a:lstStyle/>
          <a:p>
            <a:r>
              <a:rPr lang="en-US" altLang="en-US">
                <a:solidFill>
                  <a:srgbClr val="FFFF00"/>
                </a:solidFill>
              </a:rPr>
              <a:t>Maintaining Normothermia</a:t>
            </a:r>
            <a:endParaRPr lang="en-US" altLang="en-US"/>
          </a:p>
        </p:txBody>
      </p:sp>
      <p:pic>
        <p:nvPicPr>
          <p:cNvPr id="58370" name="Picture 5">
            <a:extLst>
              <a:ext uri="{FF2B5EF4-FFF2-40B4-BE49-F238E27FC236}">
                <a16:creationId xmlns:a16="http://schemas.microsoft.com/office/drawing/2014/main" id="{70D9452D-EDBA-B6B5-0BEC-10A7AD06C2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990" y="992639"/>
            <a:ext cx="7302500" cy="4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8282805-8999-DFE9-5B01-38E23EB06AAC}"/>
              </a:ext>
            </a:extLst>
          </p:cNvPr>
          <p:cNvSpPr txBox="1"/>
          <p:nvPr/>
        </p:nvSpPr>
        <p:spPr>
          <a:xfrm>
            <a:off x="8086641" y="4859829"/>
            <a:ext cx="2353574" cy="1015663"/>
          </a:xfrm>
          <a:prstGeom prst="rect">
            <a:avLst/>
          </a:prstGeom>
          <a:noFill/>
        </p:spPr>
        <p:txBody>
          <a:bodyPr wrap="square" rtlCol="0">
            <a:spAutoFit/>
          </a:bodyPr>
          <a:lstStyle/>
          <a:p>
            <a:pPr algn="r"/>
            <a:r>
              <a:rPr lang="en-US" sz="2000" dirty="0">
                <a:solidFill>
                  <a:srgbClr val="FFFF00"/>
                </a:solidFill>
              </a:rPr>
              <a:t>Pei, Anesthesiology 2018</a:t>
            </a:r>
          </a:p>
        </p:txBody>
      </p:sp>
    </p:spTree>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5FED2FEB-1F5B-0FED-5346-6DECA99C2EF5}"/>
              </a:ext>
            </a:extLst>
          </p:cNvPr>
          <p:cNvSpPr>
            <a:spLocks noGrp="1" noChangeArrowheads="1"/>
          </p:cNvSpPr>
          <p:nvPr>
            <p:ph type="title"/>
          </p:nvPr>
        </p:nvSpPr>
        <p:spPr/>
        <p:txBody>
          <a:bodyPr/>
          <a:lstStyle/>
          <a:p>
            <a:pPr defTabSz="939680">
              <a:defRPr/>
            </a:pPr>
            <a:r>
              <a:rPr lang="en-US" sz="4494">
                <a:cs typeface="+mj-cs"/>
              </a:rPr>
              <a:t>Insulating Covers</a:t>
            </a:r>
          </a:p>
        </p:txBody>
      </p:sp>
      <p:pic>
        <p:nvPicPr>
          <p:cNvPr id="59394" name="Picture 3">
            <a:extLst>
              <a:ext uri="{FF2B5EF4-FFF2-40B4-BE49-F238E27FC236}">
                <a16:creationId xmlns:a16="http://schemas.microsoft.com/office/drawing/2014/main" id="{81C4D4D5-FFBB-65A5-2486-DF8BF5FED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645" y="1000577"/>
            <a:ext cx="7872412" cy="703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DA9C9ED-3799-2629-9035-A9AB056FEBEC}"/>
              </a:ext>
            </a:extLst>
          </p:cNvPr>
          <p:cNvSpPr txBox="1"/>
          <p:nvPr/>
        </p:nvSpPr>
        <p:spPr>
          <a:xfrm>
            <a:off x="8086641" y="4859829"/>
            <a:ext cx="2353574" cy="1015663"/>
          </a:xfrm>
          <a:prstGeom prst="rect">
            <a:avLst/>
          </a:prstGeom>
          <a:noFill/>
        </p:spPr>
        <p:txBody>
          <a:bodyPr wrap="square" rtlCol="0">
            <a:spAutoFit/>
          </a:bodyPr>
          <a:lstStyle/>
          <a:p>
            <a:pPr algn="r"/>
            <a:r>
              <a:rPr lang="en-US" sz="2000" dirty="0">
                <a:solidFill>
                  <a:srgbClr val="FFFF00"/>
                </a:solidFill>
              </a:rPr>
              <a:t>Sessler, Anesthesiology 1990</a:t>
            </a:r>
          </a:p>
        </p:txBody>
      </p:sp>
    </p:spTree>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061BE3C6-C4AB-4E63-0B6E-BB78033DB362}"/>
              </a:ext>
            </a:extLst>
          </p:cNvPr>
          <p:cNvSpPr>
            <a:spLocks noGrp="1" noChangeArrowheads="1"/>
          </p:cNvSpPr>
          <p:nvPr>
            <p:ph type="title"/>
          </p:nvPr>
        </p:nvSpPr>
        <p:spPr/>
        <p:txBody>
          <a:bodyPr/>
          <a:lstStyle/>
          <a:p>
            <a:pPr defTabSz="939680">
              <a:defRPr/>
            </a:pPr>
            <a:r>
              <a:rPr lang="en-US" sz="4494">
                <a:cs typeface="+mj-cs"/>
              </a:rPr>
              <a:t>Forced-Air </a:t>
            </a:r>
            <a:r>
              <a:rPr lang="en-US" sz="4494" i="1">
                <a:cs typeface="+mj-cs"/>
              </a:rPr>
              <a:t>vs</a:t>
            </a:r>
            <a:r>
              <a:rPr lang="en-US" sz="4494">
                <a:cs typeface="+mj-cs"/>
              </a:rPr>
              <a:t>. Circulating-Water</a:t>
            </a:r>
          </a:p>
        </p:txBody>
      </p:sp>
      <p:pic>
        <p:nvPicPr>
          <p:cNvPr id="61442" name="Picture 3">
            <a:extLst>
              <a:ext uri="{FF2B5EF4-FFF2-40B4-BE49-F238E27FC236}">
                <a16:creationId xmlns:a16="http://schemas.microsoft.com/office/drawing/2014/main" id="{737B5CF7-F161-E2F8-7BFD-FB16B51DD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257" y="650671"/>
            <a:ext cx="8358187" cy="715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E75EA43-5E18-D02D-F0C7-114CF60F2B71}"/>
              </a:ext>
            </a:extLst>
          </p:cNvPr>
          <p:cNvSpPr txBox="1"/>
          <p:nvPr/>
        </p:nvSpPr>
        <p:spPr>
          <a:xfrm>
            <a:off x="8025121" y="5418180"/>
            <a:ext cx="2353574" cy="400110"/>
          </a:xfrm>
          <a:prstGeom prst="rect">
            <a:avLst/>
          </a:prstGeom>
          <a:noFill/>
        </p:spPr>
        <p:txBody>
          <a:bodyPr wrap="square" rtlCol="0">
            <a:spAutoFit/>
          </a:bodyPr>
          <a:lstStyle/>
          <a:p>
            <a:pPr algn="r"/>
            <a:r>
              <a:rPr lang="en-US" sz="2000" dirty="0">
                <a:solidFill>
                  <a:srgbClr val="FFFF00"/>
                </a:solidFill>
              </a:rPr>
              <a:t>Hynson, JCA 1992</a:t>
            </a:r>
          </a:p>
        </p:txBody>
      </p:sp>
    </p:spTree>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CD9D7D8-1705-4EBF-D6E1-1E2BA8EA056B}"/>
              </a:ext>
            </a:extLst>
          </p:cNvPr>
          <p:cNvSpPr/>
          <p:nvPr/>
        </p:nvSpPr>
        <p:spPr bwMode="auto">
          <a:xfrm>
            <a:off x="0" y="674703"/>
            <a:ext cx="10566400" cy="381740"/>
          </a:xfrm>
          <a:prstGeom prst="rect">
            <a:avLst/>
          </a:prstGeom>
          <a:solidFill>
            <a:schemeClr val="tx2"/>
          </a:solidFill>
          <a:ln w="12700" cap="flat" cmpd="sng" algn="ctr">
            <a:solidFill>
              <a:schemeClr val="tx2"/>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Helvetica" charset="0"/>
              <a:ea typeface="ＭＳ Ｐゴシック" charset="0"/>
            </a:endParaRPr>
          </a:p>
        </p:txBody>
      </p:sp>
      <p:pic>
        <p:nvPicPr>
          <p:cNvPr id="9" name="Content Placeholder 4" descr="A graph of different colored lines&#10;&#10;AI-generated content may be incorrect.">
            <a:extLst>
              <a:ext uri="{FF2B5EF4-FFF2-40B4-BE49-F238E27FC236}">
                <a16:creationId xmlns:a16="http://schemas.microsoft.com/office/drawing/2014/main" id="{286FD48A-0615-B1DB-BFBD-8247CFEBC32C}"/>
              </a:ext>
            </a:extLst>
          </p:cNvPr>
          <p:cNvPicPr>
            <a:picLocks noGrp="1" noChangeAspect="1"/>
          </p:cNvPicPr>
          <p:nvPr>
            <p:ph idx="1"/>
          </p:nvPr>
        </p:nvPicPr>
        <p:blipFill>
          <a:blip r:embed="rId2"/>
          <a:stretch>
            <a:fillRect/>
          </a:stretch>
        </p:blipFill>
        <p:spPr>
          <a:xfrm>
            <a:off x="160340" y="109543"/>
            <a:ext cx="6542300" cy="5724513"/>
          </a:xfrm>
        </p:spPr>
      </p:pic>
      <p:sp>
        <p:nvSpPr>
          <p:cNvPr id="10" name="TextBox 9">
            <a:extLst>
              <a:ext uri="{FF2B5EF4-FFF2-40B4-BE49-F238E27FC236}">
                <a16:creationId xmlns:a16="http://schemas.microsoft.com/office/drawing/2014/main" id="{94CBD525-B9F3-503C-3A42-4EDDE4051F44}"/>
              </a:ext>
            </a:extLst>
          </p:cNvPr>
          <p:cNvSpPr txBox="1"/>
          <p:nvPr/>
        </p:nvSpPr>
        <p:spPr>
          <a:xfrm>
            <a:off x="6791416" y="109543"/>
            <a:ext cx="3614643" cy="5816977"/>
          </a:xfrm>
          <a:prstGeom prst="rect">
            <a:avLst/>
          </a:prstGeom>
          <a:noFill/>
        </p:spPr>
        <p:txBody>
          <a:bodyPr wrap="square" rtlCol="0">
            <a:spAutoFit/>
          </a:bodyPr>
          <a:lstStyle/>
          <a:p>
            <a:r>
              <a:rPr lang="en-US" sz="2800" dirty="0">
                <a:solidFill>
                  <a:schemeClr val="tx1"/>
                </a:solidFill>
              </a:rPr>
              <a:t>All tested forced-air warmers are highly effective — and similarly so</a:t>
            </a: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endParaRPr lang="en-US" sz="2000" dirty="0">
              <a:solidFill>
                <a:srgbClr val="FFFF00"/>
              </a:solidFill>
            </a:endParaRPr>
          </a:p>
          <a:p>
            <a:pPr algn="r"/>
            <a:r>
              <a:rPr lang="en-US" sz="2000" dirty="0">
                <a:solidFill>
                  <a:srgbClr val="FFFF00"/>
                </a:solidFill>
              </a:rPr>
              <a:t>Rodriguez-</a:t>
            </a:r>
            <a:r>
              <a:rPr lang="en-US" sz="2000" dirty="0" err="1">
                <a:solidFill>
                  <a:srgbClr val="FFFF00"/>
                </a:solidFill>
              </a:rPr>
              <a:t>Patarroyo</a:t>
            </a:r>
            <a:r>
              <a:rPr lang="en-US" sz="2000" dirty="0">
                <a:solidFill>
                  <a:srgbClr val="FFFF00"/>
                </a:solidFill>
              </a:rPr>
              <a:t>, Anesthesiology 2025</a:t>
            </a:r>
          </a:p>
        </p:txBody>
      </p:sp>
    </p:spTree>
    <p:extLst>
      <p:ext uri="{BB962C8B-B14F-4D97-AF65-F5344CB8AC3E}">
        <p14:creationId xmlns:p14="http://schemas.microsoft.com/office/powerpoint/2010/main" val="4231228269"/>
      </p:ext>
    </p:extLst>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189F7E2E-44B2-2CD3-EF58-25E71AAE5608}"/>
              </a:ext>
            </a:extLst>
          </p:cNvPr>
          <p:cNvSpPr>
            <a:spLocks noGrp="1" noChangeArrowheads="1"/>
          </p:cNvSpPr>
          <p:nvPr>
            <p:ph type="title"/>
          </p:nvPr>
        </p:nvSpPr>
        <p:spPr/>
        <p:txBody>
          <a:bodyPr/>
          <a:lstStyle/>
          <a:p>
            <a:r>
              <a:rPr lang="en-US" altLang="en-US"/>
              <a:t>Pre-warming Meta-analysis</a:t>
            </a:r>
          </a:p>
        </p:txBody>
      </p:sp>
      <p:pic>
        <p:nvPicPr>
          <p:cNvPr id="63490" name="Picture 4">
            <a:extLst>
              <a:ext uri="{FF2B5EF4-FFF2-40B4-BE49-F238E27FC236}">
                <a16:creationId xmlns:a16="http://schemas.microsoft.com/office/drawing/2014/main" id="{2B02F333-604E-F1FF-1418-C6276B477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493"/>
          <a:stretch>
            <a:fillRect/>
          </a:stretch>
        </p:blipFill>
        <p:spPr bwMode="auto">
          <a:xfrm>
            <a:off x="1450975" y="1031875"/>
            <a:ext cx="766286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5FCA6B04-DEDD-E6C7-746B-82A33BFDCCB4}"/>
              </a:ext>
            </a:extLst>
          </p:cNvPr>
          <p:cNvSpPr>
            <a:spLocks noGrp="1" noChangeArrowheads="1"/>
          </p:cNvSpPr>
          <p:nvPr>
            <p:ph type="title"/>
          </p:nvPr>
        </p:nvSpPr>
        <p:spPr/>
        <p:txBody>
          <a:bodyPr/>
          <a:lstStyle/>
          <a:p>
            <a:pPr defTabSz="939680">
              <a:spcBef>
                <a:spcPct val="30000"/>
              </a:spcBef>
              <a:defRPr/>
            </a:pPr>
            <a:r>
              <a:rPr lang="en-US" sz="4494">
                <a:cs typeface="+mj-cs"/>
              </a:rPr>
              <a:t>Normal Thermoregulation</a:t>
            </a:r>
          </a:p>
        </p:txBody>
      </p:sp>
      <p:pic>
        <p:nvPicPr>
          <p:cNvPr id="8194" name="Picture 3">
            <a:extLst>
              <a:ext uri="{FF2B5EF4-FFF2-40B4-BE49-F238E27FC236}">
                <a16:creationId xmlns:a16="http://schemas.microsoft.com/office/drawing/2014/main" id="{62B38DFB-812F-FBE3-C81A-9CF9FD1CD1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1055688"/>
            <a:ext cx="56261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5308B97-1E1B-EB67-FC0A-AEFCE8650E9B}"/>
              </a:ext>
            </a:extLst>
          </p:cNvPr>
          <p:cNvSpPr txBox="1"/>
          <p:nvPr/>
        </p:nvSpPr>
        <p:spPr>
          <a:xfrm>
            <a:off x="8042723" y="5543490"/>
            <a:ext cx="2578335" cy="400110"/>
          </a:xfrm>
          <a:prstGeom prst="rect">
            <a:avLst/>
          </a:prstGeom>
          <a:noFill/>
        </p:spPr>
        <p:txBody>
          <a:bodyPr wrap="none" rtlCol="0">
            <a:spAutoFit/>
          </a:bodyPr>
          <a:lstStyle/>
          <a:p>
            <a:r>
              <a:rPr lang="en-US" sz="2000" dirty="0">
                <a:solidFill>
                  <a:srgbClr val="FFFF00"/>
                </a:solidFill>
              </a:rPr>
              <a:t>Sessler, Lancet 2016</a:t>
            </a:r>
          </a:p>
        </p:txBody>
      </p:sp>
    </p:spTree>
  </p:cSld>
  <p:clrMapOvr>
    <a:masterClrMapping/>
  </p:clrMapOvr>
  <p:transition spd="slow">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1D159215-E949-0835-9552-B69414C7E011}"/>
              </a:ext>
            </a:extLst>
          </p:cNvPr>
          <p:cNvSpPr>
            <a:spLocks noGrp="1" noChangeArrowheads="1"/>
          </p:cNvSpPr>
          <p:nvPr>
            <p:ph type="title"/>
          </p:nvPr>
        </p:nvSpPr>
        <p:spPr/>
        <p:txBody>
          <a:bodyPr/>
          <a:lstStyle/>
          <a:p>
            <a:pPr defTabSz="939680">
              <a:defRPr/>
            </a:pPr>
            <a:r>
              <a:rPr lang="en-US" sz="4494" dirty="0">
                <a:cs typeface="+mj-cs"/>
              </a:rPr>
              <a:t>Fluid Warming</a:t>
            </a:r>
          </a:p>
        </p:txBody>
      </p:sp>
      <p:sp>
        <p:nvSpPr>
          <p:cNvPr id="242691" name="Rectangle 3">
            <a:extLst>
              <a:ext uri="{FF2B5EF4-FFF2-40B4-BE49-F238E27FC236}">
                <a16:creationId xmlns:a16="http://schemas.microsoft.com/office/drawing/2014/main" id="{09B8E9A1-768E-C368-CE81-42B1EBB46A9E}"/>
              </a:ext>
            </a:extLst>
          </p:cNvPr>
          <p:cNvSpPr>
            <a:spLocks noGrp="1" noChangeArrowheads="1"/>
          </p:cNvSpPr>
          <p:nvPr>
            <p:ph type="body" idx="1"/>
          </p:nvPr>
        </p:nvSpPr>
        <p:spPr/>
        <p:txBody>
          <a:bodyPr/>
          <a:lstStyle/>
          <a:p>
            <a:pPr marL="352635" indent="-352635" defTabSz="939680">
              <a:defRPr/>
            </a:pPr>
            <a:r>
              <a:rPr lang="en-US" altLang="en-US" sz="4000" dirty="0"/>
              <a:t>Cooling by intravenous fluids</a:t>
            </a:r>
          </a:p>
          <a:p>
            <a:pPr marL="762343" lvl="1" indent="-262948" defTabSz="939680">
              <a:defRPr/>
            </a:pPr>
            <a:r>
              <a:rPr lang="en-US" altLang="en-US" sz="3200" dirty="0"/>
              <a:t>0.25°C per liter crystalloid at ambient temperature</a:t>
            </a:r>
          </a:p>
          <a:p>
            <a:pPr marL="762343" lvl="1" indent="-262948" defTabSz="939680">
              <a:defRPr/>
            </a:pPr>
            <a:r>
              <a:rPr lang="en-US" altLang="en-US" sz="3200" dirty="0"/>
              <a:t>0.25°C per unit of blood from refrigerator</a:t>
            </a:r>
          </a:p>
          <a:p>
            <a:pPr marL="352635" indent="-352635" defTabSz="939680">
              <a:defRPr/>
            </a:pPr>
            <a:r>
              <a:rPr lang="en-US" altLang="en-US" sz="4000" dirty="0"/>
              <a:t>Fluid warming </a:t>
            </a:r>
            <a:r>
              <a:rPr lang="en-US" altLang="en-US" sz="4000" i="1" dirty="0"/>
              <a:t>does</a:t>
            </a:r>
            <a:r>
              <a:rPr lang="en-US" altLang="en-US" sz="4000" dirty="0"/>
              <a:t> </a:t>
            </a:r>
            <a:r>
              <a:rPr lang="en-US" altLang="en-US" sz="4000" i="1" dirty="0"/>
              <a:t>not</a:t>
            </a:r>
            <a:r>
              <a:rPr lang="en-US" altLang="en-US" sz="4000" dirty="0"/>
              <a:t> prevent hypothermia!</a:t>
            </a:r>
          </a:p>
          <a:p>
            <a:pPr marL="762343" lvl="1" indent="-262948" defTabSz="939680">
              <a:defRPr/>
            </a:pPr>
            <a:r>
              <a:rPr lang="en-US" altLang="en-US" sz="3200" dirty="0"/>
              <a:t>Most core cooling from redistribution</a:t>
            </a:r>
          </a:p>
          <a:p>
            <a:pPr marL="762343" lvl="1" indent="-262948" defTabSz="939680">
              <a:defRPr/>
            </a:pPr>
            <a:r>
              <a:rPr lang="en-US" altLang="en-US" sz="3200" dirty="0"/>
              <a:t>80% of heat loss is from anterior skin surface </a:t>
            </a:r>
          </a:p>
          <a:p>
            <a:pPr marL="352635" indent="-352635" defTabSz="939680">
              <a:defRPr/>
            </a:pPr>
            <a:r>
              <a:rPr lang="en-US" altLang="en-US" sz="4000" dirty="0"/>
              <a:t>Cooling prevented by warming solutions</a:t>
            </a:r>
          </a:p>
          <a:p>
            <a:pPr marL="762343" lvl="1" indent="-262948" defTabSz="939680">
              <a:defRPr/>
            </a:pPr>
            <a:r>
              <a:rPr lang="en-US" altLang="en-US" sz="3200" dirty="0"/>
              <a:t>Type of warmer usually unimportant</a:t>
            </a:r>
          </a:p>
          <a:p>
            <a:pPr marL="352635" indent="-352635" defTabSz="939680">
              <a:defRPr/>
            </a:pPr>
            <a:endParaRPr lang="en-US" altLang="en-US" sz="4237" dirty="0"/>
          </a:p>
        </p:txBody>
      </p:sp>
    </p:spTree>
  </p:cSld>
  <p:clrMapOvr>
    <a:masterClrMapping/>
  </p:clrMapOvr>
  <p:transition spd="slow">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a:extLst>
              <a:ext uri="{FF2B5EF4-FFF2-40B4-BE49-F238E27FC236}">
                <a16:creationId xmlns:a16="http://schemas.microsoft.com/office/drawing/2014/main" id="{096922E7-E1EA-0BA5-EB8D-7E6691F13D82}"/>
              </a:ext>
            </a:extLst>
          </p:cNvPr>
          <p:cNvSpPr>
            <a:spLocks noGrp="1" noChangeArrowheads="1"/>
          </p:cNvSpPr>
          <p:nvPr>
            <p:ph type="title"/>
          </p:nvPr>
        </p:nvSpPr>
        <p:spPr/>
        <p:txBody>
          <a:bodyPr/>
          <a:lstStyle/>
          <a:p>
            <a:pPr defTabSz="939680">
              <a:defRPr/>
            </a:pPr>
            <a:r>
              <a:rPr lang="en-US" sz="4494" dirty="0">
                <a:solidFill>
                  <a:srgbClr val="FFFF00"/>
                </a:solidFill>
                <a:cs typeface="+mj-cs"/>
              </a:rPr>
              <a:t>The Rule: Monitor &amp; Warm to ≥35.5°C</a:t>
            </a:r>
          </a:p>
        </p:txBody>
      </p:sp>
      <p:sp>
        <p:nvSpPr>
          <p:cNvPr id="66562" name="Rectangle 3">
            <a:extLst>
              <a:ext uri="{FF2B5EF4-FFF2-40B4-BE49-F238E27FC236}">
                <a16:creationId xmlns:a16="http://schemas.microsoft.com/office/drawing/2014/main" id="{EA241472-DF0F-537C-69AB-07E9DCCD3838}"/>
              </a:ext>
            </a:extLst>
          </p:cNvPr>
          <p:cNvSpPr>
            <a:spLocks noGrp="1" noChangeArrowheads="1"/>
          </p:cNvSpPr>
          <p:nvPr>
            <p:ph type="body" idx="1"/>
          </p:nvPr>
        </p:nvSpPr>
        <p:spPr/>
        <p:txBody>
          <a:bodyPr/>
          <a:lstStyle/>
          <a:p>
            <a:r>
              <a:rPr lang="en-US" altLang="en-US" sz="4000"/>
              <a:t>Monitor core temperature</a:t>
            </a:r>
            <a:endParaRPr lang="en-US" altLang="en-US" sz="3200"/>
          </a:p>
          <a:p>
            <a:pPr lvl="1"/>
            <a:r>
              <a:rPr lang="en-US" altLang="en-US" sz="2800"/>
              <a:t>General anesthesia &gt;30 minutes</a:t>
            </a:r>
          </a:p>
          <a:p>
            <a:pPr lvl="1"/>
            <a:r>
              <a:rPr lang="en-US" altLang="en-US" sz="2800"/>
              <a:t>Large procedures under neuraxial anesthesia</a:t>
            </a:r>
            <a:endParaRPr lang="en-US" altLang="en-US" sz="2400"/>
          </a:p>
          <a:p>
            <a:r>
              <a:rPr lang="en-US" altLang="en-US" sz="4000"/>
              <a:t>Maintain normothermia: core temp ≥35.5°C</a:t>
            </a:r>
            <a:endParaRPr lang="en-US" altLang="en-US" sz="3200"/>
          </a:p>
          <a:p>
            <a:r>
              <a:rPr lang="en-US" altLang="en-US" sz="4000"/>
              <a:t>Forced-air heating</a:t>
            </a:r>
            <a:endParaRPr lang="en-US" altLang="en-US" sz="3200"/>
          </a:p>
          <a:p>
            <a:pPr lvl="1"/>
            <a:r>
              <a:rPr lang="en-US" altLang="en-US" sz="2800"/>
              <a:t>Good combination of efficacy, cost, ease-of-use, and safety</a:t>
            </a:r>
          </a:p>
          <a:p>
            <a:pPr lvl="1"/>
            <a:r>
              <a:rPr lang="en-US" altLang="en-US" sz="2800"/>
              <a:t>But any effective and safe method(s) are fine</a:t>
            </a:r>
            <a:endParaRPr lang="en-US" altLang="en-US" sz="2400"/>
          </a:p>
        </p:txBody>
      </p:sp>
    </p:spTree>
  </p:cSld>
  <p:clrMapOvr>
    <a:masterClrMapping/>
  </p:clrMapOvr>
  <p:transition spd="slow">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E730-7DE7-CBC5-FA73-18C1D3B5DFE4}"/>
              </a:ext>
            </a:extLst>
          </p:cNvPr>
          <p:cNvSpPr txBox="1">
            <a:spLocks/>
          </p:cNvSpPr>
          <p:nvPr/>
        </p:nvSpPr>
        <p:spPr>
          <a:xfrm>
            <a:off x="-80963" y="-66675"/>
            <a:ext cx="10550526" cy="711200"/>
          </a:xfrm>
          <a:prstGeom prst="rect">
            <a:avLst/>
          </a:prstGeom>
        </p:spPr>
        <p:txBody>
          <a:bodyPr/>
          <a:lstStyle>
            <a:lvl1pPr algn="ctr" defTabSz="939680" rtl="0" eaLnBrk="0" fontAlgn="base" hangingPunct="0">
              <a:spcBef>
                <a:spcPct val="0"/>
              </a:spcBef>
              <a:spcAft>
                <a:spcPct val="0"/>
              </a:spcAft>
              <a:defRPr sz="5136">
                <a:solidFill>
                  <a:schemeClr val="tx1"/>
                </a:solidFill>
                <a:latin typeface="+mj-lt"/>
                <a:ea typeface="+mj-ea"/>
                <a:cs typeface="ＭＳ Ｐゴシック" charset="0"/>
              </a:defRPr>
            </a:lvl1pPr>
            <a:lvl2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2pPr>
            <a:lvl3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3pPr>
            <a:lvl4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4pPr>
            <a:lvl5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5pPr>
            <a:lvl6pPr marL="587045" algn="ctr" defTabSz="939680" rtl="0" eaLnBrk="0" fontAlgn="base" hangingPunct="0">
              <a:spcBef>
                <a:spcPct val="0"/>
              </a:spcBef>
              <a:spcAft>
                <a:spcPct val="0"/>
              </a:spcAft>
              <a:defRPr sz="5136">
                <a:solidFill>
                  <a:schemeClr val="tx1"/>
                </a:solidFill>
                <a:latin typeface="Arial" charset="0"/>
                <a:ea typeface="ＭＳ Ｐゴシック" charset="0"/>
              </a:defRPr>
            </a:lvl6pPr>
            <a:lvl7pPr marL="1174090" algn="ctr" defTabSz="939680" rtl="0" eaLnBrk="0" fontAlgn="base" hangingPunct="0">
              <a:spcBef>
                <a:spcPct val="0"/>
              </a:spcBef>
              <a:spcAft>
                <a:spcPct val="0"/>
              </a:spcAft>
              <a:defRPr sz="5136">
                <a:solidFill>
                  <a:schemeClr val="tx1"/>
                </a:solidFill>
                <a:latin typeface="Arial" charset="0"/>
                <a:ea typeface="ＭＳ Ｐゴシック" charset="0"/>
              </a:defRPr>
            </a:lvl7pPr>
            <a:lvl8pPr marL="1761134" algn="ctr" defTabSz="939680" rtl="0" eaLnBrk="0" fontAlgn="base" hangingPunct="0">
              <a:spcBef>
                <a:spcPct val="0"/>
              </a:spcBef>
              <a:spcAft>
                <a:spcPct val="0"/>
              </a:spcAft>
              <a:defRPr sz="5136">
                <a:solidFill>
                  <a:schemeClr val="tx1"/>
                </a:solidFill>
                <a:latin typeface="Arial" charset="0"/>
                <a:ea typeface="ＭＳ Ｐゴシック" charset="0"/>
              </a:defRPr>
            </a:lvl8pPr>
            <a:lvl9pPr marL="2348179" algn="ctr" defTabSz="939680" rtl="0" eaLnBrk="0" fontAlgn="base" hangingPunct="0">
              <a:spcBef>
                <a:spcPct val="0"/>
              </a:spcBef>
              <a:spcAft>
                <a:spcPct val="0"/>
              </a:spcAft>
              <a:defRPr sz="5136">
                <a:solidFill>
                  <a:schemeClr val="tx1"/>
                </a:solidFill>
                <a:latin typeface="Arial" charset="0"/>
                <a:ea typeface="ＭＳ Ｐゴシック" charset="0"/>
              </a:defRPr>
            </a:lvl9pPr>
          </a:lstStyle>
          <a:p>
            <a:pPr>
              <a:defRPr/>
            </a:pPr>
            <a:r>
              <a:rPr lang="en-US" kern="0" dirty="0"/>
              <a:t>And that’s all folks…</a:t>
            </a:r>
          </a:p>
        </p:txBody>
      </p:sp>
      <p:sp>
        <p:nvSpPr>
          <p:cNvPr id="3" name="Title 1">
            <a:extLst>
              <a:ext uri="{FF2B5EF4-FFF2-40B4-BE49-F238E27FC236}">
                <a16:creationId xmlns:a16="http://schemas.microsoft.com/office/drawing/2014/main" id="{5F12DE7F-BDE1-16BE-94A4-4C5C5F4D344A}"/>
              </a:ext>
            </a:extLst>
          </p:cNvPr>
          <p:cNvSpPr txBox="1">
            <a:spLocks/>
          </p:cNvSpPr>
          <p:nvPr/>
        </p:nvSpPr>
        <p:spPr>
          <a:xfrm>
            <a:off x="15875" y="5389000"/>
            <a:ext cx="10550525" cy="525463"/>
          </a:xfrm>
          <a:prstGeom prst="rect">
            <a:avLst/>
          </a:prstGeom>
        </p:spPr>
        <p:txBody>
          <a:bodyPr/>
          <a:lstStyle>
            <a:lvl1pPr algn="ctr" defTabSz="939680" rtl="0" eaLnBrk="0" fontAlgn="base" hangingPunct="0">
              <a:spcBef>
                <a:spcPct val="0"/>
              </a:spcBef>
              <a:spcAft>
                <a:spcPct val="0"/>
              </a:spcAft>
              <a:defRPr sz="5136">
                <a:solidFill>
                  <a:schemeClr val="tx1"/>
                </a:solidFill>
                <a:latin typeface="+mj-lt"/>
                <a:ea typeface="+mj-ea"/>
                <a:cs typeface="ＭＳ Ｐゴシック" charset="0"/>
              </a:defRPr>
            </a:lvl1pPr>
            <a:lvl2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2pPr>
            <a:lvl3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3pPr>
            <a:lvl4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4pPr>
            <a:lvl5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5pPr>
            <a:lvl6pPr marL="587045" algn="ctr" defTabSz="939680" rtl="0" eaLnBrk="0" fontAlgn="base" hangingPunct="0">
              <a:spcBef>
                <a:spcPct val="0"/>
              </a:spcBef>
              <a:spcAft>
                <a:spcPct val="0"/>
              </a:spcAft>
              <a:defRPr sz="5136">
                <a:solidFill>
                  <a:schemeClr val="tx1"/>
                </a:solidFill>
                <a:latin typeface="Arial" charset="0"/>
                <a:ea typeface="ＭＳ Ｐゴシック" charset="0"/>
              </a:defRPr>
            </a:lvl6pPr>
            <a:lvl7pPr marL="1174090" algn="ctr" defTabSz="939680" rtl="0" eaLnBrk="0" fontAlgn="base" hangingPunct="0">
              <a:spcBef>
                <a:spcPct val="0"/>
              </a:spcBef>
              <a:spcAft>
                <a:spcPct val="0"/>
              </a:spcAft>
              <a:defRPr sz="5136">
                <a:solidFill>
                  <a:schemeClr val="tx1"/>
                </a:solidFill>
                <a:latin typeface="Arial" charset="0"/>
                <a:ea typeface="ＭＳ Ｐゴシック" charset="0"/>
              </a:defRPr>
            </a:lvl7pPr>
            <a:lvl8pPr marL="1761134" algn="ctr" defTabSz="939680" rtl="0" eaLnBrk="0" fontAlgn="base" hangingPunct="0">
              <a:spcBef>
                <a:spcPct val="0"/>
              </a:spcBef>
              <a:spcAft>
                <a:spcPct val="0"/>
              </a:spcAft>
              <a:defRPr sz="5136">
                <a:solidFill>
                  <a:schemeClr val="tx1"/>
                </a:solidFill>
                <a:latin typeface="Arial" charset="0"/>
                <a:ea typeface="ＭＳ Ｐゴシック" charset="0"/>
              </a:defRPr>
            </a:lvl8pPr>
            <a:lvl9pPr marL="2348179" algn="ctr" defTabSz="939680" rtl="0" eaLnBrk="0" fontAlgn="base" hangingPunct="0">
              <a:spcBef>
                <a:spcPct val="0"/>
              </a:spcBef>
              <a:spcAft>
                <a:spcPct val="0"/>
              </a:spcAft>
              <a:defRPr sz="5136">
                <a:solidFill>
                  <a:schemeClr val="tx1"/>
                </a:solidFill>
                <a:latin typeface="Arial" charset="0"/>
                <a:ea typeface="ＭＳ Ｐゴシック" charset="0"/>
              </a:defRPr>
            </a:lvl9pPr>
          </a:lstStyle>
          <a:p>
            <a:pPr>
              <a:defRPr/>
            </a:pPr>
            <a:r>
              <a:rPr lang="en-US" sz="3600" kern="0" dirty="0">
                <a:solidFill>
                  <a:srgbClr val="FFFF00"/>
                </a:solidFill>
              </a:rPr>
              <a:t>Selected O</a:t>
            </a:r>
            <a:r>
              <a:rPr lang="en-US" sz="2400" kern="0" dirty="0">
                <a:solidFill>
                  <a:srgbClr val="FFFF00"/>
                </a:solidFill>
              </a:rPr>
              <a:t>UTCOMES</a:t>
            </a:r>
            <a:r>
              <a:rPr lang="en-US" sz="3600" kern="0" dirty="0">
                <a:solidFill>
                  <a:srgbClr val="FFFF00"/>
                </a:solidFill>
              </a:rPr>
              <a:t> R</a:t>
            </a:r>
            <a:r>
              <a:rPr lang="en-US" sz="2400" kern="0" dirty="0">
                <a:solidFill>
                  <a:srgbClr val="FFFF00"/>
                </a:solidFill>
              </a:rPr>
              <a:t>ESEARCH</a:t>
            </a:r>
            <a:r>
              <a:rPr lang="en-US" sz="3600" kern="0" dirty="0">
                <a:solidFill>
                  <a:srgbClr val="FFFF00"/>
                </a:solidFill>
              </a:rPr>
              <a:t> covers since 2023</a:t>
            </a:r>
          </a:p>
        </p:txBody>
      </p:sp>
      <p:pic>
        <p:nvPicPr>
          <p:cNvPr id="68619" name="Picture 8" descr="Graphical user interface, application&#10;&#10;Description automatically generated">
            <a:extLst>
              <a:ext uri="{FF2B5EF4-FFF2-40B4-BE49-F238E27FC236}">
                <a16:creationId xmlns:a16="http://schemas.microsoft.com/office/drawing/2014/main" id="{BD64F541-1652-31BE-D6AE-03290AAD1F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127" y="999722"/>
            <a:ext cx="172408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screenshot of a cell phone&#10;&#10;Description automatically generated">
            <a:extLst>
              <a:ext uri="{FF2B5EF4-FFF2-40B4-BE49-F238E27FC236}">
                <a16:creationId xmlns:a16="http://schemas.microsoft.com/office/drawing/2014/main" id="{A4352630-D74A-1DF3-E12E-9BE124EBF847}"/>
              </a:ext>
            </a:extLst>
          </p:cNvPr>
          <p:cNvPicPr>
            <a:picLocks noChangeAspect="1"/>
          </p:cNvPicPr>
          <p:nvPr/>
        </p:nvPicPr>
        <p:blipFill>
          <a:blip r:embed="rId3"/>
          <a:stretch>
            <a:fillRect/>
          </a:stretch>
        </p:blipFill>
        <p:spPr>
          <a:xfrm>
            <a:off x="365932" y="1000185"/>
            <a:ext cx="1892300" cy="2225674"/>
          </a:xfrm>
          <a:prstGeom prst="rect">
            <a:avLst/>
          </a:prstGeom>
        </p:spPr>
      </p:pic>
      <p:pic>
        <p:nvPicPr>
          <p:cNvPr id="5" name="Picture 4" descr="A close-up of a medical report&#10;&#10;Description automatically generated">
            <a:extLst>
              <a:ext uri="{FF2B5EF4-FFF2-40B4-BE49-F238E27FC236}">
                <a16:creationId xmlns:a16="http://schemas.microsoft.com/office/drawing/2014/main" id="{A7E2D3E5-C44E-BE99-19FF-9BE82D5E1345}"/>
              </a:ext>
            </a:extLst>
          </p:cNvPr>
          <p:cNvPicPr>
            <a:picLocks noChangeAspect="1"/>
          </p:cNvPicPr>
          <p:nvPr/>
        </p:nvPicPr>
        <p:blipFill>
          <a:blip r:embed="rId4"/>
          <a:stretch>
            <a:fillRect/>
          </a:stretch>
        </p:blipFill>
        <p:spPr>
          <a:xfrm>
            <a:off x="6486688" y="987067"/>
            <a:ext cx="1779620" cy="2114701"/>
          </a:xfrm>
          <a:prstGeom prst="rect">
            <a:avLst/>
          </a:prstGeom>
        </p:spPr>
      </p:pic>
      <p:pic>
        <p:nvPicPr>
          <p:cNvPr id="7" name="Picture 6" descr="A medical informational poster of a person lying in a bed&#10;&#10;Description automatically generated">
            <a:extLst>
              <a:ext uri="{FF2B5EF4-FFF2-40B4-BE49-F238E27FC236}">
                <a16:creationId xmlns:a16="http://schemas.microsoft.com/office/drawing/2014/main" id="{45BA4CAA-943B-1201-7641-FB511FF1462D}"/>
              </a:ext>
            </a:extLst>
          </p:cNvPr>
          <p:cNvPicPr>
            <a:picLocks noChangeAspect="1"/>
          </p:cNvPicPr>
          <p:nvPr/>
        </p:nvPicPr>
        <p:blipFill>
          <a:blip r:embed="rId5"/>
          <a:stretch>
            <a:fillRect/>
          </a:stretch>
        </p:blipFill>
        <p:spPr>
          <a:xfrm>
            <a:off x="8496276" y="999722"/>
            <a:ext cx="1813854" cy="2120269"/>
          </a:xfrm>
          <a:prstGeom prst="rect">
            <a:avLst/>
          </a:prstGeom>
        </p:spPr>
      </p:pic>
      <p:pic>
        <p:nvPicPr>
          <p:cNvPr id="10" name="Picture 9" descr="A screen shot of a device&#10;&#10;Description automatically generated">
            <a:extLst>
              <a:ext uri="{FF2B5EF4-FFF2-40B4-BE49-F238E27FC236}">
                <a16:creationId xmlns:a16="http://schemas.microsoft.com/office/drawing/2014/main" id="{526D6387-0E9E-A099-5188-CE3D152DADD2}"/>
              </a:ext>
            </a:extLst>
          </p:cNvPr>
          <p:cNvPicPr>
            <a:picLocks noChangeAspect="1"/>
          </p:cNvPicPr>
          <p:nvPr/>
        </p:nvPicPr>
        <p:blipFill>
          <a:blip r:embed="rId6"/>
          <a:stretch>
            <a:fillRect/>
          </a:stretch>
        </p:blipFill>
        <p:spPr>
          <a:xfrm>
            <a:off x="4486861" y="987067"/>
            <a:ext cx="1813853" cy="2168525"/>
          </a:xfrm>
          <a:prstGeom prst="rect">
            <a:avLst/>
          </a:prstGeom>
        </p:spPr>
      </p:pic>
      <p:pic>
        <p:nvPicPr>
          <p:cNvPr id="8" name="Picture 7" descr="A cover of a magazine&#10;&#10;Description automatically generated">
            <a:extLst>
              <a:ext uri="{FF2B5EF4-FFF2-40B4-BE49-F238E27FC236}">
                <a16:creationId xmlns:a16="http://schemas.microsoft.com/office/drawing/2014/main" id="{43E39898-F5D0-BAF4-290B-E34A65E488E8}"/>
              </a:ext>
            </a:extLst>
          </p:cNvPr>
          <p:cNvPicPr>
            <a:picLocks noChangeAspect="1"/>
          </p:cNvPicPr>
          <p:nvPr/>
        </p:nvPicPr>
        <p:blipFill>
          <a:blip r:embed="rId7"/>
          <a:stretch>
            <a:fillRect/>
          </a:stretch>
        </p:blipFill>
        <p:spPr>
          <a:xfrm>
            <a:off x="392167" y="3364507"/>
            <a:ext cx="1796310" cy="2120269"/>
          </a:xfrm>
          <a:prstGeom prst="rect">
            <a:avLst/>
          </a:prstGeom>
        </p:spPr>
      </p:pic>
      <p:pic>
        <p:nvPicPr>
          <p:cNvPr id="9" name="Picture 8" descr="A poster of a diagram of the muscles of the back&#10;&#10;Description automatically generated">
            <a:extLst>
              <a:ext uri="{FF2B5EF4-FFF2-40B4-BE49-F238E27FC236}">
                <a16:creationId xmlns:a16="http://schemas.microsoft.com/office/drawing/2014/main" id="{119BA53D-54F9-D379-1B9F-0AEE16D55C30}"/>
              </a:ext>
            </a:extLst>
          </p:cNvPr>
          <p:cNvPicPr>
            <a:picLocks noChangeAspect="1"/>
          </p:cNvPicPr>
          <p:nvPr/>
        </p:nvPicPr>
        <p:blipFill>
          <a:blip r:embed="rId8"/>
          <a:stretch>
            <a:fillRect/>
          </a:stretch>
        </p:blipFill>
        <p:spPr>
          <a:xfrm>
            <a:off x="2511108" y="3337905"/>
            <a:ext cx="1724081" cy="2120900"/>
          </a:xfrm>
          <a:prstGeom prst="rect">
            <a:avLst/>
          </a:prstGeom>
        </p:spPr>
      </p:pic>
      <p:pic>
        <p:nvPicPr>
          <p:cNvPr id="4" name="Picture 3" descr="A black cover with a black background&#10;&#10;Description automatically generated">
            <a:extLst>
              <a:ext uri="{FF2B5EF4-FFF2-40B4-BE49-F238E27FC236}">
                <a16:creationId xmlns:a16="http://schemas.microsoft.com/office/drawing/2014/main" id="{1EA3A46A-FF28-9BA7-6D1A-E4F60A1C4022}"/>
              </a:ext>
            </a:extLst>
          </p:cNvPr>
          <p:cNvPicPr>
            <a:picLocks noChangeAspect="1"/>
          </p:cNvPicPr>
          <p:nvPr/>
        </p:nvPicPr>
        <p:blipFill>
          <a:blip r:embed="rId9"/>
          <a:stretch>
            <a:fillRect/>
          </a:stretch>
        </p:blipFill>
        <p:spPr>
          <a:xfrm>
            <a:off x="4550222" y="3326487"/>
            <a:ext cx="1750492" cy="2116337"/>
          </a:xfrm>
          <a:prstGeom prst="rect">
            <a:avLst/>
          </a:prstGeom>
        </p:spPr>
      </p:pic>
      <p:grpSp>
        <p:nvGrpSpPr>
          <p:cNvPr id="12" name="Group 11">
            <a:extLst>
              <a:ext uri="{FF2B5EF4-FFF2-40B4-BE49-F238E27FC236}">
                <a16:creationId xmlns:a16="http://schemas.microsoft.com/office/drawing/2014/main" id="{A7D1F8CB-8582-BDEF-D147-1CDFDB564E14}"/>
              </a:ext>
            </a:extLst>
          </p:cNvPr>
          <p:cNvGrpSpPr/>
          <p:nvPr/>
        </p:nvGrpSpPr>
        <p:grpSpPr>
          <a:xfrm>
            <a:off x="6465113" y="3308296"/>
            <a:ext cx="1750492" cy="2069908"/>
            <a:chOff x="6465113" y="3308296"/>
            <a:chExt cx="1750492" cy="2069908"/>
          </a:xfrm>
        </p:grpSpPr>
        <p:sp>
          <p:nvSpPr>
            <p:cNvPr id="11" name="Rectangle 10">
              <a:extLst>
                <a:ext uri="{FF2B5EF4-FFF2-40B4-BE49-F238E27FC236}">
                  <a16:creationId xmlns:a16="http://schemas.microsoft.com/office/drawing/2014/main" id="{52A740D4-5879-6633-60E3-8FA2F167A888}"/>
                </a:ext>
              </a:extLst>
            </p:cNvPr>
            <p:cNvSpPr/>
            <p:nvPr/>
          </p:nvSpPr>
          <p:spPr bwMode="auto">
            <a:xfrm>
              <a:off x="6465114" y="3308296"/>
              <a:ext cx="1750491" cy="2068666"/>
            </a:xfrm>
            <a:prstGeom prst="rect">
              <a:avLst/>
            </a:prstGeom>
            <a:no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Helvetica" charset="0"/>
                <a:ea typeface="ＭＳ Ｐゴシック" charset="0"/>
              </a:endParaRPr>
            </a:p>
          </p:txBody>
        </p:sp>
        <p:pic>
          <p:nvPicPr>
            <p:cNvPr id="13" name="Picture 12" descr="A magazine cover with a diagram&#10;&#10;AI-generated content may be incorrect.">
              <a:extLst>
                <a:ext uri="{FF2B5EF4-FFF2-40B4-BE49-F238E27FC236}">
                  <a16:creationId xmlns:a16="http://schemas.microsoft.com/office/drawing/2014/main" id="{B84AF835-380D-DE31-6A27-BD162B6313F4}"/>
                </a:ext>
              </a:extLst>
            </p:cNvPr>
            <p:cNvPicPr>
              <a:picLocks noChangeAspect="1"/>
            </p:cNvPicPr>
            <p:nvPr/>
          </p:nvPicPr>
          <p:blipFill>
            <a:blip r:embed="rId10"/>
            <a:stretch>
              <a:fillRect/>
            </a:stretch>
          </p:blipFill>
          <p:spPr>
            <a:xfrm>
              <a:off x="6465113" y="3308296"/>
              <a:ext cx="1750492" cy="2069908"/>
            </a:xfrm>
            <a:prstGeom prst="rect">
              <a:avLst/>
            </a:prstGeom>
          </p:spPr>
        </p:pic>
      </p:grpSp>
      <p:pic>
        <p:nvPicPr>
          <p:cNvPr id="14" name="Picture 13" descr="A medical poster with images of doctors and brain&#10;&#10;AI-generated content may be incorrect.">
            <a:extLst>
              <a:ext uri="{FF2B5EF4-FFF2-40B4-BE49-F238E27FC236}">
                <a16:creationId xmlns:a16="http://schemas.microsoft.com/office/drawing/2014/main" id="{8DC78F82-C86C-D20A-C98B-CDEA22B679FC}"/>
              </a:ext>
            </a:extLst>
          </p:cNvPr>
          <p:cNvPicPr>
            <a:picLocks noChangeAspect="1"/>
          </p:cNvPicPr>
          <p:nvPr/>
        </p:nvPicPr>
        <p:blipFill>
          <a:blip r:embed="rId11"/>
          <a:stretch>
            <a:fillRect/>
          </a:stretch>
        </p:blipFill>
        <p:spPr>
          <a:xfrm>
            <a:off x="8588476" y="3268099"/>
            <a:ext cx="1721654" cy="2120901"/>
          </a:xfrm>
          <a:prstGeom prst="rect">
            <a:avLst/>
          </a:prstGeom>
        </p:spPr>
      </p:pic>
    </p:spTree>
  </p:cSld>
  <p:clrMapOvr>
    <a:masterClrMapping/>
  </p:clrMapOvr>
  <p:transition spd="slow">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21F0FC15-9D32-9E79-B7B6-66A6E4221A72}"/>
              </a:ext>
            </a:extLst>
          </p:cNvPr>
          <p:cNvSpPr>
            <a:spLocks noGrp="1" noChangeArrowheads="1"/>
          </p:cNvSpPr>
          <p:nvPr>
            <p:ph type="title"/>
          </p:nvPr>
        </p:nvSpPr>
        <p:spPr/>
        <p:txBody>
          <a:bodyPr/>
          <a:lstStyle/>
          <a:p>
            <a:pPr defTabSz="939680">
              <a:defRPr/>
            </a:pPr>
            <a:r>
              <a:rPr lang="en-US" sz="4494">
                <a:cs typeface="+mj-cs"/>
              </a:rPr>
              <a:t>Vasoconstriction in Infants and Children</a:t>
            </a:r>
          </a:p>
        </p:txBody>
      </p:sp>
      <p:pic>
        <p:nvPicPr>
          <p:cNvPr id="69634" name="Picture 6">
            <a:extLst>
              <a:ext uri="{FF2B5EF4-FFF2-40B4-BE49-F238E27FC236}">
                <a16:creationId xmlns:a16="http://schemas.microsoft.com/office/drawing/2014/main" id="{C9C5BAD1-48D8-8794-1AFE-EECFF4114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913" y="1009650"/>
            <a:ext cx="7237412"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459923DF-32C0-0901-5579-045D7ACAD43C}"/>
              </a:ext>
            </a:extLst>
          </p:cNvPr>
          <p:cNvSpPr>
            <a:spLocks noGrp="1" noChangeArrowheads="1"/>
          </p:cNvSpPr>
          <p:nvPr>
            <p:ph type="title"/>
          </p:nvPr>
        </p:nvSpPr>
        <p:spPr/>
        <p:txBody>
          <a:bodyPr/>
          <a:lstStyle/>
          <a:p>
            <a:pPr defTabSz="939680">
              <a:defRPr/>
            </a:pPr>
            <a:r>
              <a:rPr lang="en-US" sz="4494">
                <a:cs typeface="+mj-cs"/>
              </a:rPr>
              <a:t>Regulation Impaired in the Elderly</a:t>
            </a:r>
          </a:p>
        </p:txBody>
      </p:sp>
      <p:pic>
        <p:nvPicPr>
          <p:cNvPr id="70658" name="Picture 5">
            <a:extLst>
              <a:ext uri="{FF2B5EF4-FFF2-40B4-BE49-F238E27FC236}">
                <a16:creationId xmlns:a16="http://schemas.microsoft.com/office/drawing/2014/main" id="{F323034D-EFE1-C1B6-3B2E-35BD6383FB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92338" y="1092200"/>
            <a:ext cx="5357812" cy="4851400"/>
          </a:xfrm>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16E44C7F-2F93-1A8C-1E9B-F5409B26751C}"/>
              </a:ext>
            </a:extLst>
          </p:cNvPr>
          <p:cNvSpPr>
            <a:spLocks noGrp="1" noChangeArrowheads="1"/>
          </p:cNvSpPr>
          <p:nvPr>
            <p:ph type="title"/>
          </p:nvPr>
        </p:nvSpPr>
        <p:spPr/>
        <p:txBody>
          <a:bodyPr/>
          <a:lstStyle/>
          <a:p>
            <a:r>
              <a:rPr lang="en-US" altLang="en-US"/>
              <a:t>Intraoperative Hypothermia is Common</a:t>
            </a:r>
          </a:p>
        </p:txBody>
      </p:sp>
      <p:pic>
        <p:nvPicPr>
          <p:cNvPr id="71682" name="Picture 6" descr="Temp-time-3.tiff">
            <a:extLst>
              <a:ext uri="{FF2B5EF4-FFF2-40B4-BE49-F238E27FC236}">
                <a16:creationId xmlns:a16="http://schemas.microsoft.com/office/drawing/2014/main" id="{A7EE4BAB-3F72-502E-4396-634EBE8787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9100" y="981075"/>
            <a:ext cx="748665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1026">
            <a:extLst>
              <a:ext uri="{FF2B5EF4-FFF2-40B4-BE49-F238E27FC236}">
                <a16:creationId xmlns:a16="http://schemas.microsoft.com/office/drawing/2014/main" id="{52EB4C36-0B2D-EA43-3A2E-825834F33B91}"/>
              </a:ext>
            </a:extLst>
          </p:cNvPr>
          <p:cNvSpPr>
            <a:spLocks noGrp="1" noChangeArrowheads="1"/>
          </p:cNvSpPr>
          <p:nvPr>
            <p:ph type="title"/>
          </p:nvPr>
        </p:nvSpPr>
        <p:spPr/>
        <p:txBody>
          <a:bodyPr/>
          <a:lstStyle/>
          <a:p>
            <a:pPr defTabSz="939680">
              <a:defRPr/>
            </a:pPr>
            <a:r>
              <a:rPr lang="en-US" sz="4494">
                <a:cs typeface="+mj-cs"/>
              </a:rPr>
              <a:t>Transfusion Requirement</a:t>
            </a:r>
          </a:p>
        </p:txBody>
      </p:sp>
      <p:graphicFrame>
        <p:nvGraphicFramePr>
          <p:cNvPr id="72706" name="Object 1027">
            <a:extLst>
              <a:ext uri="{FF2B5EF4-FFF2-40B4-BE49-F238E27FC236}">
                <a16:creationId xmlns:a16="http://schemas.microsoft.com/office/drawing/2014/main" id="{3616F945-224B-994C-46C6-A81850D90F88}"/>
              </a:ext>
            </a:extLst>
          </p:cNvPr>
          <p:cNvGraphicFramePr>
            <a:graphicFrameLocks noChangeAspect="1"/>
          </p:cNvGraphicFramePr>
          <p:nvPr/>
        </p:nvGraphicFramePr>
        <p:xfrm>
          <a:off x="3952875" y="1001713"/>
          <a:ext cx="6475413" cy="5041900"/>
        </p:xfrm>
        <a:graphic>
          <a:graphicData uri="http://schemas.openxmlformats.org/presentationml/2006/ole">
            <mc:AlternateContent xmlns:mc="http://schemas.openxmlformats.org/markup-compatibility/2006">
              <mc:Choice xmlns:v="urn:schemas-microsoft-com:vml" Requires="v">
                <p:oleObj name="Document" r:id="rId2" imgW="5041900" imgH="4025900" progId="Word.Document.8">
                  <p:embed/>
                </p:oleObj>
              </mc:Choice>
              <mc:Fallback>
                <p:oleObj name="Document" r:id="rId2" imgW="5041900" imgH="4025900" progId="Word.Document.8">
                  <p:embed/>
                  <p:pic>
                    <p:nvPicPr>
                      <p:cNvPr id="0" name="Object 10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75" y="1001713"/>
                        <a:ext cx="6475413"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79" name="Rectangle 1028">
            <a:extLst>
              <a:ext uri="{FF2B5EF4-FFF2-40B4-BE49-F238E27FC236}">
                <a16:creationId xmlns:a16="http://schemas.microsoft.com/office/drawing/2014/main" id="{14969362-A422-1BB3-B969-42B411A791FF}"/>
              </a:ext>
            </a:extLst>
          </p:cNvPr>
          <p:cNvSpPr>
            <a:spLocks noChangeArrowheads="1"/>
          </p:cNvSpPr>
          <p:nvPr/>
        </p:nvSpPr>
        <p:spPr bwMode="auto">
          <a:xfrm>
            <a:off x="138113" y="2584450"/>
            <a:ext cx="3597275" cy="1516063"/>
          </a:xfrm>
          <a:prstGeom prst="rect">
            <a:avLst/>
          </a:prstGeom>
          <a:noFill/>
          <a:ln>
            <a:noFill/>
          </a:ln>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defRPr/>
            </a:pPr>
            <a:r>
              <a:rPr lang="en-US" altLang="en-US" sz="3082" b="1" dirty="0">
                <a:solidFill>
                  <a:schemeClr val="hlink"/>
                </a:solidFill>
                <a:latin typeface="Times" pitchFamily="2" charset="0"/>
              </a:rPr>
              <a:t>22% less blood loss (95% CI 3-37%, </a:t>
            </a:r>
            <a:r>
              <a:rPr lang="en-US" altLang="en-US" sz="3082" b="1" i="1" dirty="0">
                <a:solidFill>
                  <a:schemeClr val="hlink"/>
                </a:solidFill>
                <a:latin typeface="Times" pitchFamily="2" charset="0"/>
              </a:rPr>
              <a:t>P</a:t>
            </a:r>
            <a:r>
              <a:rPr lang="en-US" altLang="en-US" sz="3082" b="1" dirty="0">
                <a:solidFill>
                  <a:schemeClr val="hlink"/>
                </a:solidFill>
                <a:latin typeface="Times" pitchFamily="2" charset="0"/>
              </a:rPr>
              <a:t> = 0.03)</a:t>
            </a:r>
            <a:endParaRPr lang="en-US" altLang="en-US" sz="3082" b="1" dirty="0">
              <a:solidFill>
                <a:schemeClr val="bg1"/>
              </a:solidFill>
              <a:latin typeface="Times" pitchFamily="2" charset="0"/>
            </a:endParaRPr>
          </a:p>
        </p:txBody>
      </p:sp>
    </p:spTree>
  </p:cSld>
  <p:clrMapOvr>
    <a:masterClrMapping/>
  </p:clrMapOvr>
  <p:transition spd="slow">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12E1A96D-2069-D7AD-E7FA-F19F100C1AF9}"/>
              </a:ext>
            </a:extLst>
          </p:cNvPr>
          <p:cNvSpPr>
            <a:spLocks noGrp="1" noChangeArrowheads="1"/>
          </p:cNvSpPr>
          <p:nvPr>
            <p:ph type="title"/>
          </p:nvPr>
        </p:nvSpPr>
        <p:spPr/>
        <p:txBody>
          <a:bodyPr/>
          <a:lstStyle/>
          <a:p>
            <a:r>
              <a:rPr lang="en-US" altLang="en-US"/>
              <a:t>Canadian Anaesthesia Society 2022</a:t>
            </a:r>
          </a:p>
        </p:txBody>
      </p:sp>
      <p:sp>
        <p:nvSpPr>
          <p:cNvPr id="73730" name="TextBox 2">
            <a:extLst>
              <a:ext uri="{FF2B5EF4-FFF2-40B4-BE49-F238E27FC236}">
                <a16:creationId xmlns:a16="http://schemas.microsoft.com/office/drawing/2014/main" id="{7D60D7E3-6DFF-B3D7-AC2B-85E084517AC3}"/>
              </a:ext>
            </a:extLst>
          </p:cNvPr>
          <p:cNvSpPr txBox="1">
            <a:spLocks noChangeArrowheads="1"/>
          </p:cNvSpPr>
          <p:nvPr/>
        </p:nvSpPr>
        <p:spPr bwMode="auto">
          <a:xfrm>
            <a:off x="65088" y="1081088"/>
            <a:ext cx="1038542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r>
              <a:rPr lang="en-US" altLang="en-US" sz="3600">
                <a:solidFill>
                  <a:schemeClr val="tx1"/>
                </a:solidFill>
                <a:latin typeface="Times New Roman" panose="02020603050405020304" pitchFamily="18" charset="0"/>
                <a:cs typeface="Times New Roman" panose="02020603050405020304" pitchFamily="18" charset="0"/>
              </a:rPr>
              <a:t>“Continuous monitoring of patient core temperature is required during cases of general anesthesia lasting 30 minutes or longer.  Monitoring is strongly recommended during cases of neuraxial anesthesia lasting 30 minutes or longer.  Control of the operating room ambient temperature, and other methods, should be used to target a central core temperature of 36–37°C.“</a:t>
            </a:r>
            <a:endParaRPr lang="en-US" altLang="en-US" sz="5400">
              <a:solidFill>
                <a:schemeClr val="tx1"/>
              </a:solidFill>
              <a:latin typeface="Times New Roman" panose="02020603050405020304" pitchFamily="18" charset="0"/>
              <a:cs typeface="Times New Roman" panose="02020603050405020304" pitchFamily="18" charset="0"/>
            </a:endParaRPr>
          </a:p>
          <a:p>
            <a:endParaRPr lang="en-US" altLang="en-US"/>
          </a:p>
        </p:txBody>
      </p:sp>
    </p:spTree>
  </p:cSld>
  <p:clrMapOvr>
    <a:masterClrMapping/>
  </p:clrMapOvr>
  <p:transition spd="slow">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63309383-3DDE-7B59-3592-48D43C5A9AEC}"/>
              </a:ext>
            </a:extLst>
          </p:cNvPr>
          <p:cNvSpPr>
            <a:spLocks noGrp="1" noChangeArrowheads="1"/>
          </p:cNvSpPr>
          <p:nvPr>
            <p:ph type="title"/>
          </p:nvPr>
        </p:nvSpPr>
        <p:spPr/>
        <p:txBody>
          <a:bodyPr/>
          <a:lstStyle/>
          <a:p>
            <a:pPr defTabSz="939680">
              <a:defRPr/>
            </a:pPr>
            <a:r>
              <a:rPr lang="en-US" sz="4494" dirty="0">
                <a:cs typeface="+mj-cs"/>
              </a:rPr>
              <a:t>Transfusions</a:t>
            </a:r>
          </a:p>
        </p:txBody>
      </p:sp>
      <p:sp>
        <p:nvSpPr>
          <p:cNvPr id="49154" name="Rectangle 4">
            <a:extLst>
              <a:ext uri="{FF2B5EF4-FFF2-40B4-BE49-F238E27FC236}">
                <a16:creationId xmlns:a16="http://schemas.microsoft.com/office/drawing/2014/main" id="{B33F8F24-B926-2ADC-4ED7-41032B90EBFA}"/>
              </a:ext>
            </a:extLst>
          </p:cNvPr>
          <p:cNvSpPr>
            <a:spLocks noChangeArrowheads="1"/>
          </p:cNvSpPr>
          <p:nvPr/>
        </p:nvSpPr>
        <p:spPr bwMode="auto">
          <a:xfrm>
            <a:off x="142875" y="5334000"/>
            <a:ext cx="275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r>
              <a:rPr lang="en-US" altLang="en-US" sz="2800" b="1">
                <a:solidFill>
                  <a:schemeClr val="hlink"/>
                </a:solidFill>
                <a:latin typeface="Times" charset="0"/>
              </a:rPr>
              <a:t>Balki, A&amp;A 2020</a:t>
            </a:r>
            <a:endParaRPr lang="en-US" altLang="en-US" sz="2800" b="1">
              <a:solidFill>
                <a:schemeClr val="bg1"/>
              </a:solidFill>
              <a:latin typeface="Times" charset="0"/>
            </a:endParaRPr>
          </a:p>
        </p:txBody>
      </p:sp>
      <p:pic>
        <p:nvPicPr>
          <p:cNvPr id="49155" name="Picture 2" descr="Chart, box and whisker chart&#10;&#10;Description automatically generated">
            <a:extLst>
              <a:ext uri="{FF2B5EF4-FFF2-40B4-BE49-F238E27FC236}">
                <a16:creationId xmlns:a16="http://schemas.microsoft.com/office/drawing/2014/main" id="{A053C2E0-E43C-032E-9C80-270C06B38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 y="1030288"/>
            <a:ext cx="10102850" cy="408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5175298"/>
      </p:ext>
    </p:extLst>
  </p:cSld>
  <p:clrMapOvr>
    <a:masterClrMapping/>
  </p:clrMapOvr>
  <p:transition spd="slow">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B99E2B3A-875F-688E-8CDF-5456315CEAB6}"/>
              </a:ext>
            </a:extLst>
          </p:cNvPr>
          <p:cNvSpPr>
            <a:spLocks noGrp="1" noChangeArrowheads="1"/>
          </p:cNvSpPr>
          <p:nvPr>
            <p:ph type="title"/>
          </p:nvPr>
        </p:nvSpPr>
        <p:spPr>
          <a:xfrm>
            <a:off x="0" y="0"/>
            <a:ext cx="10550525" cy="742950"/>
          </a:xfrm>
        </p:spPr>
        <p:txBody>
          <a:bodyPr/>
          <a:lstStyle/>
          <a:p>
            <a:pPr defTabSz="939680">
              <a:defRPr/>
            </a:pPr>
            <a:r>
              <a:rPr lang="en-US" dirty="0">
                <a:cs typeface="+mj-cs"/>
              </a:rPr>
              <a:t>Wound Infections</a:t>
            </a:r>
          </a:p>
        </p:txBody>
      </p:sp>
      <p:sp>
        <p:nvSpPr>
          <p:cNvPr id="51202" name="Rectangle 7">
            <a:extLst>
              <a:ext uri="{FF2B5EF4-FFF2-40B4-BE49-F238E27FC236}">
                <a16:creationId xmlns:a16="http://schemas.microsoft.com/office/drawing/2014/main" id="{B5CD0D14-215D-DFB9-4439-4349DF867A36}"/>
              </a:ext>
            </a:extLst>
          </p:cNvPr>
          <p:cNvSpPr>
            <a:spLocks noChangeArrowheads="1"/>
          </p:cNvSpPr>
          <p:nvPr/>
        </p:nvSpPr>
        <p:spPr bwMode="auto">
          <a:xfrm>
            <a:off x="5062538" y="4714875"/>
            <a:ext cx="173037" cy="185738"/>
          </a:xfrm>
          <a:prstGeom prst="rect">
            <a:avLst/>
          </a:prstGeom>
          <a:solidFill>
            <a:schemeClr val="tx2"/>
          </a:solidFill>
          <a:ln>
            <a:noFill/>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endParaRPr lang="en-US" altLang="en-US" sz="4109"/>
          </a:p>
        </p:txBody>
      </p:sp>
      <p:pic>
        <p:nvPicPr>
          <p:cNvPr id="51203" name="Picture 2" descr="Chart, box and whisker chart&#10;&#10;Description automatically generated">
            <a:extLst>
              <a:ext uri="{FF2B5EF4-FFF2-40B4-BE49-F238E27FC236}">
                <a16:creationId xmlns:a16="http://schemas.microsoft.com/office/drawing/2014/main" id="{57B66794-C1D4-0498-F171-F3F2B9336D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25" y="1042988"/>
            <a:ext cx="10115550" cy="352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a:extLst>
              <a:ext uri="{FF2B5EF4-FFF2-40B4-BE49-F238E27FC236}">
                <a16:creationId xmlns:a16="http://schemas.microsoft.com/office/drawing/2014/main" id="{28861511-C8E7-0F15-020E-0229828D733D}"/>
              </a:ext>
            </a:extLst>
          </p:cNvPr>
          <p:cNvSpPr>
            <a:spLocks noChangeArrowheads="1"/>
          </p:cNvSpPr>
          <p:nvPr/>
        </p:nvSpPr>
        <p:spPr bwMode="auto">
          <a:xfrm>
            <a:off x="142875" y="5334000"/>
            <a:ext cx="275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r>
              <a:rPr lang="en-US" altLang="en-US" sz="2800" b="1">
                <a:solidFill>
                  <a:schemeClr val="hlink"/>
                </a:solidFill>
                <a:latin typeface="Times" charset="0"/>
              </a:rPr>
              <a:t>Balki, A&amp;A 2020</a:t>
            </a:r>
            <a:endParaRPr lang="en-US" altLang="en-US" sz="2800" b="1">
              <a:solidFill>
                <a:schemeClr val="bg1"/>
              </a:solidFill>
              <a:latin typeface="Times" charset="0"/>
            </a:endParaRPr>
          </a:p>
        </p:txBody>
      </p:sp>
    </p:spTree>
    <p:extLst>
      <p:ext uri="{BB962C8B-B14F-4D97-AF65-F5344CB8AC3E}">
        <p14:creationId xmlns:p14="http://schemas.microsoft.com/office/powerpoint/2010/main" val="247125063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00876754-4E49-EF1C-0B64-38CDA7596AE5}"/>
              </a:ext>
            </a:extLst>
          </p:cNvPr>
          <p:cNvSpPr>
            <a:spLocks noGrp="1" noChangeArrowheads="1"/>
          </p:cNvSpPr>
          <p:nvPr>
            <p:ph type="title"/>
          </p:nvPr>
        </p:nvSpPr>
        <p:spPr/>
        <p:txBody>
          <a:bodyPr/>
          <a:lstStyle/>
          <a:p>
            <a:pPr defTabSz="939680">
              <a:defRPr/>
            </a:pPr>
            <a:r>
              <a:rPr lang="en-US" sz="4494" dirty="0">
                <a:solidFill>
                  <a:srgbClr val="FFFF00"/>
                </a:solidFill>
                <a:cs typeface="+mj-cs"/>
              </a:rPr>
              <a:t>Anesthesia Impairs Regulation</a:t>
            </a:r>
          </a:p>
        </p:txBody>
      </p:sp>
      <p:pic>
        <p:nvPicPr>
          <p:cNvPr id="10242" name="Picture 3">
            <a:extLst>
              <a:ext uri="{FF2B5EF4-FFF2-40B4-BE49-F238E27FC236}">
                <a16:creationId xmlns:a16="http://schemas.microsoft.com/office/drawing/2014/main" id="{16E0D949-0BCE-341C-53BA-AF4FF14649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54" y="927100"/>
            <a:ext cx="79692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4">
            <a:extLst>
              <a:ext uri="{FF2B5EF4-FFF2-40B4-BE49-F238E27FC236}">
                <a16:creationId xmlns:a16="http://schemas.microsoft.com/office/drawing/2014/main" id="{48096AD4-B329-9951-85DE-D9E8BB31F9E0}"/>
              </a:ext>
            </a:extLst>
          </p:cNvPr>
          <p:cNvSpPr>
            <a:spLocks noChangeArrowheads="1"/>
          </p:cNvSpPr>
          <p:nvPr/>
        </p:nvSpPr>
        <p:spPr bwMode="auto">
          <a:xfrm>
            <a:off x="1764878" y="987658"/>
            <a:ext cx="609600" cy="893763"/>
          </a:xfrm>
          <a:prstGeom prst="ellipse">
            <a:avLst/>
          </a:prstGeom>
          <a:noFill/>
          <a:ln w="28575">
            <a:solidFill>
              <a:schemeClr val="hlink"/>
            </a:solidFill>
            <a:round/>
            <a:headEnd/>
            <a:tailEnd/>
          </a:ln>
        </p:spPr>
        <p:txBody>
          <a:bodyPr wrap="none" anchor="ct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lgn="ctr">
              <a:defRPr/>
            </a:pPr>
            <a:endParaRPr lang="en-US" altLang="en-US" sz="4109">
              <a:solidFill>
                <a:schemeClr val="hlink"/>
              </a:solidFill>
            </a:endParaRPr>
          </a:p>
        </p:txBody>
      </p:sp>
      <p:sp>
        <p:nvSpPr>
          <p:cNvPr id="2" name="TextBox 1">
            <a:extLst>
              <a:ext uri="{FF2B5EF4-FFF2-40B4-BE49-F238E27FC236}">
                <a16:creationId xmlns:a16="http://schemas.microsoft.com/office/drawing/2014/main" id="{9E3DC41E-5DF8-29C0-1196-37F394ACF57E}"/>
              </a:ext>
            </a:extLst>
          </p:cNvPr>
          <p:cNvSpPr txBox="1"/>
          <p:nvPr/>
        </p:nvSpPr>
        <p:spPr>
          <a:xfrm>
            <a:off x="8496639" y="1108608"/>
            <a:ext cx="1946358" cy="4708981"/>
          </a:xfrm>
          <a:prstGeom prst="rect">
            <a:avLst/>
          </a:prstGeom>
          <a:noFill/>
        </p:spPr>
        <p:txBody>
          <a:bodyPr wrap="square" rtlCol="0">
            <a:spAutoFit/>
          </a:bodyPr>
          <a:lstStyle/>
          <a:p>
            <a:r>
              <a:rPr lang="en-US" sz="2000" dirty="0">
                <a:solidFill>
                  <a:srgbClr val="FFFF00"/>
                </a:solidFill>
              </a:rPr>
              <a:t>Annadata, Anesthesiology 1995</a:t>
            </a:r>
          </a:p>
          <a:p>
            <a:endParaRPr lang="en-US" sz="2000" dirty="0">
              <a:solidFill>
                <a:srgbClr val="FFFF00"/>
              </a:solidFill>
            </a:endParaRPr>
          </a:p>
          <a:p>
            <a:r>
              <a:rPr lang="en-US" sz="2000" dirty="0">
                <a:solidFill>
                  <a:srgbClr val="FFFF00"/>
                </a:solidFill>
              </a:rPr>
              <a:t>Kurz, Anesthesiology 1995</a:t>
            </a:r>
          </a:p>
          <a:p>
            <a:endParaRPr lang="en-US" sz="2000" dirty="0">
              <a:solidFill>
                <a:srgbClr val="FFFF00"/>
              </a:solidFill>
            </a:endParaRPr>
          </a:p>
          <a:p>
            <a:r>
              <a:rPr lang="en-US" sz="2000" dirty="0">
                <a:solidFill>
                  <a:srgbClr val="FFFF00"/>
                </a:solidFill>
              </a:rPr>
              <a:t>Talke, Anesthesiology 1997</a:t>
            </a:r>
          </a:p>
          <a:p>
            <a:endParaRPr lang="en-US" sz="2000" dirty="0">
              <a:solidFill>
                <a:srgbClr val="FFFF00"/>
              </a:solidFill>
            </a:endParaRPr>
          </a:p>
          <a:p>
            <a:r>
              <a:rPr lang="en-US" sz="2000" dirty="0">
                <a:solidFill>
                  <a:srgbClr val="FFFF00"/>
                </a:solidFill>
              </a:rPr>
              <a:t>Matsukawa, Anesthesiology 1995</a:t>
            </a: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1A40639E-5BCB-9AD8-23A4-D39A217DE256}"/>
              </a:ext>
            </a:extLst>
          </p:cNvPr>
          <p:cNvSpPr>
            <a:spLocks noGrp="1" noChangeArrowheads="1"/>
          </p:cNvSpPr>
          <p:nvPr>
            <p:ph type="title"/>
          </p:nvPr>
        </p:nvSpPr>
        <p:spPr/>
        <p:txBody>
          <a:bodyPr/>
          <a:lstStyle/>
          <a:p>
            <a:pPr defTabSz="939680">
              <a:defRPr/>
            </a:pPr>
            <a:r>
              <a:rPr lang="en-US" sz="4494" dirty="0">
                <a:cs typeface="+mj-cs"/>
              </a:rPr>
              <a:t>Summary: General Anesthesia</a:t>
            </a:r>
          </a:p>
        </p:txBody>
      </p:sp>
      <p:sp>
        <p:nvSpPr>
          <p:cNvPr id="214019" name="Rectangle 3">
            <a:extLst>
              <a:ext uri="{FF2B5EF4-FFF2-40B4-BE49-F238E27FC236}">
                <a16:creationId xmlns:a16="http://schemas.microsoft.com/office/drawing/2014/main" id="{75752CD8-0EFB-A696-F883-BBDC2A4C9073}"/>
              </a:ext>
            </a:extLst>
          </p:cNvPr>
          <p:cNvSpPr>
            <a:spLocks noGrp="1" noChangeArrowheads="1"/>
          </p:cNvSpPr>
          <p:nvPr>
            <p:ph type="body" idx="1"/>
          </p:nvPr>
        </p:nvSpPr>
        <p:spPr>
          <a:xfrm>
            <a:off x="277813" y="1077913"/>
            <a:ext cx="8828087" cy="4183062"/>
          </a:xfrm>
        </p:spPr>
        <p:txBody>
          <a:bodyPr/>
          <a:lstStyle/>
          <a:p>
            <a:pPr marL="352635" indent="-352635" defTabSz="939680">
              <a:spcAft>
                <a:spcPts val="1284"/>
              </a:spcAft>
              <a:defRPr/>
            </a:pPr>
            <a:r>
              <a:rPr lang="en-US" sz="3724" dirty="0">
                <a:cs typeface="+mn-cs"/>
              </a:rPr>
              <a:t>Central thermoregulatory inhibition</a:t>
            </a:r>
          </a:p>
          <a:p>
            <a:pPr marL="762343" lvl="1" indent="-262948" defTabSz="939680">
              <a:spcAft>
                <a:spcPts val="1284"/>
              </a:spcAft>
              <a:buFont typeface="Palatino" charset="0"/>
              <a:buChar char="•"/>
              <a:defRPr/>
            </a:pPr>
            <a:r>
              <a:rPr lang="en-US" sz="2825" dirty="0"/>
              <a:t>Little effect on warm defenses</a:t>
            </a:r>
          </a:p>
          <a:p>
            <a:pPr marL="762343" lvl="1" indent="-262948" defTabSz="939680">
              <a:spcAft>
                <a:spcPts val="1284"/>
              </a:spcAft>
              <a:buFont typeface="Palatino" charset="0"/>
              <a:buChar char="•"/>
              <a:defRPr/>
            </a:pPr>
            <a:r>
              <a:rPr lang="en-US" sz="2825" dirty="0"/>
              <a:t>Dose-dependent increase in interthreshold range</a:t>
            </a:r>
          </a:p>
          <a:p>
            <a:pPr marL="352635" indent="-352635" defTabSz="939680">
              <a:spcAft>
                <a:spcPts val="1284"/>
              </a:spcAft>
              <a:defRPr/>
            </a:pPr>
            <a:r>
              <a:rPr lang="en-US" sz="3724" dirty="0"/>
              <a:t>Similar in infants, children, and adults</a:t>
            </a:r>
          </a:p>
          <a:p>
            <a:pPr marL="352635" indent="-352635" defTabSz="939680">
              <a:spcAft>
                <a:spcPts val="1284"/>
              </a:spcAft>
              <a:defRPr/>
            </a:pPr>
            <a:r>
              <a:rPr lang="en-US" sz="3724" dirty="0"/>
              <a:t>Impaired in the elderly</a:t>
            </a:r>
          </a:p>
          <a:p>
            <a:pPr marL="499395" lvl="1" indent="0" defTabSz="939680">
              <a:spcAft>
                <a:spcPts val="1284"/>
              </a:spcAft>
              <a:buFont typeface="Palatino" pitchFamily="2" charset="77"/>
              <a:buNone/>
              <a:defRPr/>
            </a:pPr>
            <a:endParaRPr lang="en-US" sz="2825" dirty="0"/>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202BF93E-9192-C7F3-C6B4-EB1F3AAD05FA}"/>
              </a:ext>
            </a:extLst>
          </p:cNvPr>
          <p:cNvSpPr>
            <a:spLocks noGrp="1" noChangeArrowheads="1"/>
          </p:cNvSpPr>
          <p:nvPr>
            <p:ph type="title"/>
          </p:nvPr>
        </p:nvSpPr>
        <p:spPr/>
        <p:txBody>
          <a:bodyPr/>
          <a:lstStyle/>
          <a:p>
            <a:pPr defTabSz="939680">
              <a:defRPr/>
            </a:pPr>
            <a:r>
              <a:rPr lang="en-US" sz="3980" dirty="0">
                <a:cs typeface="+mj-cs"/>
              </a:rPr>
              <a:t>Central Inhibition During Neuraxial Anesthesia</a:t>
            </a:r>
            <a:endParaRPr lang="en-US" sz="4494" dirty="0">
              <a:cs typeface="+mj-cs"/>
            </a:endParaRPr>
          </a:p>
        </p:txBody>
      </p:sp>
      <p:pic>
        <p:nvPicPr>
          <p:cNvPr id="14338" name="Picture 3">
            <a:extLst>
              <a:ext uri="{FF2B5EF4-FFF2-40B4-BE49-F238E27FC236}">
                <a16:creationId xmlns:a16="http://schemas.microsoft.com/office/drawing/2014/main" id="{0F727833-2D0A-37AC-60BA-F133A76FF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03" y="1005791"/>
            <a:ext cx="8975725"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379145C-A9E9-C6D2-35C3-45A5EB53436B}"/>
              </a:ext>
            </a:extLst>
          </p:cNvPr>
          <p:cNvSpPr txBox="1"/>
          <p:nvPr/>
        </p:nvSpPr>
        <p:spPr>
          <a:xfrm>
            <a:off x="8464192" y="5543490"/>
            <a:ext cx="1980799" cy="400110"/>
          </a:xfrm>
          <a:prstGeom prst="rect">
            <a:avLst/>
          </a:prstGeom>
          <a:noFill/>
        </p:spPr>
        <p:txBody>
          <a:bodyPr wrap="none" rtlCol="0">
            <a:spAutoFit/>
          </a:bodyPr>
          <a:lstStyle/>
          <a:p>
            <a:pPr algn="r"/>
            <a:r>
              <a:rPr lang="en-US" sz="2000" dirty="0">
                <a:solidFill>
                  <a:srgbClr val="FFFF00"/>
                </a:solidFill>
              </a:rPr>
              <a:t>Kurz, A&amp;A 1993</a:t>
            </a: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28AA0503-3232-9746-52F2-043E5F94848C}"/>
              </a:ext>
            </a:extLst>
          </p:cNvPr>
          <p:cNvSpPr>
            <a:spLocks noGrp="1" noChangeArrowheads="1"/>
          </p:cNvSpPr>
          <p:nvPr>
            <p:ph type="title"/>
          </p:nvPr>
        </p:nvSpPr>
        <p:spPr/>
        <p:txBody>
          <a:bodyPr/>
          <a:lstStyle/>
          <a:p>
            <a:pPr defTabSz="939680">
              <a:defRPr/>
            </a:pPr>
            <a:r>
              <a:rPr lang="en-US" sz="4494" dirty="0">
                <a:cs typeface="+mj-cs"/>
              </a:rPr>
              <a:t>Reduced Shivering Gain &amp; Maximum</a:t>
            </a:r>
          </a:p>
        </p:txBody>
      </p:sp>
      <p:grpSp>
        <p:nvGrpSpPr>
          <p:cNvPr id="16386" name="Group 3">
            <a:extLst>
              <a:ext uri="{FF2B5EF4-FFF2-40B4-BE49-F238E27FC236}">
                <a16:creationId xmlns:a16="http://schemas.microsoft.com/office/drawing/2014/main" id="{303EC0F9-19AE-380B-1D7E-984CFA178C84}"/>
              </a:ext>
            </a:extLst>
          </p:cNvPr>
          <p:cNvGrpSpPr>
            <a:grpSpLocks/>
          </p:cNvGrpSpPr>
          <p:nvPr/>
        </p:nvGrpSpPr>
        <p:grpSpPr bwMode="auto">
          <a:xfrm>
            <a:off x="678838" y="1070878"/>
            <a:ext cx="5530850" cy="4972050"/>
            <a:chOff x="807" y="653"/>
            <a:chExt cx="3504" cy="3168"/>
          </a:xfrm>
        </p:grpSpPr>
        <p:sp>
          <p:nvSpPr>
            <p:cNvPr id="19459" name="Rectangle 4">
              <a:extLst>
                <a:ext uri="{FF2B5EF4-FFF2-40B4-BE49-F238E27FC236}">
                  <a16:creationId xmlns:a16="http://schemas.microsoft.com/office/drawing/2014/main" id="{9028FB92-AC14-E0FA-25C5-BD0CEA38B2D2}"/>
                </a:ext>
              </a:extLst>
            </p:cNvPr>
            <p:cNvSpPr>
              <a:spLocks noChangeArrowheads="1"/>
            </p:cNvSpPr>
            <p:nvPr/>
          </p:nvSpPr>
          <p:spPr bwMode="auto">
            <a:xfrm>
              <a:off x="3417" y="1166"/>
              <a:ext cx="807" cy="303"/>
            </a:xfrm>
            <a:prstGeom prst="rect">
              <a:avLst/>
            </a:prstGeom>
            <a:noFill/>
            <a:ln>
              <a:noFill/>
            </a:ln>
          </p:spPr>
          <p:txBody>
            <a:bodyPr wrap="none" lIns="116181" tIns="57072" rIns="116181" bIns="57072">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3082">
                  <a:solidFill>
                    <a:schemeClr val="tx1"/>
                  </a:solidFill>
                  <a:latin typeface="Palatino" pitchFamily="2" charset="77"/>
                </a:rPr>
                <a:t>Control</a:t>
              </a:r>
            </a:p>
          </p:txBody>
        </p:sp>
        <p:sp>
          <p:nvSpPr>
            <p:cNvPr id="19460" name="Rectangle 5">
              <a:extLst>
                <a:ext uri="{FF2B5EF4-FFF2-40B4-BE49-F238E27FC236}">
                  <a16:creationId xmlns:a16="http://schemas.microsoft.com/office/drawing/2014/main" id="{BD5BD690-4376-B041-842D-E971B2B6CEEA}"/>
                </a:ext>
              </a:extLst>
            </p:cNvPr>
            <p:cNvSpPr>
              <a:spLocks noChangeArrowheads="1"/>
            </p:cNvSpPr>
            <p:nvPr/>
          </p:nvSpPr>
          <p:spPr bwMode="auto">
            <a:xfrm>
              <a:off x="1944" y="2147"/>
              <a:ext cx="893" cy="303"/>
            </a:xfrm>
            <a:prstGeom prst="rect">
              <a:avLst/>
            </a:prstGeom>
            <a:noFill/>
            <a:ln>
              <a:noFill/>
            </a:ln>
          </p:spPr>
          <p:txBody>
            <a:bodyPr wrap="none" lIns="116181" tIns="57072" rIns="116181" bIns="57072">
              <a:spAutoFit/>
            </a:bodyPr>
            <a:lstStyle>
              <a:lvl1pPr>
                <a:defRPr sz="3200">
                  <a:solidFill>
                    <a:schemeClr val="bg2"/>
                  </a:solidFill>
                  <a:latin typeface="Helvetica" pitchFamily="2" charset="0"/>
                  <a:ea typeface="ＭＳ Ｐゴシック" panose="020B0600070205080204" pitchFamily="34" charset="-128"/>
                </a:defRPr>
              </a:lvl1pPr>
              <a:lvl2pPr marL="742950" indent="-285750">
                <a:defRPr sz="3200">
                  <a:solidFill>
                    <a:schemeClr val="bg2"/>
                  </a:solidFill>
                  <a:latin typeface="Helvetica" pitchFamily="2" charset="0"/>
                  <a:ea typeface="ＭＳ Ｐゴシック" panose="020B0600070205080204" pitchFamily="34" charset="-128"/>
                </a:defRPr>
              </a:lvl2pPr>
              <a:lvl3pPr marL="1143000" indent="-228600">
                <a:defRPr sz="3200">
                  <a:solidFill>
                    <a:schemeClr val="bg2"/>
                  </a:solidFill>
                  <a:latin typeface="Helvetica" pitchFamily="2" charset="0"/>
                  <a:ea typeface="ＭＳ Ｐゴシック" panose="020B0600070205080204" pitchFamily="34" charset="-128"/>
                </a:defRPr>
              </a:lvl3pPr>
              <a:lvl4pPr marL="1600200" indent="-228600">
                <a:defRPr sz="3200">
                  <a:solidFill>
                    <a:schemeClr val="bg2"/>
                  </a:solidFill>
                  <a:latin typeface="Helvetica" pitchFamily="2" charset="0"/>
                  <a:ea typeface="ＭＳ Ｐゴシック" panose="020B0600070205080204" pitchFamily="34" charset="-128"/>
                </a:defRPr>
              </a:lvl4pPr>
              <a:lvl5pPr marL="2057400" indent="-228600">
                <a:defRPr sz="3200">
                  <a:solidFill>
                    <a:schemeClr val="bg2"/>
                  </a:solidFill>
                  <a:latin typeface="Helvetica" pitchFamily="2"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bg2"/>
                  </a:solidFill>
                  <a:latin typeface="Helvetica" pitchFamily="2" charset="0"/>
                  <a:ea typeface="ＭＳ Ｐゴシック" panose="020B0600070205080204" pitchFamily="34" charset="-128"/>
                </a:defRPr>
              </a:lvl9pPr>
            </a:lstStyle>
            <a:p>
              <a:pPr>
                <a:defRPr/>
              </a:pPr>
              <a:r>
                <a:rPr lang="en-US" altLang="en-US" sz="3082">
                  <a:solidFill>
                    <a:schemeClr val="tx1"/>
                  </a:solidFill>
                  <a:latin typeface="Palatino" pitchFamily="2" charset="77"/>
                </a:rPr>
                <a:t>Epidural</a:t>
              </a:r>
            </a:p>
          </p:txBody>
        </p:sp>
        <p:pic>
          <p:nvPicPr>
            <p:cNvPr id="16389" name="Picture 6">
              <a:extLst>
                <a:ext uri="{FF2B5EF4-FFF2-40B4-BE49-F238E27FC236}">
                  <a16:creationId xmlns:a16="http://schemas.microsoft.com/office/drawing/2014/main" id="{A92E7897-59B1-3F6C-F0B8-70E7D7CA2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 y="653"/>
              <a:ext cx="3504" cy="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40D295EA-3116-CFD2-BCF6-115438FF1EBD}"/>
              </a:ext>
            </a:extLst>
          </p:cNvPr>
          <p:cNvSpPr txBox="1"/>
          <p:nvPr/>
        </p:nvSpPr>
        <p:spPr>
          <a:xfrm>
            <a:off x="7308811" y="5543490"/>
            <a:ext cx="3136180" cy="400110"/>
          </a:xfrm>
          <a:prstGeom prst="rect">
            <a:avLst/>
          </a:prstGeom>
          <a:noFill/>
        </p:spPr>
        <p:txBody>
          <a:bodyPr wrap="none" rtlCol="0">
            <a:spAutoFit/>
          </a:bodyPr>
          <a:lstStyle/>
          <a:p>
            <a:pPr algn="r"/>
            <a:r>
              <a:rPr lang="en-US" sz="2000" dirty="0">
                <a:solidFill>
                  <a:srgbClr val="FFFF00"/>
                </a:solidFill>
              </a:rPr>
              <a:t>Kim, Anesthesiology 1998</a:t>
            </a: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a:extLst>
              <a:ext uri="{FF2B5EF4-FFF2-40B4-BE49-F238E27FC236}">
                <a16:creationId xmlns:a16="http://schemas.microsoft.com/office/drawing/2014/main" id="{53907F17-EDAE-619D-F6E0-488E1B8FF4BE}"/>
              </a:ext>
            </a:extLst>
          </p:cNvPr>
          <p:cNvSpPr>
            <a:spLocks noGrp="1" noChangeArrowheads="1"/>
          </p:cNvSpPr>
          <p:nvPr>
            <p:ph type="title"/>
          </p:nvPr>
        </p:nvSpPr>
        <p:spPr>
          <a:xfrm>
            <a:off x="115888" y="0"/>
            <a:ext cx="10550525" cy="742950"/>
          </a:xfrm>
        </p:spPr>
        <p:txBody>
          <a:bodyPr/>
          <a:lstStyle/>
          <a:p>
            <a:pPr defTabSz="939680">
              <a:defRPr/>
            </a:pPr>
            <a:r>
              <a:rPr lang="en-US" sz="4800" dirty="0">
                <a:cs typeface="+mj-cs"/>
              </a:rPr>
              <a:t>Behavioral Inhibition</a:t>
            </a:r>
          </a:p>
        </p:txBody>
      </p:sp>
      <p:pic>
        <p:nvPicPr>
          <p:cNvPr id="18434" name="Picture 3">
            <a:extLst>
              <a:ext uri="{FF2B5EF4-FFF2-40B4-BE49-F238E27FC236}">
                <a16:creationId xmlns:a16="http://schemas.microsoft.com/office/drawing/2014/main" id="{442B7E8C-0B55-5CA7-E7B7-788667FE8F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787" y="859974"/>
            <a:ext cx="7505700" cy="774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97F1268-4068-7E14-DBD8-6BA09B286719}"/>
              </a:ext>
            </a:extLst>
          </p:cNvPr>
          <p:cNvSpPr txBox="1"/>
          <p:nvPr/>
        </p:nvSpPr>
        <p:spPr>
          <a:xfrm>
            <a:off x="6909279" y="5543490"/>
            <a:ext cx="3535712" cy="400110"/>
          </a:xfrm>
          <a:prstGeom prst="rect">
            <a:avLst/>
          </a:prstGeom>
          <a:noFill/>
        </p:spPr>
        <p:txBody>
          <a:bodyPr wrap="none" rtlCol="0">
            <a:spAutoFit/>
          </a:bodyPr>
          <a:lstStyle/>
          <a:p>
            <a:pPr algn="r"/>
            <a:r>
              <a:rPr lang="en-US" sz="2000" dirty="0">
                <a:solidFill>
                  <a:srgbClr val="FFFF00"/>
                </a:solidFill>
              </a:rPr>
              <a:t>Sessler, Anesthesiology 1980</a:t>
            </a:r>
          </a:p>
        </p:txBody>
      </p:sp>
    </p:spTree>
  </p:cSld>
  <p:clrMapOvr>
    <a:masterClrMapping/>
  </p:clrMapOvr>
  <p:transition spd="slow">
    <p:fade thruBlk="1"/>
  </p:transition>
</p:sld>
</file>

<file path=ppt/theme/theme1.xml><?xml version="1.0" encoding="utf-8"?>
<a:theme xmlns:a="http://schemas.openxmlformats.org/drawingml/2006/main" name="untitled 3">
  <a:themeElements>
    <a:clrScheme name="">
      <a:dk1>
        <a:srgbClr val="FFFFFF"/>
      </a:dk1>
      <a:lt1>
        <a:srgbClr val="FFFFFF"/>
      </a:lt1>
      <a:dk2>
        <a:srgbClr val="000000"/>
      </a:dk2>
      <a:lt2>
        <a:srgbClr val="919191"/>
      </a:lt2>
      <a:accent1>
        <a:srgbClr val="618FFD"/>
      </a:accent1>
      <a:accent2>
        <a:srgbClr val="00AE00"/>
      </a:accent2>
      <a:accent3>
        <a:srgbClr val="FFFFFF"/>
      </a:accent3>
      <a:accent4>
        <a:srgbClr val="DADADA"/>
      </a:accent4>
      <a:accent5>
        <a:srgbClr val="B7C6FE"/>
      </a:accent5>
      <a:accent6>
        <a:srgbClr val="009D00"/>
      </a:accent6>
      <a:hlink>
        <a:srgbClr val="FC0128"/>
      </a:hlink>
      <a:folHlink>
        <a:srgbClr val="CECECE"/>
      </a:folHlink>
    </a:clrScheme>
    <a:fontScheme name="untitled 3">
      <a:majorFont>
        <a:latin typeface="Arial"/>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Helvetica" charset="0"/>
            <a:ea typeface="ＭＳ Ｐゴシック"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Helvetica" charset="0"/>
            <a:ea typeface="ＭＳ Ｐゴシック" charset="0"/>
          </a:defRPr>
        </a:defPPr>
      </a:lstStyle>
    </a:lnDef>
  </a:objectDefaults>
  <a:extraClrSchemeLst>
    <a:extraClrScheme>
      <a:clrScheme name="untitled 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Sessler:Applications:Microsoft PowerPoint 4:Templates:On Screen &amp; 35mm Slides:dbllines.ppt - Double Lines</Template>
  <TotalTime>7761</TotalTime>
  <Pages>36</Pages>
  <Words>1036</Words>
  <Application>Microsoft Macintosh PowerPoint</Application>
  <PresentationFormat>Custom</PresentationFormat>
  <Paragraphs>246</Paragraphs>
  <Slides>49</Slides>
  <Notes>22</Notes>
  <HiddenSlides>0</HiddenSlides>
  <MMClips>0</MMClips>
  <ScaleCrop>false</ScaleCrop>
  <HeadingPairs>
    <vt:vector size="10"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49</vt:i4>
      </vt:variant>
      <vt:variant>
        <vt:lpstr>Custom Shows</vt:lpstr>
      </vt:variant>
      <vt:variant>
        <vt:i4>3</vt:i4>
      </vt:variant>
    </vt:vector>
  </HeadingPairs>
  <TitlesOfParts>
    <vt:vector size="59" baseType="lpstr">
      <vt:lpstr>Arial</vt:lpstr>
      <vt:lpstr>Helvetica</vt:lpstr>
      <vt:lpstr>Palatino</vt:lpstr>
      <vt:lpstr>Times</vt:lpstr>
      <vt:lpstr>Times New Roman</vt:lpstr>
      <vt:lpstr>untitled 3</vt:lpstr>
      <vt:lpstr>Document</vt:lpstr>
      <vt:lpstr>PowerPoint Presentation</vt:lpstr>
      <vt:lpstr>Perioperative Thermoregulation</vt:lpstr>
      <vt:lpstr>Thermoregulatory Model</vt:lpstr>
      <vt:lpstr>Normal Thermoregulation</vt:lpstr>
      <vt:lpstr>Anesthesia Impairs Regulation</vt:lpstr>
      <vt:lpstr>Summary: General Anesthesia</vt:lpstr>
      <vt:lpstr>Central Inhibition During Neuraxial Anesthesia</vt:lpstr>
      <vt:lpstr>Reduced Shivering Gain &amp; Maximum</vt:lpstr>
      <vt:lpstr>Behavioral Inhibition</vt:lpstr>
      <vt:lpstr>Sympathectomy Prevents Plateau</vt:lpstr>
      <vt:lpstr>Summary: Neuraxial Anesthesia</vt:lpstr>
      <vt:lpstr>Hyperthermia</vt:lpstr>
      <vt:lpstr>Fever</vt:lpstr>
      <vt:lpstr>Desflurane Inhibits Fever</vt:lpstr>
      <vt:lpstr>Alfentanil Inhibits Fever</vt:lpstr>
      <vt:lpstr>Treatment of Fever</vt:lpstr>
      <vt:lpstr> Summary: Perioperative Hyperthermia</vt:lpstr>
      <vt:lpstr>Intraoperative Hypothermia</vt:lpstr>
      <vt:lpstr>Redistribution Hypothermia</vt:lpstr>
      <vt:lpstr>Intraoperative Heat Transfer</vt:lpstr>
      <vt:lpstr>Hypothermia During Anesthesia</vt:lpstr>
      <vt:lpstr>Temperature Monitoring</vt:lpstr>
      <vt:lpstr>Nasopharyngeal Temperatures</vt:lpstr>
      <vt:lpstr>Zero-heat Flux Thermometry</vt:lpstr>
      <vt:lpstr>Malignant Hyperthermia</vt:lpstr>
      <vt:lpstr>Consequences of Hypothermia</vt:lpstr>
      <vt:lpstr>Thermal Discomfort</vt:lpstr>
      <vt:lpstr>Duration of Vecuronium</vt:lpstr>
      <vt:lpstr>Recovery Duration</vt:lpstr>
      <vt:lpstr>PROTECT Trial, Lancet 2022</vt:lpstr>
      <vt:lpstr>Excellent Thermal Management</vt:lpstr>
      <vt:lpstr>PowerPoint Presentation</vt:lpstr>
      <vt:lpstr>PowerPoint Presentation</vt:lpstr>
      <vt:lpstr>Randomization to 37 v. 35.5°C  Core Temp</vt:lpstr>
      <vt:lpstr>Maintaining Normothermia</vt:lpstr>
      <vt:lpstr>Insulating Covers</vt:lpstr>
      <vt:lpstr>Forced-Air vs. Circulating-Water</vt:lpstr>
      <vt:lpstr>PowerPoint Presentation</vt:lpstr>
      <vt:lpstr>Pre-warming Meta-analysis</vt:lpstr>
      <vt:lpstr>Fluid Warming</vt:lpstr>
      <vt:lpstr>The Rule: Monitor &amp; Warm to ≥35.5°C</vt:lpstr>
      <vt:lpstr>PowerPoint Presentation</vt:lpstr>
      <vt:lpstr>Vasoconstriction in Infants and Children</vt:lpstr>
      <vt:lpstr>Regulation Impaired in the Elderly</vt:lpstr>
      <vt:lpstr>Intraoperative Hypothermia is Common</vt:lpstr>
      <vt:lpstr>Transfusion Requirement</vt:lpstr>
      <vt:lpstr>Canadian Anaesthesia Society 2022</vt:lpstr>
      <vt:lpstr>Transfusions</vt:lpstr>
      <vt:lpstr>Wound Infections</vt:lpstr>
      <vt:lpstr>First Hour Thermoregulation</vt:lpstr>
      <vt:lpstr>Second Hour Thermoregulation</vt:lpstr>
      <vt:lpstr>One-Hour Grand Rounds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 Combined-20</dc:title>
  <dc:subject/>
  <dc:creator/>
  <cp:keywords/>
  <dc:description/>
  <cp:lastModifiedBy>Sessler, Daniel I</cp:lastModifiedBy>
  <cp:revision>364</cp:revision>
  <cp:lastPrinted>1999-05-19T10:22:01Z</cp:lastPrinted>
  <dcterms:created xsi:type="dcterms:W3CDTF">1998-02-10T17:49:20Z</dcterms:created>
  <dcterms:modified xsi:type="dcterms:W3CDTF">2025-12-06T16:49:15Z</dcterms:modified>
</cp:coreProperties>
</file>