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681" r:id="rId2"/>
    <p:sldId id="499" r:id="rId3"/>
    <p:sldId id="400" r:id="rId4"/>
    <p:sldId id="685" r:id="rId5"/>
    <p:sldId id="649" r:id="rId6"/>
    <p:sldId id="418" r:id="rId7"/>
    <p:sldId id="421" r:id="rId8"/>
    <p:sldId id="663" r:id="rId9"/>
    <p:sldId id="422" r:id="rId10"/>
    <p:sldId id="486" r:id="rId11"/>
    <p:sldId id="480" r:id="rId12"/>
    <p:sldId id="487" r:id="rId13"/>
    <p:sldId id="506" r:id="rId14"/>
    <p:sldId id="683" r:id="rId15"/>
    <p:sldId id="684" r:id="rId16"/>
    <p:sldId id="643" r:id="rId17"/>
    <p:sldId id="481" r:id="rId18"/>
    <p:sldId id="407" r:id="rId19"/>
    <p:sldId id="466" r:id="rId20"/>
    <p:sldId id="645" r:id="rId21"/>
    <p:sldId id="647" r:id="rId22"/>
    <p:sldId id="648" r:id="rId23"/>
    <p:sldId id="500" r:id="rId24"/>
    <p:sldId id="679" r:id="rId25"/>
    <p:sldId id="680" r:id="rId26"/>
    <p:sldId id="460" r:id="rId27"/>
    <p:sldId id="661" r:id="rId28"/>
    <p:sldId id="667" r:id="rId29"/>
    <p:sldId id="510" r:id="rId30"/>
    <p:sldId id="674" r:id="rId31"/>
    <p:sldId id="682" r:id="rId32"/>
    <p:sldId id="676" r:id="rId33"/>
    <p:sldId id="653" r:id="rId34"/>
  </p:sldIdLst>
  <p:sldSz cx="10566400" cy="5943600"/>
  <p:notesSz cx="9144000" cy="6858000"/>
  <p:custShowLst>
    <p:custShow name="First Hour Thermoregulation" id="0">
      <p:sldLst/>
    </p:custShow>
    <p:custShow name="Second Hour Thermoregulation" id="1">
      <p:sldLst/>
    </p:custShow>
    <p:custShow name="One-Hour Grand Rounds" id="2">
      <p:sldLst/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4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29008"/>
    <a:srgbClr val="000000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20"/>
    <p:restoredTop sz="96827"/>
  </p:normalViewPr>
  <p:slideViewPr>
    <p:cSldViewPr snapToGrid="0">
      <p:cViewPr varScale="1">
        <p:scale>
          <a:sx n="206" d="100"/>
          <a:sy n="206" d="100"/>
        </p:scale>
        <p:origin x="176" y="600"/>
      </p:cViewPr>
      <p:guideLst>
        <p:guide orient="horz" pos="264"/>
        <p:guide pos="68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0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945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0614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59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494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14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6D8C8-330B-AB85-5B6D-D4B507BDD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11D0E0-1939-3610-3CE7-1187B23FA4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271CA-9C89-7011-06A8-FC9237E1B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8690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110D0-6021-0810-FC65-F40FF3C40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E62397-4145-F46B-3E83-F811C932D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2EAF60-FAC1-056B-D445-244BF941E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81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013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538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15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322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3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8942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2915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70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438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921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49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9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126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Helvetica" pitchFamily="-106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52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536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889" y="1846263"/>
            <a:ext cx="8980625" cy="1274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776" y="3368675"/>
            <a:ext cx="7394849" cy="1517650"/>
          </a:xfrm>
        </p:spPr>
        <p:txBody>
          <a:bodyPr/>
          <a:lstStyle>
            <a:lvl1pPr marL="0" indent="0" algn="ctr">
              <a:buNone/>
              <a:defRPr/>
            </a:lvl1pPr>
            <a:lvl2pPr marL="587045" indent="0" algn="ctr">
              <a:buNone/>
              <a:defRPr/>
            </a:lvl2pPr>
            <a:lvl3pPr marL="1174090" indent="0" algn="ctr">
              <a:buNone/>
              <a:defRPr/>
            </a:lvl3pPr>
            <a:lvl4pPr marL="1761134" indent="0" algn="ctr">
              <a:buNone/>
              <a:defRPr/>
            </a:lvl4pPr>
            <a:lvl5pPr marL="2348179" indent="0" algn="ctr">
              <a:buNone/>
              <a:defRPr/>
            </a:lvl5pPr>
            <a:lvl6pPr marL="2935224" indent="0" algn="ctr">
              <a:buNone/>
              <a:defRPr/>
            </a:lvl6pPr>
            <a:lvl7pPr marL="3522269" indent="0" algn="ctr">
              <a:buNone/>
              <a:defRPr/>
            </a:lvl7pPr>
            <a:lvl8pPr marL="4109314" indent="0" algn="ctr">
              <a:buNone/>
              <a:defRPr/>
            </a:lvl8pPr>
            <a:lvl9pPr marL="46963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597920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178016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12571" y="0"/>
            <a:ext cx="2637523" cy="59007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7716896" cy="59007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69979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01790" y="992188"/>
            <a:ext cx="10283080" cy="490855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695468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79602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92" y="3819526"/>
            <a:ext cx="8980625" cy="1179513"/>
          </a:xfrm>
        </p:spPr>
        <p:txBody>
          <a:bodyPr anchor="t"/>
          <a:lstStyle>
            <a:lvl1pPr algn="l">
              <a:defRPr sz="513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692" y="2519363"/>
            <a:ext cx="8980625" cy="1300162"/>
          </a:xfrm>
        </p:spPr>
        <p:txBody>
          <a:bodyPr anchor="b"/>
          <a:lstStyle>
            <a:lvl1pPr marL="0" indent="0">
              <a:buNone/>
              <a:defRPr sz="2568"/>
            </a:lvl1pPr>
            <a:lvl2pPr marL="587045" indent="0">
              <a:buNone/>
              <a:defRPr sz="2311"/>
            </a:lvl2pPr>
            <a:lvl3pPr marL="1174090" indent="0">
              <a:buNone/>
              <a:defRPr sz="2054"/>
            </a:lvl3pPr>
            <a:lvl4pPr marL="1761134" indent="0">
              <a:buNone/>
              <a:defRPr sz="1798"/>
            </a:lvl4pPr>
            <a:lvl5pPr marL="2348179" indent="0">
              <a:buNone/>
              <a:defRPr sz="1798"/>
            </a:lvl5pPr>
            <a:lvl6pPr marL="2935224" indent="0">
              <a:buNone/>
              <a:defRPr sz="1798"/>
            </a:lvl6pPr>
            <a:lvl7pPr marL="3522269" indent="0">
              <a:buNone/>
              <a:defRPr sz="1798"/>
            </a:lvl7pPr>
            <a:lvl8pPr marL="4109314" indent="0">
              <a:buNone/>
              <a:defRPr sz="1798"/>
            </a:lvl8pPr>
            <a:lvl9pPr marL="4696358" indent="0">
              <a:buNone/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5057279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790" y="992188"/>
            <a:ext cx="5042684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147" y="992188"/>
            <a:ext cx="5044722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0574963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8125"/>
            <a:ext cx="95105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913" y="1330325"/>
            <a:ext cx="4669680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913" y="1884363"/>
            <a:ext cx="4669680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6770" y="1330325"/>
            <a:ext cx="4671719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6770" y="1884363"/>
            <a:ext cx="4671719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094995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0160779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181540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6539"/>
            <a:ext cx="3477291" cy="1006475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578" y="236538"/>
            <a:ext cx="5906911" cy="5072062"/>
          </a:xfrm>
        </p:spPr>
        <p:txBody>
          <a:bodyPr/>
          <a:lstStyle>
            <a:lvl1pPr>
              <a:defRPr sz="4109"/>
            </a:lvl1pPr>
            <a:lvl2pPr>
              <a:defRPr sz="3595"/>
            </a:lvl2pPr>
            <a:lvl3pPr>
              <a:defRPr sz="3082"/>
            </a:lvl3pPr>
            <a:lvl4pPr>
              <a:defRPr sz="2568"/>
            </a:lvl4pPr>
            <a:lvl5pPr>
              <a:defRPr sz="2568"/>
            </a:lvl5pPr>
            <a:lvl6pPr>
              <a:defRPr sz="2568"/>
            </a:lvl6pPr>
            <a:lvl7pPr>
              <a:defRPr sz="2568"/>
            </a:lvl7pPr>
            <a:lvl8pPr>
              <a:defRPr sz="2568"/>
            </a:lvl8pPr>
            <a:lvl9pPr>
              <a:defRPr sz="2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914" y="1243014"/>
            <a:ext cx="3477291" cy="4065587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2329617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84" y="4160839"/>
            <a:ext cx="6341064" cy="490537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0884" y="531814"/>
            <a:ext cx="6341064" cy="3565525"/>
          </a:xfrm>
        </p:spPr>
        <p:txBody>
          <a:bodyPr/>
          <a:lstStyle>
            <a:lvl1pPr marL="0" indent="0">
              <a:buNone/>
              <a:defRPr sz="4109"/>
            </a:lvl1pPr>
            <a:lvl2pPr marL="587045" indent="0">
              <a:buNone/>
              <a:defRPr sz="3595"/>
            </a:lvl2pPr>
            <a:lvl3pPr marL="1174090" indent="0">
              <a:buNone/>
              <a:defRPr sz="3082"/>
            </a:lvl3pPr>
            <a:lvl4pPr marL="1761134" indent="0">
              <a:buNone/>
              <a:defRPr sz="2568"/>
            </a:lvl4pPr>
            <a:lvl5pPr marL="2348179" indent="0">
              <a:buNone/>
              <a:defRPr sz="2568"/>
            </a:lvl5pPr>
            <a:lvl6pPr marL="2935224" indent="0">
              <a:buNone/>
              <a:defRPr sz="2568"/>
            </a:lvl6pPr>
            <a:lvl7pPr marL="3522269" indent="0">
              <a:buNone/>
              <a:defRPr sz="2568"/>
            </a:lvl7pPr>
            <a:lvl8pPr marL="4109314" indent="0">
              <a:buNone/>
              <a:defRPr sz="2568"/>
            </a:lvl8pPr>
            <a:lvl9pPr marL="4696358" indent="0">
              <a:buNone/>
              <a:defRPr sz="2568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0884" y="4651375"/>
            <a:ext cx="6341064" cy="698500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028249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550094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790" y="992188"/>
            <a:ext cx="10283080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2612" y="79533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2612" y="89058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2pPr>
      <a:lvl3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3pPr>
      <a:lvl4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4pPr>
      <a:lvl5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5pPr>
      <a:lvl6pPr marL="587045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6pPr>
      <a:lvl7pPr marL="1174090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7pPr>
      <a:lvl8pPr marL="1761134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8pPr>
      <a:lvl9pPr marL="2348179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pitchFamily="-106" charset="0"/>
        </a:defRPr>
      </a:lvl9pPr>
    </p:titleStyle>
    <p:bodyStyle>
      <a:lvl1pPr marL="352635" indent="-352635" algn="l" defTabSz="939680" rtl="0" eaLnBrk="0" fontAlgn="base" hangingPunct="0">
        <a:spcBef>
          <a:spcPct val="50000"/>
        </a:spcBef>
        <a:spcAft>
          <a:spcPct val="0"/>
        </a:spcAft>
        <a:defRPr sz="423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62343" indent="-262948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charset="0"/>
        <a:buChar char="•"/>
        <a:defRPr sz="3338">
          <a:solidFill>
            <a:schemeClr val="tx1"/>
          </a:solidFill>
          <a:latin typeface="+mn-lt"/>
          <a:ea typeface="ＭＳ Ｐゴシック" pitchFamily="-106" charset="-128"/>
        </a:defRPr>
      </a:lvl2pPr>
      <a:lvl3pPr marL="1174090" indent="-234411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 sz="2696">
          <a:solidFill>
            <a:schemeClr val="tx1"/>
          </a:solidFill>
          <a:latin typeface="+mn-lt"/>
          <a:ea typeface="ＭＳ Ｐゴシック" pitchFamily="-106" charset="-128"/>
        </a:defRPr>
      </a:lvl3pPr>
      <a:lvl4pPr marL="1642910" indent="-234411" algn="l" defTabSz="939680" rtl="0" eaLnBrk="0" fontAlgn="base" hangingPunct="0">
        <a:spcBef>
          <a:spcPct val="20000"/>
        </a:spcBef>
        <a:spcAft>
          <a:spcPct val="0"/>
        </a:spcAft>
        <a:buChar char="–"/>
        <a:defRPr sz="3082">
          <a:solidFill>
            <a:schemeClr val="tx1"/>
          </a:solidFill>
          <a:latin typeface="+mn-lt"/>
          <a:ea typeface="ＭＳ Ｐゴシック" pitchFamily="-106" charset="-128"/>
        </a:defRPr>
      </a:lvl4pPr>
      <a:lvl5pPr marL="2113770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5pPr>
      <a:lvl6pPr marL="270081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6pPr>
      <a:lvl7pPr marL="328785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7pPr>
      <a:lvl8pPr marL="387490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8pPr>
      <a:lvl9pPr marL="446194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587045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2pPr>
      <a:lvl3pPr marL="117409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3pPr>
      <a:lvl4pPr marL="176113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34817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293522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352226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10931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4696358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37079" y="3720385"/>
            <a:ext cx="100267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4000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5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5"/>
            <a:ext cx="7022038" cy="3540972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770" y="8626"/>
            <a:ext cx="3648973" cy="3559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845389" y="5185017"/>
            <a:ext cx="9023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Times" charset="0"/>
              </a:rPr>
              <a:t>Providing the evidence for evidence-based medicine</a:t>
            </a:r>
            <a:r>
              <a:rPr lang="en-US" kern="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91047734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26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Tissue Oxygen Correlates with Infection</a:t>
            </a:r>
          </a:p>
        </p:txBody>
      </p:sp>
      <p:sp>
        <p:nvSpPr>
          <p:cNvPr id="18434" name="Rectangle 1027"/>
          <p:cNvSpPr>
            <a:spLocks noChangeArrowheads="1"/>
          </p:cNvSpPr>
          <p:nvPr/>
        </p:nvSpPr>
        <p:spPr bwMode="auto">
          <a:xfrm>
            <a:off x="5839649" y="6245265"/>
            <a:ext cx="4555536" cy="5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181" tIns="57072" rIns="116181" bIns="57072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r"/>
            <a:r>
              <a:rPr lang="en-US" altLang="x-none" sz="2568" dirty="0">
                <a:solidFill>
                  <a:srgbClr val="FFFF00"/>
                </a:solidFill>
                <a:latin typeface="Times" charset="0"/>
              </a:rPr>
              <a:t>Hopf, </a:t>
            </a:r>
            <a:r>
              <a:rPr lang="en-US" altLang="x-none" sz="2568" i="1" dirty="0">
                <a:solidFill>
                  <a:srgbClr val="FFFF00"/>
                </a:solidFill>
                <a:latin typeface="Times" charset="0"/>
              </a:rPr>
              <a:t>et al</a:t>
            </a:r>
            <a:r>
              <a:rPr lang="en-US" altLang="x-none" sz="2568" dirty="0">
                <a:solidFill>
                  <a:srgbClr val="FFFF00"/>
                </a:solidFill>
                <a:latin typeface="Times" charset="0"/>
              </a:rPr>
              <a:t>., 1996, Arch Surg</a:t>
            </a:r>
          </a:p>
        </p:txBody>
      </p:sp>
      <p:pic>
        <p:nvPicPr>
          <p:cNvPr id="18435" name="Picture 1028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4656" y="1181317"/>
            <a:ext cx="6738242" cy="4625581"/>
          </a:xfrm>
        </p:spPr>
      </p:pic>
      <p:sp>
        <p:nvSpPr>
          <p:cNvPr id="5" name="Rectangle 1027"/>
          <p:cNvSpPr>
            <a:spLocks noChangeArrowheads="1"/>
          </p:cNvSpPr>
          <p:nvPr/>
        </p:nvSpPr>
        <p:spPr bwMode="auto">
          <a:xfrm>
            <a:off x="177330" y="6257495"/>
            <a:ext cx="1400292" cy="5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181" tIns="57072" rIns="116181" bIns="57072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r>
              <a:rPr lang="en-US" altLang="x-none" sz="2568" dirty="0">
                <a:solidFill>
                  <a:srgbClr val="FFFF00"/>
                </a:solidFill>
                <a:latin typeface="Times" charset="0"/>
              </a:rPr>
              <a:t>N=130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50BB84-BD08-8242-B0D1-E2DE0C118793}"/>
              </a:ext>
            </a:extLst>
          </p:cNvPr>
          <p:cNvSpPr txBox="1"/>
          <p:nvPr/>
        </p:nvSpPr>
        <p:spPr>
          <a:xfrm>
            <a:off x="8072153" y="1358468"/>
            <a:ext cx="240687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FFFF00"/>
                </a:solidFill>
              </a:rPr>
              <a:t>Adopted from Hopf, Arch Surg 1997</a:t>
            </a:r>
          </a:p>
          <a:p>
            <a:pPr algn="r"/>
            <a:r>
              <a:rPr lang="en-US" sz="2800" dirty="0">
                <a:solidFill>
                  <a:srgbClr val="FFFF00"/>
                </a:solidFill>
              </a:rPr>
              <a:t>(n=130)</a:t>
            </a:r>
          </a:p>
        </p:txBody>
      </p:sp>
    </p:spTree>
    <p:extLst>
      <p:ext uri="{BB962C8B-B14F-4D97-AF65-F5344CB8AC3E}">
        <p14:creationId xmlns:p14="http://schemas.microsoft.com/office/powerpoint/2010/main" val="313246226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Supplemental Oxygen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7014" y="951756"/>
            <a:ext cx="10283080" cy="4877544"/>
          </a:xfrm>
          <a:noFill/>
        </p:spPr>
        <p:txBody>
          <a:bodyPr/>
          <a:lstStyle/>
          <a:p>
            <a:r>
              <a:rPr lang="en-US" altLang="x-none" sz="4000" dirty="0">
                <a:ea typeface="ＭＳ Ｐゴシック" charset="-128"/>
              </a:rPr>
              <a:t>Easy to provide</a:t>
            </a:r>
          </a:p>
          <a:p>
            <a:pPr lvl="1"/>
            <a:r>
              <a:rPr lang="en-US" altLang="x-none" sz="3200" dirty="0">
                <a:ea typeface="ＭＳ Ｐゴシック" charset="-128"/>
              </a:rPr>
              <a:t>Inexpensive</a:t>
            </a:r>
          </a:p>
          <a:p>
            <a:r>
              <a:rPr lang="en-US" altLang="x-none" sz="4000" dirty="0">
                <a:ea typeface="ＭＳ Ｐゴシック" charset="-128"/>
              </a:rPr>
              <a:t>Recent utilization</a:t>
            </a:r>
          </a:p>
          <a:p>
            <a:pPr lvl="1"/>
            <a:r>
              <a:rPr lang="en-US" altLang="x-none" sz="3200" dirty="0">
                <a:ea typeface="ＭＳ Ｐゴシック" charset="-128"/>
              </a:rPr>
              <a:t>Usually 30% in Europe</a:t>
            </a:r>
          </a:p>
          <a:p>
            <a:pPr lvl="1"/>
            <a:r>
              <a:rPr lang="en-US" altLang="x-none" sz="3200" dirty="0">
                <a:ea typeface="ＭＳ Ｐゴシック" charset="-128"/>
              </a:rPr>
              <a:t>Essentially random concentrations in the States</a:t>
            </a:r>
          </a:p>
          <a:p>
            <a:r>
              <a:rPr lang="en-US" altLang="x-none" sz="4000" dirty="0">
                <a:ea typeface="ＭＳ Ｐゴシック" charset="-128"/>
              </a:rPr>
              <a:t>Rationale for various concentrations unclear</a:t>
            </a:r>
          </a:p>
          <a:p>
            <a:r>
              <a:rPr lang="en-US" altLang="x-none" sz="4000" dirty="0">
                <a:solidFill>
                  <a:srgbClr val="FF0000"/>
                </a:solidFill>
                <a:ea typeface="ＭＳ Ｐゴシック" charset="-128"/>
              </a:rPr>
              <a:t>Recommended by WHO and CDC in 2017</a:t>
            </a:r>
          </a:p>
        </p:txBody>
      </p:sp>
    </p:spTree>
    <p:extLst>
      <p:ext uri="{BB962C8B-B14F-4D97-AF65-F5344CB8AC3E}">
        <p14:creationId xmlns:p14="http://schemas.microsoft.com/office/powerpoint/2010/main" val="69659194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5">
                    <a:lumMod val="90000"/>
                  </a:schemeClr>
                </a:solidFill>
                <a:cs typeface="+mj-cs"/>
              </a:rPr>
              <a:t>Oxygen &amp; Wound Infection</a:t>
            </a:r>
          </a:p>
        </p:txBody>
      </p:sp>
      <p:pic>
        <p:nvPicPr>
          <p:cNvPr id="28674" name="Picture 1" descr="Greif.pict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6"/>
          <a:stretch/>
        </p:blipFill>
        <p:spPr bwMode="auto">
          <a:xfrm>
            <a:off x="1401545" y="979808"/>
            <a:ext cx="7763309" cy="440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A4E8C-4131-734B-864B-FBACFE1D840F}"/>
              </a:ext>
            </a:extLst>
          </p:cNvPr>
          <p:cNvSpPr txBox="1"/>
          <p:nvPr/>
        </p:nvSpPr>
        <p:spPr>
          <a:xfrm>
            <a:off x="0" y="5327353"/>
            <a:ext cx="4979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Grief, NEJM 2000 (n=500)</a:t>
            </a:r>
          </a:p>
        </p:txBody>
      </p:sp>
    </p:spTree>
    <p:extLst>
      <p:ext uri="{BB962C8B-B14F-4D97-AF65-F5344CB8AC3E}">
        <p14:creationId xmlns:p14="http://schemas.microsoft.com/office/powerpoint/2010/main" val="9559613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819" y="7088"/>
            <a:ext cx="4707130" cy="1010255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>
                <a:solidFill>
                  <a:schemeClr val="accent5">
                    <a:lumMod val="90000"/>
                  </a:schemeClr>
                </a:solidFill>
              </a:rPr>
              <a:t>Supplemental oxygen</a:t>
            </a:r>
            <a:endParaRPr lang="en-US" sz="4000" dirty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7211" y="5413292"/>
            <a:ext cx="28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err="1">
                <a:solidFill>
                  <a:srgbClr val="FFFF00"/>
                </a:solidFill>
              </a:rPr>
              <a:t>Elfeky</a:t>
            </a:r>
            <a:r>
              <a:rPr lang="en-US" sz="2800" dirty="0">
                <a:solidFill>
                  <a:srgbClr val="FFFF00"/>
                </a:solidFill>
              </a:rPr>
              <a:t>, BJA 2025</a:t>
            </a:r>
          </a:p>
        </p:txBody>
      </p:sp>
      <p:pic>
        <p:nvPicPr>
          <p:cNvPr id="7" name="Picture 6" descr="A screenshot of a data report&#10;&#10;AI-generated content may be incorrect.">
            <a:extLst>
              <a:ext uri="{FF2B5EF4-FFF2-40B4-BE49-F238E27FC236}">
                <a16:creationId xmlns:a16="http://schemas.microsoft.com/office/drawing/2014/main" id="{0236C406-D525-2333-A89C-5CFED2F8C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9"/>
            <a:ext cx="5840819" cy="594120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2D90C1-A39C-4421-3D9A-A8C85672F4FE}"/>
              </a:ext>
            </a:extLst>
          </p:cNvPr>
          <p:cNvCxnSpPr>
            <a:cxnSpLocks/>
          </p:cNvCxnSpPr>
          <p:nvPr/>
        </p:nvCxnSpPr>
        <p:spPr bwMode="auto">
          <a:xfrm flipH="1">
            <a:off x="5501776" y="5059414"/>
            <a:ext cx="115462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157050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10B3C-0413-858F-2CE9-AA94B5683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84377F-BAF3-7C6E-5A45-071C717E92D5}"/>
              </a:ext>
            </a:extLst>
          </p:cNvPr>
          <p:cNvSpPr txBox="1"/>
          <p:nvPr/>
        </p:nvSpPr>
        <p:spPr>
          <a:xfrm>
            <a:off x="7677211" y="5413292"/>
            <a:ext cx="2889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FFFF00"/>
                </a:solidFill>
              </a:rPr>
              <a:t>Kurz, BJA 2018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4DF920-C0D5-B153-6ACC-07D75C1DACA4}"/>
              </a:ext>
            </a:extLst>
          </p:cNvPr>
          <p:cNvGrpSpPr/>
          <p:nvPr/>
        </p:nvGrpSpPr>
        <p:grpSpPr>
          <a:xfrm>
            <a:off x="-1" y="-1"/>
            <a:ext cx="10566401" cy="5938103"/>
            <a:chOff x="-1" y="-1"/>
            <a:chExt cx="10566401" cy="5938103"/>
          </a:xfrm>
        </p:grpSpPr>
        <p:pic>
          <p:nvPicPr>
            <p:cNvPr id="4" name="Picture 3" descr="A graph of a patient's risk&#10;&#10;AI-generated content may be incorrect.">
              <a:extLst>
                <a:ext uri="{FF2B5EF4-FFF2-40B4-BE49-F238E27FC236}">
                  <a16:creationId xmlns:a16="http://schemas.microsoft.com/office/drawing/2014/main" id="{7FF50C0C-14F5-AD23-76F7-B9AEBF839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-1"/>
              <a:ext cx="6225187" cy="593810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A709CCB-3CE7-D82C-37EA-8E253C1564C7}"/>
                </a:ext>
              </a:extLst>
            </p:cNvPr>
            <p:cNvSpPr/>
            <p:nvPr/>
          </p:nvSpPr>
          <p:spPr bwMode="auto">
            <a:xfrm>
              <a:off x="6225186" y="708509"/>
              <a:ext cx="4341214" cy="314892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528DF81D-568E-E597-246A-5A39E7BF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048" y="577057"/>
            <a:ext cx="4241490" cy="1098579"/>
          </a:xfrm>
          <a:solidFill>
            <a:schemeClr val="tx2"/>
          </a:solidFill>
        </p:spPr>
        <p:txBody>
          <a:bodyPr/>
          <a:lstStyle/>
          <a:p>
            <a:r>
              <a:rPr lang="en-US" sz="3600" dirty="0">
                <a:solidFill>
                  <a:schemeClr val="accent5">
                    <a:lumMod val="90000"/>
                  </a:schemeClr>
                </a:solidFill>
              </a:rPr>
              <a:t>Largest Supplemental Oxygen Trial</a:t>
            </a:r>
            <a:endParaRPr lang="en-US" sz="4000" dirty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6C7A8C-07ED-8BAE-BF62-A2F5E00BDC3F}"/>
              </a:ext>
            </a:extLst>
          </p:cNvPr>
          <p:cNvSpPr txBox="1"/>
          <p:nvPr/>
        </p:nvSpPr>
        <p:spPr>
          <a:xfrm>
            <a:off x="6503744" y="2384146"/>
            <a:ext cx="307626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kern="0" dirty="0">
                <a:solidFill>
                  <a:schemeClr val="tx1"/>
                </a:solidFill>
              </a:rPr>
              <a:t>Cluster cross-over trial</a:t>
            </a:r>
            <a:endParaRPr lang="en-US" sz="3200" kern="0" dirty="0">
              <a:solidFill>
                <a:schemeClr val="tx1"/>
              </a:solidFill>
            </a:endParaRPr>
          </a:p>
          <a:p>
            <a:pPr algn="l"/>
            <a:endParaRPr lang="en-US" kern="0" dirty="0">
              <a:solidFill>
                <a:schemeClr val="tx1"/>
              </a:solidFill>
            </a:endParaRPr>
          </a:p>
          <a:p>
            <a:pPr algn="l"/>
            <a:r>
              <a:rPr lang="en-US" sz="3200" kern="0" dirty="0">
                <a:solidFill>
                  <a:schemeClr val="tx1"/>
                </a:solidFill>
              </a:rPr>
              <a:t>N=5749l</a:t>
            </a:r>
          </a:p>
        </p:txBody>
      </p:sp>
    </p:spTree>
    <p:extLst>
      <p:ext uri="{BB962C8B-B14F-4D97-AF65-F5344CB8AC3E}">
        <p14:creationId xmlns:p14="http://schemas.microsoft.com/office/powerpoint/2010/main" val="30002369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01F8B-DD79-AF3B-5F99-AE554723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9E66-80AB-CF62-7FED-6EB3C7CA1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5">
                    <a:lumMod val="90000"/>
                  </a:schemeClr>
                </a:solidFill>
              </a:rPr>
              <a:t>80% Oxygen Does Not Provoke Atelectasis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465335-B29B-A952-93B0-ADA34FDB5247}"/>
              </a:ext>
            </a:extLst>
          </p:cNvPr>
          <p:cNvSpPr txBox="1"/>
          <p:nvPr/>
        </p:nvSpPr>
        <p:spPr>
          <a:xfrm>
            <a:off x="6983193" y="5112603"/>
            <a:ext cx="3523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</a:rPr>
              <a:t>Akça, Anesthesiology 1999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A9E1A-E33F-D279-D189-657A9B1E3A15}"/>
              </a:ext>
            </a:extLst>
          </p:cNvPr>
          <p:cNvSpPr txBox="1"/>
          <p:nvPr/>
        </p:nvSpPr>
        <p:spPr>
          <a:xfrm>
            <a:off x="6983193" y="1017153"/>
            <a:ext cx="33840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N=30 randomized patients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Elective colon surgery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Lung CT scan first postoperative day</a:t>
            </a:r>
          </a:p>
        </p:txBody>
      </p:sp>
      <p:pic>
        <p:nvPicPr>
          <p:cNvPr id="5" name="Picture 4" descr="A graph of a number of objects&#10;&#10;AI-generated content may be incorrect.">
            <a:extLst>
              <a:ext uri="{FF2B5EF4-FFF2-40B4-BE49-F238E27FC236}">
                <a16:creationId xmlns:a16="http://schemas.microsoft.com/office/drawing/2014/main" id="{2F012348-0276-2F7A-BA0F-E70ECD2D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7" y="966147"/>
            <a:ext cx="6760427" cy="492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83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9D33D-B290-D34B-A00B-10D69AC2F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Similar Mortality with 80% &amp; 30% Oxygen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40D31-3B5A-224E-8E5B-1A17CC90D1F5}"/>
              </a:ext>
            </a:extLst>
          </p:cNvPr>
          <p:cNvSpPr txBox="1"/>
          <p:nvPr/>
        </p:nvSpPr>
        <p:spPr>
          <a:xfrm>
            <a:off x="8375841" y="4867895"/>
            <a:ext cx="2106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</a:rPr>
              <a:t>Jiang, Anesthesiology 2021</a:t>
            </a:r>
          </a:p>
        </p:txBody>
      </p:sp>
      <p:pic>
        <p:nvPicPr>
          <p:cNvPr id="1026" name="Picture 2" descr="Kaplan–Meier survival curve estimates comparing patients assigned to receive 80% and 30% intraoperative inspired oxygen. The hazard ratio was an estimated 0.94 (95% CI, 0.78 to 1.13; P = 0.493).">
            <a:extLst>
              <a:ext uri="{FF2B5EF4-FFF2-40B4-BE49-F238E27FC236}">
                <a16:creationId xmlns:a16="http://schemas.microsoft.com/office/drawing/2014/main" id="{C6234E38-26A4-E342-9951-BF1780162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3" y="1011597"/>
            <a:ext cx="7534108" cy="4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EBB646-35BB-8CB9-329A-60EEF5537808}"/>
              </a:ext>
            </a:extLst>
          </p:cNvPr>
          <p:cNvSpPr txBox="1"/>
          <p:nvPr/>
        </p:nvSpPr>
        <p:spPr>
          <a:xfrm>
            <a:off x="7891539" y="1574272"/>
            <a:ext cx="2324308" cy="1589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N=3471 randomized patients</a:t>
            </a:r>
          </a:p>
        </p:txBody>
      </p:sp>
    </p:spTree>
    <p:extLst>
      <p:ext uri="{BB962C8B-B14F-4D97-AF65-F5344CB8AC3E}">
        <p14:creationId xmlns:p14="http://schemas.microsoft.com/office/powerpoint/2010/main" val="91027902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864" y="1066590"/>
            <a:ext cx="10142438" cy="4600786"/>
          </a:xfrm>
        </p:spPr>
        <p:txBody>
          <a:bodyPr/>
          <a:lstStyle/>
          <a:p>
            <a:r>
              <a:rPr lang="en-US" altLang="x-none" sz="3200" dirty="0">
                <a:ea typeface="ＭＳ Ｐゴシック" charset="-128"/>
              </a:rPr>
              <a:t>80% inspired intraoperative oxygen</a:t>
            </a:r>
          </a:p>
          <a:p>
            <a:pPr lvl="1"/>
            <a:r>
              <a:rPr lang="en-US" altLang="x-none" sz="2400" dirty="0">
                <a:ea typeface="ＭＳ Ｐゴシック" charset="-128"/>
              </a:rPr>
              <a:t>No effect on primary composite of SSI and healing-related complications</a:t>
            </a:r>
          </a:p>
          <a:p>
            <a:pPr lvl="1"/>
            <a:r>
              <a:rPr lang="en-US" altLang="x-none" sz="2400" dirty="0">
                <a:ea typeface="ＭＳ Ｐゴシック" charset="-128"/>
              </a:rPr>
              <a:t>Does not provoke atelectasis</a:t>
            </a:r>
          </a:p>
          <a:p>
            <a:pPr lvl="1"/>
            <a:r>
              <a:rPr lang="en-US" altLang="x-none" sz="2400" dirty="0">
                <a:ea typeface="ＭＳ Ｐゴシック" charset="-128"/>
              </a:rPr>
              <a:t>Does not worsen long-term mortality</a:t>
            </a:r>
            <a:endParaRPr lang="en-US" altLang="x-none" sz="2000" dirty="0">
              <a:ea typeface="ＭＳ Ｐゴシック" charset="-128"/>
            </a:endParaRPr>
          </a:p>
          <a:p>
            <a:r>
              <a:rPr lang="en-US" altLang="x-none" sz="3200" dirty="0">
                <a:ea typeface="ＭＳ Ｐゴシック" charset="-128"/>
              </a:rPr>
              <a:t>Meta-analysis and Kurz </a:t>
            </a:r>
            <a:r>
              <a:rPr lang="en-US" altLang="x-none" sz="3200" i="1" dirty="0">
                <a:ea typeface="ＭＳ Ｐゴシック" charset="-128"/>
              </a:rPr>
              <a:t>et al</a:t>
            </a:r>
            <a:endParaRPr lang="en-US" altLang="x-none" sz="3200" dirty="0">
              <a:ea typeface="ＭＳ Ｐゴシック" charset="-128"/>
            </a:endParaRPr>
          </a:p>
          <a:p>
            <a:pPr lvl="1"/>
            <a:r>
              <a:rPr lang="en-US" altLang="x-none" sz="2400" dirty="0">
                <a:ea typeface="ＭＳ Ｐゴシック" charset="-128"/>
              </a:rPr>
              <a:t>No significant benefit</a:t>
            </a:r>
          </a:p>
          <a:p>
            <a:pPr marL="9525" indent="0"/>
            <a:endParaRPr lang="en-US" altLang="x-none" sz="2000" dirty="0">
              <a:solidFill>
                <a:srgbClr val="FF0000"/>
              </a:solidFill>
              <a:ea typeface="ＭＳ Ｐゴシック" charset="-128"/>
            </a:endParaRPr>
          </a:p>
          <a:p>
            <a:pPr marL="9525" indent="0"/>
            <a:r>
              <a:rPr lang="en-US" altLang="x-none" sz="3200" dirty="0">
                <a:solidFill>
                  <a:srgbClr val="FFFF00"/>
                </a:solidFill>
                <a:ea typeface="ＭＳ Ｐゴシック" charset="-128"/>
              </a:rPr>
              <a:t>Perioperative use of 80% FiO</a:t>
            </a:r>
            <a:r>
              <a:rPr lang="en-US" altLang="x-none" sz="3200" baseline="-25000" dirty="0">
                <a:solidFill>
                  <a:srgbClr val="FFFF00"/>
                </a:solidFill>
                <a:ea typeface="ＭＳ Ｐゴシック" charset="-128"/>
              </a:rPr>
              <a:t>2</a:t>
            </a:r>
            <a:r>
              <a:rPr lang="en-US" altLang="x-none" sz="3200" dirty="0">
                <a:solidFill>
                  <a:srgbClr val="FFFF00"/>
                </a:solidFill>
                <a:ea typeface="ＭＳ Ｐゴシック" charset="-128"/>
              </a:rPr>
              <a:t> does not reduce SSI — but also appears harmless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754" y="-49595"/>
            <a:ext cx="10260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Summary: Supplemental Oxygen</a:t>
            </a:r>
          </a:p>
        </p:txBody>
      </p:sp>
    </p:spTree>
    <p:extLst>
      <p:ext uri="{BB962C8B-B14F-4D97-AF65-F5344CB8AC3E}">
        <p14:creationId xmlns:p14="http://schemas.microsoft.com/office/powerpoint/2010/main" val="146811884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Smoking and Infection Development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7014" y="1177769"/>
            <a:ext cx="10283080" cy="4413406"/>
          </a:xfrm>
        </p:spPr>
        <p:txBody>
          <a:bodyPr/>
          <a:lstStyle/>
          <a:p>
            <a:r>
              <a:rPr lang="en-US" altLang="x-none" sz="4400" dirty="0">
                <a:ea typeface="ＭＳ Ｐゴシック" charset="-128"/>
              </a:rPr>
              <a:t>Tissue oxygen decreases: 65 to 44 mmHg</a:t>
            </a:r>
          </a:p>
          <a:p>
            <a:pPr lvl="1"/>
            <a:r>
              <a:rPr lang="en-US" altLang="x-none" sz="4400" dirty="0">
                <a:ea typeface="ＭＳ Ｐゴシック" charset="-128"/>
              </a:rPr>
              <a:t>Jensen, Arch Surg 1991 </a:t>
            </a:r>
          </a:p>
          <a:p>
            <a:r>
              <a:rPr lang="en-US" altLang="x-none" sz="4400" dirty="0">
                <a:ea typeface="ＭＳ Ｐゴシック" charset="-128"/>
              </a:rPr>
              <a:t>Tissue oxygen 40-50 mmHg —&gt; infection</a:t>
            </a:r>
          </a:p>
          <a:p>
            <a:pPr lvl="1"/>
            <a:r>
              <a:rPr lang="en-US" altLang="x-none" sz="4400" dirty="0" err="1">
                <a:ea typeface="ＭＳ Ｐゴシック" charset="-128"/>
              </a:rPr>
              <a:t>Hopf</a:t>
            </a:r>
            <a:r>
              <a:rPr lang="en-US" altLang="x-none" sz="4400" dirty="0">
                <a:ea typeface="ＭＳ Ｐゴシック" charset="-128"/>
              </a:rPr>
              <a:t>, Arch Surg 1997</a:t>
            </a:r>
          </a:p>
          <a:p>
            <a:r>
              <a:rPr lang="en-US" altLang="x-none" sz="4400" dirty="0">
                <a:ea typeface="ＭＳ Ｐゴシック" charset="-128"/>
              </a:rPr>
              <a:t>"Pack-a-day" smokers mostly hypoxic</a:t>
            </a:r>
          </a:p>
          <a:p>
            <a:pPr lvl="1">
              <a:buFont typeface="Palatino" charset="0"/>
              <a:buNone/>
            </a:pPr>
            <a:endParaRPr lang="en-US" altLang="x-none" sz="2825" dirty="0">
              <a:ea typeface="ＭＳ Ｐゴシック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Smoking and Infectious Complications</a:t>
            </a:r>
          </a:p>
        </p:txBody>
      </p:sp>
      <p:sp>
        <p:nvSpPr>
          <p:cNvPr id="56328" name="Rectangle 10"/>
          <p:cNvSpPr>
            <a:spLocks noChangeArrowheads="1"/>
          </p:cNvSpPr>
          <p:nvPr/>
        </p:nvSpPr>
        <p:spPr bwMode="auto">
          <a:xfrm>
            <a:off x="7725416" y="931078"/>
            <a:ext cx="2729721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r>
              <a:rPr lang="en-US" altLang="x-none" sz="2800" dirty="0">
                <a:solidFill>
                  <a:srgbClr val="FF0000"/>
                </a:solidFill>
                <a:latin typeface="+mn-lt"/>
              </a:rPr>
              <a:t>Effect of </a:t>
            </a:r>
            <a:r>
              <a:rPr lang="en-US" altLang="x-none" sz="2800" i="1" dirty="0">
                <a:solidFill>
                  <a:srgbClr val="FF0000"/>
                </a:solidFill>
                <a:latin typeface="+mn-lt"/>
              </a:rPr>
              <a:t>perioperative </a:t>
            </a:r>
            <a:r>
              <a:rPr lang="en-US" altLang="x-none" sz="2800" dirty="0">
                <a:solidFill>
                  <a:srgbClr val="FF0000"/>
                </a:solidFill>
                <a:latin typeface="+mn-lt"/>
              </a:rPr>
              <a:t>cessation remains unclear</a:t>
            </a:r>
          </a:p>
          <a:p>
            <a:endParaRPr lang="en-US" altLang="x-none" sz="2800" dirty="0">
              <a:solidFill>
                <a:srgbClr val="FF0000"/>
              </a:solidFill>
              <a:latin typeface="+mn-lt"/>
            </a:endParaRPr>
          </a:p>
          <a:p>
            <a:endParaRPr lang="en-US" altLang="x-none" sz="2400" dirty="0">
              <a:solidFill>
                <a:srgbClr val="FF0000"/>
              </a:solidFill>
            </a:endParaRPr>
          </a:p>
          <a:p>
            <a:endParaRPr lang="en-US" altLang="x-none" sz="2400" dirty="0">
              <a:solidFill>
                <a:srgbClr val="FF0000"/>
              </a:solidFill>
            </a:endParaRPr>
          </a:p>
          <a:p>
            <a:endParaRPr lang="en-US" altLang="x-none" sz="2400" dirty="0">
              <a:solidFill>
                <a:srgbClr val="FF0000"/>
              </a:solidFill>
            </a:endParaRPr>
          </a:p>
          <a:p>
            <a:endParaRPr lang="en-US" altLang="x-none" sz="2400" dirty="0">
              <a:solidFill>
                <a:srgbClr val="FF0000"/>
              </a:solidFill>
            </a:endParaRPr>
          </a:p>
          <a:p>
            <a:pPr algn="r"/>
            <a:r>
              <a:rPr lang="en-US" altLang="x-none" sz="2800" dirty="0">
                <a:solidFill>
                  <a:srgbClr val="FFFF00"/>
                </a:solidFill>
              </a:rPr>
              <a:t>Turan, Anesthesiology 2011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DE5455-AE97-EEDA-2300-571B4A6C5057}"/>
              </a:ext>
            </a:extLst>
          </p:cNvPr>
          <p:cNvGrpSpPr/>
          <p:nvPr/>
        </p:nvGrpSpPr>
        <p:grpSpPr>
          <a:xfrm>
            <a:off x="410228" y="1064102"/>
            <a:ext cx="7216437" cy="4750710"/>
            <a:chOff x="410228" y="1064102"/>
            <a:chExt cx="7216437" cy="47507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471"/>
            <a:stretch/>
          </p:blipFill>
          <p:spPr>
            <a:xfrm>
              <a:off x="1383081" y="1064102"/>
              <a:ext cx="6243584" cy="4750710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>
              <a:cxnSpLocks/>
            </p:cNvCxnSpPr>
            <p:nvPr/>
          </p:nvCxnSpPr>
          <p:spPr bwMode="auto">
            <a:xfrm>
              <a:off x="410228" y="1768440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7" name="Straight Arrow Connector 16"/>
            <p:cNvCxnSpPr>
              <a:cxnSpLocks/>
            </p:cNvCxnSpPr>
            <p:nvPr/>
          </p:nvCxnSpPr>
          <p:spPr bwMode="auto">
            <a:xfrm>
              <a:off x="410228" y="2015914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Straight Arrow Connector 17"/>
            <p:cNvCxnSpPr>
              <a:cxnSpLocks/>
            </p:cNvCxnSpPr>
            <p:nvPr/>
          </p:nvCxnSpPr>
          <p:spPr bwMode="auto">
            <a:xfrm>
              <a:off x="410228" y="4426327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" name="Straight Arrow Connector 18"/>
            <p:cNvCxnSpPr>
              <a:cxnSpLocks/>
            </p:cNvCxnSpPr>
            <p:nvPr/>
          </p:nvCxnSpPr>
          <p:spPr bwMode="auto">
            <a:xfrm>
              <a:off x="410228" y="4670684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0" name="Straight Arrow Connector 19"/>
            <p:cNvCxnSpPr>
              <a:cxnSpLocks/>
            </p:cNvCxnSpPr>
            <p:nvPr/>
          </p:nvCxnSpPr>
          <p:spPr bwMode="auto">
            <a:xfrm>
              <a:off x="410228" y="4916371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1" name="Straight Arrow Connector 20"/>
            <p:cNvCxnSpPr>
              <a:cxnSpLocks/>
            </p:cNvCxnSpPr>
            <p:nvPr/>
          </p:nvCxnSpPr>
          <p:spPr bwMode="auto">
            <a:xfrm>
              <a:off x="415991" y="4198197"/>
              <a:ext cx="1143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97836" y="-140642"/>
            <a:ext cx="10468563" cy="978370"/>
          </a:xfrm>
        </p:spPr>
        <p:txBody>
          <a:bodyPr anchor="ctr"/>
          <a:lstStyle/>
          <a:p>
            <a:r>
              <a:rPr lang="en-US" altLang="en-US" sz="5650" dirty="0">
                <a:solidFill>
                  <a:schemeClr val="accent5">
                    <a:lumMod val="90000"/>
                  </a:schemeClr>
                </a:solidFill>
              </a:rPr>
              <a:t>Surgical Site Infections (SSIs)</a:t>
            </a:r>
          </a:p>
        </p:txBody>
      </p:sp>
      <p:sp>
        <p:nvSpPr>
          <p:cNvPr id="6146" name="Line 19"/>
          <p:cNvSpPr>
            <a:spLocks noChangeShapeType="1"/>
          </p:cNvSpPr>
          <p:nvPr/>
        </p:nvSpPr>
        <p:spPr bwMode="auto">
          <a:xfrm>
            <a:off x="489185" y="5177250"/>
            <a:ext cx="929451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80296" y="5243489"/>
            <a:ext cx="100904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/>
            <a:r>
              <a:rPr lang="en-US" altLang="en-US" sz="2800" i="1" dirty="0">
                <a:solidFill>
                  <a:schemeClr val="tx1"/>
                </a:solidFill>
                <a:latin typeface="Arial" charset="0"/>
              </a:rPr>
              <a:t>Providing the evidence for evidence-based medicine</a:t>
            </a:r>
            <a:endParaRPr lang="en-US" altLang="en-US" sz="2800" baseline="30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3736E8FA-1BE4-E69B-85DD-AC5A4BACE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57359"/>
            <a:ext cx="10218327" cy="425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8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8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36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" charset="0"/>
              </a:rPr>
              <a:t>No relevant conflicts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6039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D937C2C9-C4D7-7C40-8897-185639EBB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PROTECT Trial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9CE955C1-1871-A542-B2F3-BCE2D031E4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1288" y="968375"/>
            <a:ext cx="10283825" cy="4908550"/>
          </a:xfrm>
        </p:spPr>
        <p:txBody>
          <a:bodyPr/>
          <a:lstStyle/>
          <a:p>
            <a:r>
              <a:rPr lang="en-US" altLang="en-US" sz="3600" dirty="0"/>
              <a:t>5,056-patient multicenter randomized trial</a:t>
            </a:r>
          </a:p>
          <a:p>
            <a:pPr lvl="1"/>
            <a:r>
              <a:rPr lang="en-US" altLang="en-US" sz="2800" dirty="0"/>
              <a:t>Major noncardiac surgery &gt;2 hours</a:t>
            </a:r>
          </a:p>
          <a:p>
            <a:pPr lvl="1"/>
            <a:r>
              <a:rPr lang="en-US" altLang="en-US" sz="2800" dirty="0"/>
              <a:t>Age ≥45 years, at least one cardiovascular risk</a:t>
            </a:r>
          </a:p>
          <a:p>
            <a:r>
              <a:rPr lang="en-US" altLang="en-US" sz="3600" dirty="0"/>
              <a:t>Randomization</a:t>
            </a:r>
          </a:p>
          <a:p>
            <a:pPr lvl="1"/>
            <a:r>
              <a:rPr lang="en-US" altLang="en-US" sz="2800" dirty="0"/>
              <a:t>Target core temperature 35.5°C</a:t>
            </a:r>
          </a:p>
          <a:p>
            <a:pPr lvl="1"/>
            <a:r>
              <a:rPr lang="en-US" altLang="en-US" sz="2800" dirty="0"/>
              <a:t>Target core temperature 37.0 °C</a:t>
            </a:r>
          </a:p>
          <a:p>
            <a:r>
              <a:rPr lang="en-US" altLang="en-US" sz="3600" dirty="0"/>
              <a:t>Outcomes</a:t>
            </a:r>
          </a:p>
          <a:p>
            <a:pPr lvl="1"/>
            <a:r>
              <a:rPr lang="en-US" altLang="en-US" sz="2800" dirty="0"/>
              <a:t>Primary: composite of myocardial injury, arrest, &amp; death</a:t>
            </a:r>
          </a:p>
          <a:p>
            <a:pPr lvl="1"/>
            <a:r>
              <a:rPr lang="en-US" altLang="en-US" sz="2800" dirty="0"/>
              <a:t>Secondary: </a:t>
            </a:r>
            <a:r>
              <a:rPr lang="en-US" altLang="en-US" sz="2800" dirty="0">
                <a:solidFill>
                  <a:srgbClr val="FFFF00"/>
                </a:solidFill>
              </a:rPr>
              <a:t>surgical site infection</a:t>
            </a:r>
            <a:r>
              <a:rPr lang="en-US" altLang="en-US" sz="2800" dirty="0"/>
              <a:t>, transfusions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DAEF57-B913-0E4A-B387-0B2908F63CC2}"/>
              </a:ext>
            </a:extLst>
          </p:cNvPr>
          <p:cNvSpPr txBox="1"/>
          <p:nvPr/>
        </p:nvSpPr>
        <p:spPr>
          <a:xfrm>
            <a:off x="8885208" y="2593676"/>
            <a:ext cx="1616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x-none" sz="2800" dirty="0">
                <a:solidFill>
                  <a:srgbClr val="FFFF00"/>
                </a:solidFill>
              </a:rPr>
              <a:t>Sessler, Lancet 2022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22811-D85F-E441-8B41-397B5CD0A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4494" dirty="0"/>
              <a:t>Excellent Thermal Management</a:t>
            </a:r>
          </a:p>
        </p:txBody>
      </p:sp>
      <p:pic>
        <p:nvPicPr>
          <p:cNvPr id="54274" name="Content Placeholder 4" descr="Chart, histogram&#10;&#10;Description automatically generated">
            <a:extLst>
              <a:ext uri="{FF2B5EF4-FFF2-40B4-BE49-F238E27FC236}">
                <a16:creationId xmlns:a16="http://schemas.microsoft.com/office/drawing/2014/main" id="{03FD6347-72CB-EC42-8811-8A9A88A95A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2538" y="992188"/>
            <a:ext cx="8181975" cy="4908550"/>
          </a:xfrm>
        </p:spPr>
      </p:pic>
      <p:sp>
        <p:nvSpPr>
          <p:cNvPr id="54275" name="TextBox 2">
            <a:extLst>
              <a:ext uri="{FF2B5EF4-FFF2-40B4-BE49-F238E27FC236}">
                <a16:creationId xmlns:a16="http://schemas.microsoft.com/office/drawing/2014/main" id="{2F0B0059-2342-CC40-859D-ABAA80DFA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388" y="992188"/>
            <a:ext cx="332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chemeClr val="tx2"/>
                </a:solidFill>
              </a:rPr>
              <a:t>&gt;99% 30-day follow-up</a:t>
            </a:r>
          </a:p>
        </p:txBody>
      </p:sp>
      <p:sp>
        <p:nvSpPr>
          <p:cNvPr id="54276" name="TextBox 4">
            <a:extLst>
              <a:ext uri="{FF2B5EF4-FFF2-40B4-BE49-F238E27FC236}">
                <a16:creationId xmlns:a16="http://schemas.microsoft.com/office/drawing/2014/main" id="{8CB57EE7-0B5F-2142-88FA-69416B91B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2388" y="2984500"/>
            <a:ext cx="252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>
                <a:solidFill>
                  <a:srgbClr val="0070C0"/>
                </a:solidFill>
              </a:rPr>
              <a:t>Average duration</a:t>
            </a:r>
          </a:p>
        </p:txBody>
      </p:sp>
      <p:sp>
        <p:nvSpPr>
          <p:cNvPr id="54277" name="Down Arrow 3">
            <a:extLst>
              <a:ext uri="{FF2B5EF4-FFF2-40B4-BE49-F238E27FC236}">
                <a16:creationId xmlns:a16="http://schemas.microsoft.com/office/drawing/2014/main" id="{5B22F227-2774-B24E-AB82-F9E8010B4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0938" y="3363913"/>
            <a:ext cx="328612" cy="942975"/>
          </a:xfrm>
          <a:prstGeom prst="downArrow">
            <a:avLst>
              <a:gd name="adj1" fmla="val 50000"/>
              <a:gd name="adj2" fmla="val 50085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5">
            <a:extLst>
              <a:ext uri="{FF2B5EF4-FFF2-40B4-BE49-F238E27FC236}">
                <a16:creationId xmlns:a16="http://schemas.microsoft.com/office/drawing/2014/main" id="{461B9A1F-0DBB-3346-811C-18D91857A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2938"/>
            <a:ext cx="10566400" cy="4111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pic>
        <p:nvPicPr>
          <p:cNvPr id="55298" name="Content Placeholder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A0F88E7A-F1E7-B743-9900-08B048E9F8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488" y="30163"/>
            <a:ext cx="9115425" cy="5883275"/>
          </a:xfr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BD9DE12-28BA-3641-9ABD-BE01A816D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127" y="3705824"/>
            <a:ext cx="8258355" cy="485775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Fluid Management: RELIEF Trial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37AACE-3AB3-EF4B-AB77-7C04DB6231E8}"/>
              </a:ext>
            </a:extLst>
          </p:cNvPr>
          <p:cNvSpPr txBox="1"/>
          <p:nvPr/>
        </p:nvSpPr>
        <p:spPr>
          <a:xfrm>
            <a:off x="3567840" y="5358825"/>
            <a:ext cx="698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Myles, NEJM 2018 (n=3000)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17544C-9B70-C743-B9E2-BB4915860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90" y="903917"/>
            <a:ext cx="10283080" cy="4567115"/>
          </a:xfrm>
        </p:spPr>
        <p:txBody>
          <a:bodyPr/>
          <a:lstStyle/>
          <a:p>
            <a:r>
              <a:rPr lang="en-US" sz="4000" dirty="0"/>
              <a:t>3,000 high risk abdominal surgery patients</a:t>
            </a:r>
          </a:p>
          <a:p>
            <a:r>
              <a:rPr lang="en-US" sz="4000" dirty="0"/>
              <a:t>Randomized to:</a:t>
            </a:r>
          </a:p>
          <a:p>
            <a:pPr lvl="1"/>
            <a:r>
              <a:rPr lang="en-US" sz="3200" dirty="0"/>
              <a:t>Restrictive fluid, 3.7 L / 24 hours</a:t>
            </a:r>
          </a:p>
          <a:p>
            <a:pPr lvl="1"/>
            <a:r>
              <a:rPr lang="en-US" sz="3200" dirty="0"/>
              <a:t>Liberal fluid, 6.1 L / 24 hours</a:t>
            </a:r>
          </a:p>
          <a:p>
            <a:r>
              <a:rPr lang="en-US" sz="4000" dirty="0"/>
              <a:t>Liberal preferable</a:t>
            </a:r>
          </a:p>
          <a:p>
            <a:pPr lvl="1"/>
            <a:r>
              <a:rPr lang="en-US" sz="3200" dirty="0"/>
              <a:t>Fewer surgical site infections: 13.6% </a:t>
            </a:r>
            <a:r>
              <a:rPr lang="en-US" sz="3200" i="1" dirty="0"/>
              <a:t>vs</a:t>
            </a:r>
            <a:r>
              <a:rPr lang="en-US" sz="3200" dirty="0"/>
              <a:t>. 16.5% (P=0.02)</a:t>
            </a:r>
          </a:p>
          <a:p>
            <a:pPr lvl="1"/>
            <a:r>
              <a:rPr lang="en-US" sz="3200" dirty="0"/>
              <a:t>Less AKI: 5.0% </a:t>
            </a:r>
            <a:r>
              <a:rPr lang="en-US" sz="3200" i="1" dirty="0"/>
              <a:t>vs</a:t>
            </a:r>
            <a:r>
              <a:rPr lang="en-US" sz="3200" dirty="0"/>
              <a:t>. 8.6% (P&lt;0.001)</a:t>
            </a:r>
          </a:p>
        </p:txBody>
      </p:sp>
    </p:spTree>
    <p:extLst>
      <p:ext uri="{BB962C8B-B14F-4D97-AF65-F5344CB8AC3E}">
        <p14:creationId xmlns:p14="http://schemas.microsoft.com/office/powerpoint/2010/main" val="1633861060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96D867-87BC-14FB-C380-4D94DE5ADC78}"/>
              </a:ext>
            </a:extLst>
          </p:cNvPr>
          <p:cNvSpPr/>
          <p:nvPr/>
        </p:nvSpPr>
        <p:spPr bwMode="auto">
          <a:xfrm>
            <a:off x="16306" y="622838"/>
            <a:ext cx="10472400" cy="489462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Helvetica" pitchFamily="-106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C46B01-A2FD-25C3-F3DD-DE7E16321246}"/>
              </a:ext>
            </a:extLst>
          </p:cNvPr>
          <p:cNvSpPr txBox="1">
            <a:spLocks/>
          </p:cNvSpPr>
          <p:nvPr/>
        </p:nvSpPr>
        <p:spPr bwMode="auto">
          <a:xfrm>
            <a:off x="-95099" y="622838"/>
            <a:ext cx="2743200" cy="278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9pPr>
          </a:lstStyle>
          <a:p>
            <a:r>
              <a:rPr lang="en-US" sz="3200" kern="0" dirty="0"/>
              <a:t>Guided fluid management</a:t>
            </a:r>
          </a:p>
          <a:p>
            <a:endParaRPr lang="en-US" sz="3200" kern="0" dirty="0"/>
          </a:p>
          <a:p>
            <a:r>
              <a:rPr lang="en-US" sz="3200" kern="0" dirty="0"/>
              <a:t> Network meta-analysis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19678-06A2-208A-AB0A-652155AD45A2}"/>
              </a:ext>
            </a:extLst>
          </p:cNvPr>
          <p:cNvSpPr txBox="1"/>
          <p:nvPr/>
        </p:nvSpPr>
        <p:spPr>
          <a:xfrm>
            <a:off x="0" y="4866382"/>
            <a:ext cx="1968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Zhao, J JCA 2020</a:t>
            </a:r>
          </a:p>
        </p:txBody>
      </p:sp>
      <p:pic>
        <p:nvPicPr>
          <p:cNvPr id="7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276CE43-1848-300E-C4A6-D79FEE29C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8101" y="117181"/>
            <a:ext cx="7840605" cy="5709237"/>
          </a:xfrm>
        </p:spPr>
      </p:pic>
    </p:spTree>
    <p:extLst>
      <p:ext uri="{BB962C8B-B14F-4D97-AF65-F5344CB8AC3E}">
        <p14:creationId xmlns:p14="http://schemas.microsoft.com/office/powerpoint/2010/main" val="373498504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288CFACB-3D08-7CBC-2EF4-986F27C28B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Network Meta-analysis Forest Plot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55DD4-60D0-7D88-2971-19A2138F76D6}"/>
              </a:ext>
            </a:extLst>
          </p:cNvPr>
          <p:cNvSpPr txBox="1">
            <a:spLocks/>
          </p:cNvSpPr>
          <p:nvPr/>
        </p:nvSpPr>
        <p:spPr bwMode="auto">
          <a:xfrm>
            <a:off x="7642247" y="1326041"/>
            <a:ext cx="2743200" cy="418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9pPr>
          </a:lstStyle>
          <a:p>
            <a:r>
              <a:rPr lang="en-US" sz="2800" kern="0" dirty="0"/>
              <a:t>OPTIMIZE-2 not included in meta-analysis</a:t>
            </a:r>
          </a:p>
          <a:p>
            <a:endParaRPr lang="en-US" sz="2800" kern="0" dirty="0"/>
          </a:p>
          <a:p>
            <a:endParaRPr lang="en-US" sz="2800" kern="0" dirty="0"/>
          </a:p>
          <a:p>
            <a:r>
              <a:rPr lang="en-US" sz="2800" kern="0" dirty="0"/>
              <a:t> ≈3,000 patients</a:t>
            </a:r>
          </a:p>
          <a:p>
            <a:endParaRPr lang="en-US" sz="2800" kern="0" dirty="0"/>
          </a:p>
          <a:p>
            <a:r>
              <a:rPr lang="en-US" sz="2800" kern="0" dirty="0">
                <a:solidFill>
                  <a:srgbClr val="FFFF00"/>
                </a:solidFill>
              </a:rPr>
              <a:t>Neutral results</a:t>
            </a:r>
          </a:p>
          <a:p>
            <a:endParaRPr lang="en-US" sz="2800" kern="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7729ED-F99D-079A-2132-8A19A42A87B1}"/>
              </a:ext>
            </a:extLst>
          </p:cNvPr>
          <p:cNvGrpSpPr/>
          <p:nvPr/>
        </p:nvGrpSpPr>
        <p:grpSpPr>
          <a:xfrm>
            <a:off x="98673" y="989992"/>
            <a:ext cx="7449002" cy="4859896"/>
            <a:chOff x="98673" y="989992"/>
            <a:chExt cx="7449002" cy="485989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2FEED4B-8B90-0370-7E08-B6C8C48EFE80}"/>
                </a:ext>
              </a:extLst>
            </p:cNvPr>
            <p:cNvGrpSpPr/>
            <p:nvPr/>
          </p:nvGrpSpPr>
          <p:grpSpPr>
            <a:xfrm>
              <a:off x="98673" y="989992"/>
              <a:ext cx="7449002" cy="4859896"/>
              <a:chOff x="858089" y="982243"/>
              <a:chExt cx="8739269" cy="4859896"/>
            </a:xfrm>
          </p:grpSpPr>
          <p:pic>
            <p:nvPicPr>
              <p:cNvPr id="3" name="Picture 2" descr="A picture containing text, receipt, screenshot&#10;&#10;Description automatically generated">
                <a:extLst>
                  <a:ext uri="{FF2B5EF4-FFF2-40B4-BE49-F238E27FC236}">
                    <a16:creationId xmlns:a16="http://schemas.microsoft.com/office/drawing/2014/main" id="{B6A91AD9-12FA-6DB0-80C7-DEEBD0A3D7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58089" y="982243"/>
                <a:ext cx="8739269" cy="4859896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0350C74-4D19-6BBF-13FA-842F5A2954AA}"/>
                  </a:ext>
                </a:extLst>
              </p:cNvPr>
              <p:cNvSpPr/>
              <p:nvPr/>
            </p:nvSpPr>
            <p:spPr bwMode="auto">
              <a:xfrm>
                <a:off x="969042" y="5440295"/>
                <a:ext cx="522514" cy="399569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Helvetica" pitchFamily="-106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95583C4-E628-0DB3-D5FE-AFBE42B99F1D}"/>
                  </a:ext>
                </a:extLst>
              </p:cNvPr>
              <p:cNvSpPr/>
              <p:nvPr/>
            </p:nvSpPr>
            <p:spPr bwMode="auto">
              <a:xfrm>
                <a:off x="906716" y="1052713"/>
                <a:ext cx="522514" cy="399569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normalizeH="0" baseline="0">
                  <a:ln>
                    <a:noFill/>
                  </a:ln>
                  <a:solidFill>
                    <a:schemeClr val="bg2"/>
                  </a:solidFill>
                  <a:effectLst/>
                  <a:latin typeface="Helvetica" pitchFamily="-106" charset="0"/>
                </a:endParaRPr>
              </a:p>
            </p:txBody>
          </p:sp>
        </p:grp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8533964-DD6F-AD40-9E73-E204C40801B8}"/>
                </a:ext>
              </a:extLst>
            </p:cNvPr>
            <p:cNvSpPr/>
            <p:nvPr/>
          </p:nvSpPr>
          <p:spPr bwMode="auto">
            <a:xfrm>
              <a:off x="3895842" y="1925690"/>
              <a:ext cx="488434" cy="278559"/>
            </a:xfrm>
            <a:prstGeom prst="roundRect">
              <a:avLst/>
            </a:prstGeom>
            <a:noFill/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D071DE5-9B85-589A-BFBF-44AA98B98419}"/>
                </a:ext>
              </a:extLst>
            </p:cNvPr>
            <p:cNvSpPr/>
            <p:nvPr/>
          </p:nvSpPr>
          <p:spPr bwMode="auto">
            <a:xfrm>
              <a:off x="3956400" y="2549420"/>
              <a:ext cx="488434" cy="278559"/>
            </a:xfrm>
            <a:prstGeom prst="roundRect">
              <a:avLst/>
            </a:prstGeom>
            <a:noFill/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23564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Hyperglycemia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31" y="1110153"/>
            <a:ext cx="10005876" cy="4833447"/>
          </a:xfrm>
          <a:noFill/>
        </p:spPr>
        <p:txBody>
          <a:bodyPr/>
          <a:lstStyle/>
          <a:p>
            <a:pPr>
              <a:spcAft>
                <a:spcPts val="500"/>
              </a:spcAft>
            </a:pPr>
            <a:r>
              <a:rPr lang="en-US" altLang="x-none" sz="3600" dirty="0">
                <a:ea typeface="ＭＳ Ｐゴシック" charset="-128"/>
              </a:rPr>
              <a:t>Tight control of glucose improves immunity</a:t>
            </a:r>
          </a:p>
          <a:p>
            <a:pPr lvl="1">
              <a:spcAft>
                <a:spcPts val="500"/>
              </a:spcAft>
            </a:pPr>
            <a:r>
              <a:rPr lang="en-US" altLang="x-none" sz="2800" dirty="0" err="1">
                <a:ea typeface="ＭＳ Ｐゴシック" charset="-128"/>
              </a:rPr>
              <a:t>Gallacher</a:t>
            </a:r>
            <a:r>
              <a:rPr lang="en-US" altLang="x-none" sz="2800" dirty="0">
                <a:ea typeface="ＭＳ Ｐゴシック" charset="-128"/>
              </a:rPr>
              <a:t>, </a:t>
            </a:r>
            <a:r>
              <a:rPr lang="en-US" altLang="x-none" sz="2800" dirty="0" err="1">
                <a:ea typeface="ＭＳ Ｐゴシック" charset="-128"/>
              </a:rPr>
              <a:t>Diabet</a:t>
            </a:r>
            <a:r>
              <a:rPr lang="en-US" altLang="x-none" sz="2800" dirty="0">
                <a:ea typeface="ＭＳ Ｐゴシック" charset="-128"/>
              </a:rPr>
              <a:t> Med 1995</a:t>
            </a:r>
            <a:endParaRPr lang="en-US" altLang="x-none" sz="3200" dirty="0">
              <a:ea typeface="ＭＳ Ｐゴシック" charset="-128"/>
            </a:endParaRPr>
          </a:p>
          <a:p>
            <a:pPr>
              <a:spcAft>
                <a:spcPts val="500"/>
              </a:spcAft>
            </a:pPr>
            <a:r>
              <a:rPr lang="en-US" altLang="x-none" sz="3600" dirty="0">
                <a:ea typeface="ＭＳ Ｐゴシック" charset="-128"/>
              </a:rPr>
              <a:t>Glucose control maintains neutrophil phagocytosis</a:t>
            </a:r>
            <a:r>
              <a:rPr lang="en-US" altLang="x-none" sz="2800" dirty="0">
                <a:ea typeface="ＭＳ Ｐゴシック" charset="-128"/>
              </a:rPr>
              <a:t>	</a:t>
            </a:r>
          </a:p>
          <a:p>
            <a:pPr lvl="1">
              <a:spcAft>
                <a:spcPts val="500"/>
              </a:spcAft>
            </a:pPr>
            <a:r>
              <a:rPr lang="en-US" altLang="x-none" sz="2800" dirty="0">
                <a:ea typeface="ＭＳ Ｐゴシック" charset="-128"/>
              </a:rPr>
              <a:t>Athos, Anesth Analg 1999</a:t>
            </a:r>
          </a:p>
          <a:p>
            <a:pPr>
              <a:spcAft>
                <a:spcPts val="500"/>
              </a:spcAft>
            </a:pPr>
            <a:r>
              <a:rPr lang="en-US" altLang="x-none" sz="3600" dirty="0">
                <a:ea typeface="ＭＳ Ｐゴシック" charset="-128"/>
              </a:rPr>
              <a:t>Mortality reduced by intensive insulin therapy in ICU</a:t>
            </a:r>
          </a:p>
          <a:p>
            <a:pPr lvl="1">
              <a:spcAft>
                <a:spcPts val="500"/>
              </a:spcAft>
            </a:pPr>
            <a:r>
              <a:rPr lang="en-US" altLang="x-none" sz="2800" dirty="0">
                <a:ea typeface="ＭＳ Ｐゴシック" charset="-128"/>
              </a:rPr>
              <a:t>Van Den Berghe</a:t>
            </a:r>
            <a:r>
              <a:rPr lang="en-US" altLang="x-none" sz="2800" i="1" dirty="0">
                <a:ea typeface="ＭＳ Ｐゴシック" charset="-128"/>
              </a:rPr>
              <a:t>,</a:t>
            </a:r>
            <a:r>
              <a:rPr lang="en-US" altLang="x-none" sz="2800" dirty="0">
                <a:ea typeface="ＭＳ Ｐゴシック" charset="-128"/>
              </a:rPr>
              <a:t> NEJM 2001</a:t>
            </a:r>
          </a:p>
          <a:p>
            <a:pPr lvl="1">
              <a:spcAft>
                <a:spcPts val="500"/>
              </a:spcAft>
            </a:pPr>
            <a:r>
              <a:rPr lang="en-US" altLang="x-none" sz="2800" dirty="0">
                <a:solidFill>
                  <a:srgbClr val="FFFF00"/>
                </a:solidFill>
                <a:ea typeface="ＭＳ Ｐゴシック" charset="-128"/>
              </a:rPr>
              <a:t>Several large trials failed to replicate this finding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45EFB-9D2D-E144-B3C3-A39BC3D1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Intraoperative Hyperglycemia and SSI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7FE8A-413F-854E-A791-4A49E5CA3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90" y="992188"/>
            <a:ext cx="10283080" cy="1593566"/>
          </a:xfrm>
        </p:spPr>
        <p:txBody>
          <a:bodyPr/>
          <a:lstStyle/>
          <a:p>
            <a:pPr marL="173038" indent="-11113"/>
            <a:r>
              <a:rPr lang="en-US" sz="3200" dirty="0"/>
              <a:t>Severe intraoperative hyperglycemia (&gt; 200 mg/dL) doubled the odds of surgical site infection after liver transplantation, observational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184204-F5FE-4D4F-9633-DB4B9DDB28FC}"/>
              </a:ext>
            </a:extLst>
          </p:cNvPr>
          <p:cNvSpPr txBox="1"/>
          <p:nvPr/>
        </p:nvSpPr>
        <p:spPr>
          <a:xfrm>
            <a:off x="5989052" y="5436722"/>
            <a:ext cx="457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</a:rPr>
              <a:t>Park, Transplantation 2009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59C35E-FC89-235C-C29E-52CCA66E5A71}"/>
              </a:ext>
            </a:extLst>
          </p:cNvPr>
          <p:cNvGrpSpPr/>
          <p:nvPr/>
        </p:nvGrpSpPr>
        <p:grpSpPr>
          <a:xfrm>
            <a:off x="181669" y="2689238"/>
            <a:ext cx="6019295" cy="3043835"/>
            <a:chOff x="393615" y="2689238"/>
            <a:chExt cx="6019295" cy="304383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9933C1F-6090-F045-9B77-A1C54FDEE5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823"/>
            <a:stretch/>
          </p:blipFill>
          <p:spPr>
            <a:xfrm>
              <a:off x="465826" y="2689238"/>
              <a:ext cx="5841969" cy="3012839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FBB37-C0FC-6F45-934C-2B409012ACA6}"/>
                </a:ext>
              </a:extLst>
            </p:cNvPr>
            <p:cNvSpPr/>
            <p:nvPr/>
          </p:nvSpPr>
          <p:spPr bwMode="auto">
            <a:xfrm>
              <a:off x="393615" y="5241351"/>
              <a:ext cx="6019295" cy="491722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38A5C01-86B0-047E-3087-F1AF818D7685}"/>
              </a:ext>
            </a:extLst>
          </p:cNvPr>
          <p:cNvSpPr txBox="1"/>
          <p:nvPr/>
        </p:nvSpPr>
        <p:spPr>
          <a:xfrm>
            <a:off x="6200964" y="2761499"/>
            <a:ext cx="15926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N=680</a:t>
            </a:r>
          </a:p>
        </p:txBody>
      </p:sp>
    </p:spTree>
    <p:extLst>
      <p:ext uri="{BB962C8B-B14F-4D97-AF65-F5344CB8AC3E}">
        <p14:creationId xmlns:p14="http://schemas.microsoft.com/office/powerpoint/2010/main" val="2058112991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5DEE-6A2C-8444-A36B-BB21C524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Intraoperative Glucose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0D69EB-06FA-8849-8557-BD9C8E18C603}"/>
              </a:ext>
            </a:extLst>
          </p:cNvPr>
          <p:cNvSpPr txBox="1"/>
          <p:nvPr/>
        </p:nvSpPr>
        <p:spPr>
          <a:xfrm>
            <a:off x="7339906" y="5023783"/>
            <a:ext cx="316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</a:rPr>
              <a:t>Duncan, Anesthesiology 2018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8DF320-AEEC-854F-8C7D-497AB3A92D1D}"/>
              </a:ext>
            </a:extLst>
          </p:cNvPr>
          <p:cNvGrpSpPr/>
          <p:nvPr/>
        </p:nvGrpSpPr>
        <p:grpSpPr>
          <a:xfrm>
            <a:off x="391897" y="946230"/>
            <a:ext cx="6892707" cy="4908550"/>
            <a:chOff x="391897" y="946230"/>
            <a:chExt cx="6892707" cy="49085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B0C32E-1CF3-5F49-A259-4B8B4C71C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1897" y="946230"/>
              <a:ext cx="6892707" cy="490855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B6978F5-5C4E-5F43-B332-02708E43DC71}"/>
                </a:ext>
              </a:extLst>
            </p:cNvPr>
            <p:cNvSpPr/>
            <p:nvPr/>
          </p:nvSpPr>
          <p:spPr bwMode="auto">
            <a:xfrm>
              <a:off x="391897" y="3646028"/>
              <a:ext cx="6892707" cy="290541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48F758E-83EA-CD77-796A-47900D8776DE}"/>
              </a:ext>
            </a:extLst>
          </p:cNvPr>
          <p:cNvSpPr txBox="1"/>
          <p:nvPr/>
        </p:nvSpPr>
        <p:spPr>
          <a:xfrm>
            <a:off x="7339906" y="1144514"/>
            <a:ext cx="30757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Randomized trial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N=1439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Two sites with divergent results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3279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90EF4-D5A6-5A46-AD98-3BCD40C4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Other Control Measures to Prevent SSIs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F7604-65AA-1841-8BD2-860FABF03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Sterile technique</a:t>
            </a:r>
          </a:p>
          <a:p>
            <a:pPr lvl="1"/>
            <a:r>
              <a:rPr lang="en-US" sz="3200" dirty="0"/>
              <a:t>Rescrubbing does not reduce SSI incidence</a:t>
            </a:r>
          </a:p>
          <a:p>
            <a:r>
              <a:rPr lang="en-US" sz="3600" dirty="0"/>
              <a:t>S. aureus decolonization of patients</a:t>
            </a:r>
          </a:p>
          <a:p>
            <a:pPr lvl="1"/>
            <a:r>
              <a:rPr lang="en-US" sz="3200" dirty="0"/>
              <a:t>Little benefit</a:t>
            </a:r>
          </a:p>
          <a:p>
            <a:r>
              <a:rPr lang="en-US" sz="3600" dirty="0"/>
              <a:t>Limit operating room traffic</a:t>
            </a:r>
          </a:p>
          <a:p>
            <a:pPr lvl="1"/>
            <a:r>
              <a:rPr lang="en-US" sz="3200" dirty="0"/>
              <a:t>Possibly helpful, but no convincing evidence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485074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Large Burden on the Healthcare System</a:t>
            </a:r>
          </a:p>
        </p:txBody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7014" y="927464"/>
            <a:ext cx="10202595" cy="5016136"/>
          </a:xfrm>
          <a:noFill/>
        </p:spPr>
        <p:txBody>
          <a:bodyPr/>
          <a:lstStyle/>
          <a:p>
            <a:pPr marL="389325" indent="-389325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3000" dirty="0">
                <a:ea typeface="ＭＳ Ｐゴシック" charset="-128"/>
              </a:rPr>
              <a:t>Common</a:t>
            </a:r>
          </a:p>
          <a:p>
            <a:pPr marL="857250" lvl="1" indent="-336550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Most common nosocomial infection</a:t>
            </a:r>
          </a:p>
          <a:p>
            <a:pPr marL="857250" lvl="1" indent="-336550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Estimated 2-4% incidence overall; ≈10% after colon surgery</a:t>
            </a:r>
          </a:p>
          <a:p>
            <a:pPr marL="857250" lvl="1" indent="-336550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≈500,000 surgical site infections per year in US</a:t>
            </a:r>
          </a:p>
          <a:p>
            <a:pPr marL="389325" indent="-389325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3000" dirty="0">
                <a:ea typeface="ＭＳ Ｐゴシック" charset="-128"/>
              </a:rPr>
              <a:t>Costly</a:t>
            </a:r>
          </a:p>
          <a:p>
            <a:pPr marL="845916" lvl="1" indent="-326136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$3.5-10 billion annually in the United States</a:t>
            </a:r>
          </a:p>
          <a:p>
            <a:pPr marL="845916" lvl="1" indent="-326136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3.7 million excess hospital days yearly in the States</a:t>
            </a:r>
          </a:p>
          <a:p>
            <a:pPr marL="389325" indent="-389325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3000" dirty="0">
                <a:ea typeface="ＭＳ Ｐゴシック" charset="-128"/>
              </a:rPr>
              <a:t>Serious</a:t>
            </a:r>
          </a:p>
          <a:p>
            <a:pPr marL="845916" lvl="1" indent="-326136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Doubles ICU admission and mortality</a:t>
            </a:r>
          </a:p>
          <a:p>
            <a:pPr marL="845916" lvl="1" indent="-326136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Prolongs hospitalization 3+ days</a:t>
            </a:r>
          </a:p>
          <a:p>
            <a:pPr marL="845916" lvl="1" indent="-326136" defTabSz="1039559">
              <a:lnSpc>
                <a:spcPct val="90000"/>
              </a:lnSpc>
              <a:spcAft>
                <a:spcPts val="385"/>
              </a:spcAft>
            </a:pPr>
            <a:r>
              <a:rPr lang="en-US" altLang="x-none" sz="2400" dirty="0">
                <a:ea typeface="ＭＳ Ｐゴシック" charset="-128"/>
              </a:rPr>
              <a:t>Significant impact on patient-reported outcomes</a:t>
            </a:r>
            <a:endParaRPr lang="en-US" altLang="x-none" sz="2800" dirty="0">
              <a:ea typeface="ＭＳ Ｐゴシック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CC91D-635A-6342-951F-71F80055A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Alcohol as Good as Traditional Prep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06D835-04CE-D845-8519-F1F6F51FEC00}"/>
              </a:ext>
            </a:extLst>
          </p:cNvPr>
          <p:cNvSpPr txBox="1"/>
          <p:nvPr/>
        </p:nvSpPr>
        <p:spPr>
          <a:xfrm>
            <a:off x="4884878" y="5358825"/>
            <a:ext cx="5665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Parienti</a:t>
            </a:r>
            <a:r>
              <a:rPr lang="en-US" dirty="0">
                <a:solidFill>
                  <a:srgbClr val="FFFF00"/>
                </a:solidFill>
              </a:rPr>
              <a:t>, JAMA 2002 (n=4387)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64304F-8E41-2F4C-9EB4-CD2E0FD03520}"/>
              </a:ext>
            </a:extLst>
          </p:cNvPr>
          <p:cNvSpPr txBox="1"/>
          <p:nvPr/>
        </p:nvSpPr>
        <p:spPr>
          <a:xfrm>
            <a:off x="247050" y="4138805"/>
            <a:ext cx="7470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Hand-Scrubbing: 4% povidone iodine or chlorhexidine</a:t>
            </a: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Hand-Rubbing: 75% aqueous alcoholic solution (propanol)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258D66-50E8-0E47-8814-085DF37F2181}"/>
              </a:ext>
            </a:extLst>
          </p:cNvPr>
          <p:cNvGrpSpPr/>
          <p:nvPr/>
        </p:nvGrpSpPr>
        <p:grpSpPr>
          <a:xfrm>
            <a:off x="281556" y="981232"/>
            <a:ext cx="10003287" cy="3034030"/>
            <a:chOff x="281556" y="973798"/>
            <a:chExt cx="10003287" cy="30340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7D9557-3FE4-C044-9C22-AE659E88F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556" y="973798"/>
              <a:ext cx="10003287" cy="303403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3F18E88-6EAC-AB4E-9A08-57CBC9A1EFCD}"/>
                </a:ext>
              </a:extLst>
            </p:cNvPr>
            <p:cNvSpPr/>
            <p:nvPr/>
          </p:nvSpPr>
          <p:spPr bwMode="auto">
            <a:xfrm>
              <a:off x="6334812" y="3627863"/>
              <a:ext cx="3761677" cy="297366"/>
            </a:xfrm>
            <a:prstGeom prst="rect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3493619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FCB6BA5-FED8-ACB5-9057-F9249321618A}"/>
              </a:ext>
            </a:extLst>
          </p:cNvPr>
          <p:cNvSpPr txBox="1"/>
          <p:nvPr/>
        </p:nvSpPr>
        <p:spPr>
          <a:xfrm>
            <a:off x="7477772" y="5543490"/>
            <a:ext cx="3154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Unpublished, confidential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C07E29-103D-16A5-4312-6A88025BA6EA}"/>
              </a:ext>
            </a:extLst>
          </p:cNvPr>
          <p:cNvGrpSpPr/>
          <p:nvPr/>
        </p:nvGrpSpPr>
        <p:grpSpPr>
          <a:xfrm>
            <a:off x="0" y="0"/>
            <a:ext cx="10566400" cy="5943600"/>
            <a:chOff x="0" y="0"/>
            <a:chExt cx="10566400" cy="5943600"/>
          </a:xfrm>
        </p:grpSpPr>
        <p:pic>
          <p:nvPicPr>
            <p:cNvPr id="5" name="Picture 4" descr="A screenshot of a graph&#10;&#10;AI-generated content may be incorrect.">
              <a:extLst>
                <a:ext uri="{FF2B5EF4-FFF2-40B4-BE49-F238E27FC236}">
                  <a16:creationId xmlns:a16="http://schemas.microsoft.com/office/drawing/2014/main" id="{13906F54-1C89-F0DF-B41A-42E8111AB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236477" cy="59436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944DC9-EEC6-5905-33AE-D6696A823125}"/>
                </a:ext>
              </a:extLst>
            </p:cNvPr>
            <p:cNvSpPr/>
            <p:nvPr/>
          </p:nvSpPr>
          <p:spPr bwMode="auto">
            <a:xfrm>
              <a:off x="7236477" y="666119"/>
              <a:ext cx="3329923" cy="363338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7B34625-DB72-B4DB-2CED-451FC022F59E}"/>
              </a:ext>
            </a:extLst>
          </p:cNvPr>
          <p:cNvSpPr txBox="1"/>
          <p:nvPr/>
        </p:nvSpPr>
        <p:spPr>
          <a:xfrm>
            <a:off x="7323947" y="111237"/>
            <a:ext cx="31549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Supplemental OR Air Filtration and sterilization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Cluster cross-over trial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Randomized &amp; fully blinded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N=110,00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317660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A1A0-F96A-A942-8EB0-56BBFCA19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CBC91-C781-DA4B-B927-802F24E89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SSI are common and serious</a:t>
            </a:r>
          </a:p>
          <a:p>
            <a:r>
              <a:rPr lang="en-US" sz="3200" dirty="0"/>
              <a:t>Interventions that do not reduce risk</a:t>
            </a:r>
          </a:p>
          <a:p>
            <a:pPr lvl="1"/>
            <a:r>
              <a:rPr lang="en-US" sz="2400" dirty="0"/>
              <a:t>Supplemental oxygen</a:t>
            </a:r>
          </a:p>
          <a:p>
            <a:pPr lvl="1"/>
            <a:r>
              <a:rPr lang="en-US" sz="2400" dirty="0"/>
              <a:t>Maintaining normothermia</a:t>
            </a:r>
          </a:p>
          <a:p>
            <a:pPr lvl="1"/>
            <a:r>
              <a:rPr lang="en-US" sz="2400" dirty="0"/>
              <a:t>Guided fluid management</a:t>
            </a:r>
          </a:p>
          <a:p>
            <a:pPr lvl="1"/>
            <a:r>
              <a:rPr lang="en-US" sz="2400" dirty="0"/>
              <a:t>Supplemental OR air filtration</a:t>
            </a:r>
          </a:p>
          <a:p>
            <a:r>
              <a:rPr lang="en-US" sz="3200" dirty="0"/>
              <a:t>Interventions that apparently help</a:t>
            </a:r>
          </a:p>
          <a:p>
            <a:pPr lvl="1"/>
            <a:r>
              <a:rPr lang="en-US" sz="2400" dirty="0"/>
              <a:t>Prophylactic antibiotics given 0-2 hours before incision</a:t>
            </a:r>
          </a:p>
          <a:p>
            <a:pPr lvl="1"/>
            <a:r>
              <a:rPr lang="en-US" sz="2400" dirty="0"/>
              <a:t>Liberal fluid administration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Clean your hands!</a:t>
            </a:r>
            <a:r>
              <a:rPr lang="en-US" sz="2400" dirty="0"/>
              <a:t> Alcohol foam works well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09189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80963" y="-66675"/>
            <a:ext cx="10550526" cy="71120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schemeClr val="accent1"/>
                </a:solidFill>
              </a:rPr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5875" y="5389000"/>
            <a:ext cx="10550525" cy="525463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>
                <a:solidFill>
                  <a:srgbClr val="FFFF00"/>
                </a:solidFill>
              </a:rPr>
              <a:t>Selected O</a:t>
            </a:r>
            <a:r>
              <a:rPr lang="en-US" sz="2400" kern="0" dirty="0">
                <a:solidFill>
                  <a:srgbClr val="FFFF00"/>
                </a:solidFill>
              </a:rPr>
              <a:t>UTCOMES</a:t>
            </a:r>
            <a:r>
              <a:rPr lang="en-US" sz="3600" kern="0" dirty="0">
                <a:solidFill>
                  <a:srgbClr val="FFFF00"/>
                </a:solidFill>
              </a:rPr>
              <a:t> R</a:t>
            </a:r>
            <a:r>
              <a:rPr lang="en-US" sz="2400" kern="0" dirty="0">
                <a:solidFill>
                  <a:srgbClr val="FFFF00"/>
                </a:solidFill>
              </a:rPr>
              <a:t>ESEARCH</a:t>
            </a:r>
            <a:r>
              <a:rPr lang="en-US" sz="3600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27" y="999722"/>
            <a:ext cx="172408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32" y="1000185"/>
            <a:ext cx="1892300" cy="222567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688" y="987067"/>
            <a:ext cx="1779620" cy="2114701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6276" y="999722"/>
            <a:ext cx="1813854" cy="2120269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861" y="987067"/>
            <a:ext cx="1813853" cy="2168525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167" y="3364507"/>
            <a:ext cx="1796310" cy="2120269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1108" y="3337905"/>
            <a:ext cx="1724081" cy="2120900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0222" y="3326487"/>
            <a:ext cx="1750492" cy="211633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7D1F8CB-8582-BDEF-D147-1CDFDB564E14}"/>
              </a:ext>
            </a:extLst>
          </p:cNvPr>
          <p:cNvGrpSpPr/>
          <p:nvPr/>
        </p:nvGrpSpPr>
        <p:grpSpPr>
          <a:xfrm>
            <a:off x="6465113" y="3308296"/>
            <a:ext cx="1750492" cy="2069908"/>
            <a:chOff x="6465113" y="3308296"/>
            <a:chExt cx="1750492" cy="20699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A740D4-5879-6633-60E3-8FA2F167A888}"/>
                </a:ext>
              </a:extLst>
            </p:cNvPr>
            <p:cNvSpPr/>
            <p:nvPr/>
          </p:nvSpPr>
          <p:spPr bwMode="auto">
            <a:xfrm>
              <a:off x="6465114" y="3308296"/>
              <a:ext cx="1750491" cy="206866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pic>
          <p:nvPicPr>
            <p:cNvPr id="13" name="Picture 12" descr="A magazine cover with a diagram&#10;&#10;AI-generated content may be incorrect.">
              <a:extLst>
                <a:ext uri="{FF2B5EF4-FFF2-40B4-BE49-F238E27FC236}">
                  <a16:creationId xmlns:a16="http://schemas.microsoft.com/office/drawing/2014/main" id="{B84AF835-380D-DE31-6A27-BD162B631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65113" y="3308296"/>
              <a:ext cx="1750492" cy="2069908"/>
            </a:xfrm>
            <a:prstGeom prst="rect">
              <a:avLst/>
            </a:prstGeom>
          </p:spPr>
        </p:pic>
      </p:grpSp>
      <p:pic>
        <p:nvPicPr>
          <p:cNvPr id="14" name="Picture 13" descr="A medical poster with images of doctors and brain&#10;&#10;AI-generated content may be incorrect.">
            <a:extLst>
              <a:ext uri="{FF2B5EF4-FFF2-40B4-BE49-F238E27FC236}">
                <a16:creationId xmlns:a16="http://schemas.microsoft.com/office/drawing/2014/main" id="{8DC78F82-C86C-D20A-C98B-CDEA22B679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88476" y="3268099"/>
            <a:ext cx="1721654" cy="212090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93A32-961E-D841-951A-B776DE93A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59" y="1190130"/>
            <a:ext cx="10283080" cy="4071937"/>
          </a:xfrm>
        </p:spPr>
        <p:txBody>
          <a:bodyPr/>
          <a:lstStyle/>
          <a:p>
            <a:pPr marL="352425" indent="-6350" algn="ctr"/>
            <a:r>
              <a:rPr lang="en-US" sz="4000" dirty="0"/>
              <a:t>“Whether an SSI occurs depends upon a</a:t>
            </a:r>
            <a:r>
              <a:rPr lang="en-US" sz="4000" u="sng" dirty="0"/>
              <a:t> </a:t>
            </a:r>
            <a:r>
              <a:rPr lang="en-US" sz="4000" dirty="0"/>
              <a:t>complex interaction among numerous factors, including the nature and number of organisms contaminating the surgical site, antimicrobial prophylaxis, the health of the patient, and surgical technique”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4816EF-492C-AA3E-04AF-4DF54F9AAA0F}"/>
              </a:ext>
            </a:extLst>
          </p:cNvPr>
          <p:cNvSpPr txBox="1"/>
          <p:nvPr/>
        </p:nvSpPr>
        <p:spPr>
          <a:xfrm>
            <a:off x="5267204" y="5434911"/>
            <a:ext cx="52828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</a:rPr>
              <a:t>Modified from CDC Guidance 1999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F65F15B-CFC5-3748-1665-243A5C187F82}"/>
              </a:ext>
            </a:extLst>
          </p:cNvPr>
          <p:cNvSpPr txBox="1">
            <a:spLocks/>
          </p:cNvSpPr>
          <p:nvPr/>
        </p:nvSpPr>
        <p:spPr bwMode="auto">
          <a:xfrm>
            <a:off x="78059" y="0"/>
            <a:ext cx="10550094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pitchFamily="-106" charset="0"/>
              </a:defRPr>
            </a:lvl9pPr>
          </a:lstStyle>
          <a:p>
            <a:r>
              <a:rPr lang="en-US" sz="4400" kern="0" dirty="0">
                <a:solidFill>
                  <a:schemeClr val="accent5">
                    <a:lumMod val="90000"/>
                  </a:schemeClr>
                </a:solidFill>
              </a:rPr>
              <a:t>Complex Nature of SSI Development</a:t>
            </a:r>
          </a:p>
        </p:txBody>
      </p:sp>
    </p:spTree>
    <p:extLst>
      <p:ext uri="{BB962C8B-B14F-4D97-AF65-F5344CB8AC3E}">
        <p14:creationId xmlns:p14="http://schemas.microsoft.com/office/powerpoint/2010/main" val="246640578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B6B5-E96E-C34C-8F4B-A8AF35DE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Risk Factors for Healing &amp; 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8636D-E901-6F4A-A24E-7C7AE26CD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014" y="1126454"/>
            <a:ext cx="10283080" cy="4594452"/>
          </a:xfrm>
        </p:spPr>
        <p:txBody>
          <a:bodyPr/>
          <a:lstStyle/>
          <a:p>
            <a:pPr marL="917575" indent="-571500">
              <a:buFont typeface="Arial" panose="020B0604020202020204" pitchFamily="34" charset="0"/>
              <a:buChar char="•"/>
            </a:pPr>
            <a:r>
              <a:rPr lang="en-US" sz="3600" dirty="0"/>
              <a:t>Cigarette smoking</a:t>
            </a:r>
          </a:p>
          <a:p>
            <a:pPr marL="917575" indent="-571500">
              <a:buFont typeface="Arial" panose="020B0604020202020204" pitchFamily="34" charset="0"/>
              <a:buChar char="•"/>
            </a:pPr>
            <a:r>
              <a:rPr lang="en-US" sz="3600" dirty="0"/>
              <a:t>Old age</a:t>
            </a:r>
          </a:p>
          <a:p>
            <a:pPr marL="917575" indent="-571500">
              <a:buFont typeface="Arial" panose="020B0604020202020204" pitchFamily="34" charset="0"/>
              <a:buChar char="•"/>
            </a:pPr>
            <a:r>
              <a:rPr lang="en-US" sz="3600" dirty="0"/>
              <a:t>Vascular disease</a:t>
            </a:r>
          </a:p>
          <a:p>
            <a:pPr marL="917575" indent="-571500">
              <a:buFont typeface="Arial" panose="020B0604020202020204" pitchFamily="34" charset="0"/>
              <a:buChar char="•"/>
            </a:pPr>
            <a:r>
              <a:rPr lang="en-US" sz="3600" dirty="0"/>
              <a:t>Obesity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453E1-7462-2F41-8C33-6A224622448D}"/>
              </a:ext>
            </a:extLst>
          </p:cNvPr>
          <p:cNvSpPr txBox="1"/>
          <p:nvPr/>
        </p:nvSpPr>
        <p:spPr>
          <a:xfrm>
            <a:off x="4778828" y="1114262"/>
            <a:ext cx="5771266" cy="336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7575" indent="-571500">
              <a:spcBef>
                <a:spcPts val="216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Malnutrition</a:t>
            </a:r>
          </a:p>
          <a:p>
            <a:pPr marL="917575" indent="-571500">
              <a:spcBef>
                <a:spcPts val="216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Diabetes</a:t>
            </a:r>
          </a:p>
          <a:p>
            <a:pPr marL="917575" indent="-571500">
              <a:spcBef>
                <a:spcPts val="216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+mn-lt"/>
                <a:ea typeface="ＭＳ Ｐゴシック" charset="0"/>
              </a:rPr>
              <a:t>Immunosuppressive therapy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27276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541"/>
              </a:spcAft>
            </a:pPr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Decisive Period</a:t>
            </a:r>
          </a:p>
        </p:txBody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143" y="1083822"/>
            <a:ext cx="9752558" cy="4677442"/>
          </a:xfrm>
        </p:spPr>
        <p:txBody>
          <a:bodyPr/>
          <a:lstStyle/>
          <a:p>
            <a:pPr>
              <a:spcAft>
                <a:spcPts val="1541"/>
              </a:spcAft>
            </a:pPr>
            <a:r>
              <a:rPr lang="en-US" altLang="x-none" sz="3595" dirty="0">
                <a:ea typeface="ＭＳ Ｐゴシック" charset="-128"/>
              </a:rPr>
              <a:t>All wounds become contaminated</a:t>
            </a:r>
          </a:p>
          <a:p>
            <a:pPr>
              <a:spcAft>
                <a:spcPts val="1541"/>
              </a:spcAft>
            </a:pPr>
            <a:r>
              <a:rPr lang="en-US" altLang="x-none" sz="3595" dirty="0">
                <a:ea typeface="ＭＳ Ｐゴシック" charset="-128"/>
              </a:rPr>
              <a:t>Infections established within 2 h of contamination</a:t>
            </a:r>
          </a:p>
          <a:p>
            <a:pPr>
              <a:spcAft>
                <a:spcPts val="1284"/>
              </a:spcAft>
            </a:pPr>
            <a:r>
              <a:rPr lang="en-US" altLang="x-none" sz="3595" dirty="0">
                <a:ea typeface="ＭＳ Ｐゴシック" charset="-128"/>
              </a:rPr>
              <a:t>Progression to infection determined by</a:t>
            </a:r>
          </a:p>
          <a:p>
            <a:pPr lvl="1">
              <a:spcAft>
                <a:spcPts val="1284"/>
              </a:spcAft>
            </a:pPr>
            <a:r>
              <a:rPr lang="en-US" altLang="x-none" sz="2696" dirty="0">
                <a:ea typeface="ＭＳ Ｐゴシック" charset="-128"/>
              </a:rPr>
              <a:t>Prophylactic antibiotics</a:t>
            </a:r>
          </a:p>
          <a:p>
            <a:pPr lvl="1">
              <a:spcAft>
                <a:spcPts val="1284"/>
              </a:spcAft>
            </a:pPr>
            <a:r>
              <a:rPr lang="en-US" altLang="x-none" sz="2696" dirty="0">
                <a:ea typeface="ＭＳ Ｐゴシック" charset="-128"/>
              </a:rPr>
              <a:t>Host defense</a:t>
            </a:r>
            <a:endParaRPr lang="en-US" altLang="x-none" sz="3210" dirty="0">
              <a:ea typeface="ＭＳ Ｐゴシック" charset="-128"/>
            </a:endParaRPr>
          </a:p>
          <a:p>
            <a:pPr lvl="1">
              <a:spcAft>
                <a:spcPts val="1284"/>
              </a:spcAft>
            </a:pPr>
            <a:r>
              <a:rPr lang="en-US" altLang="x-none" sz="2696" dirty="0">
                <a:ea typeface="ＭＳ Ｐゴシック" charset="-128"/>
              </a:rPr>
              <a:t>Degree of contamination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284"/>
              </a:spcAft>
            </a:pPr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Prophylactic Antibiotics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1790" y="1058863"/>
            <a:ext cx="10283080" cy="4751387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84"/>
              </a:spcAft>
            </a:pPr>
            <a:r>
              <a:rPr lang="en-US" altLang="x-none" sz="3600" dirty="0">
                <a:ea typeface="ＭＳ Ｐゴシック" charset="-128"/>
              </a:rPr>
              <a:t>Most effective during the decisive period</a:t>
            </a:r>
          </a:p>
          <a:p>
            <a:pPr lvl="1">
              <a:lnSpc>
                <a:spcPct val="90000"/>
              </a:lnSpc>
              <a:spcAft>
                <a:spcPts val="1284"/>
              </a:spcAft>
            </a:pPr>
            <a:r>
              <a:rPr lang="en-US" altLang="x-none" sz="2800" dirty="0">
                <a:ea typeface="ＭＳ Ｐゴシック" charset="-128"/>
              </a:rPr>
              <a:t>Subsequent administration useless (or harmful)</a:t>
            </a:r>
          </a:p>
          <a:p>
            <a:pPr>
              <a:lnSpc>
                <a:spcPct val="90000"/>
              </a:lnSpc>
              <a:spcAft>
                <a:spcPts val="1284"/>
              </a:spcAft>
            </a:pPr>
            <a:r>
              <a:rPr lang="en-US" altLang="x-none" sz="3600" dirty="0">
                <a:ea typeface="ＭＳ Ｐゴシック" charset="-128"/>
              </a:rPr>
              <a:t>Should be given within 2 hours before incision</a:t>
            </a:r>
          </a:p>
          <a:p>
            <a:pPr lvl="1">
              <a:lnSpc>
                <a:spcPct val="90000"/>
              </a:lnSpc>
              <a:spcAft>
                <a:spcPts val="1284"/>
              </a:spcAft>
            </a:pPr>
            <a:r>
              <a:rPr lang="en-US" altLang="x-none" sz="2800" dirty="0">
                <a:ea typeface="ＭＳ Ｐゴシック" charset="-128"/>
              </a:rPr>
              <a:t>Repeat after 4-6 hours for long operations</a:t>
            </a:r>
          </a:p>
          <a:p>
            <a:pPr lvl="1">
              <a:lnSpc>
                <a:spcPct val="90000"/>
              </a:lnSpc>
              <a:spcAft>
                <a:spcPts val="1284"/>
              </a:spcAft>
            </a:pPr>
            <a:r>
              <a:rPr lang="en-US" altLang="x-none" sz="2800" dirty="0">
                <a:ea typeface="ＭＳ Ｐゴシック" charset="-128"/>
              </a:rPr>
              <a:t>Discontinue within 24-48 hours</a:t>
            </a:r>
          </a:p>
          <a:p>
            <a:pPr>
              <a:lnSpc>
                <a:spcPct val="90000"/>
              </a:lnSpc>
              <a:spcAft>
                <a:spcPts val="1284"/>
              </a:spcAft>
            </a:pPr>
            <a:r>
              <a:rPr lang="en-US" altLang="x-none" sz="3600" dirty="0">
                <a:ea typeface="ＭＳ Ｐゴシック" charset="-128"/>
              </a:rPr>
              <a:t>Various guidelines for type of antibiotic</a:t>
            </a:r>
          </a:p>
          <a:p>
            <a:pPr lvl="1">
              <a:lnSpc>
                <a:spcPct val="90000"/>
              </a:lnSpc>
              <a:spcAft>
                <a:spcPts val="1284"/>
              </a:spcAft>
            </a:pPr>
            <a:r>
              <a:rPr lang="en-US" altLang="x-none" sz="2800" dirty="0">
                <a:ea typeface="ＭＳ Ｐゴシック" charset="-128"/>
              </a:rPr>
              <a:t>Surgeons choose antibiotics; our mission is to give them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7D638-A167-5345-A9CE-8341DDCA1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accent5">
                    <a:lumMod val="90000"/>
                  </a:schemeClr>
                </a:solidFill>
              </a:rPr>
              <a:t>Timing of Prophylactic Antibiotics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954E72-BEB4-B34F-A677-EE7D8EF8D1A7}"/>
              </a:ext>
            </a:extLst>
          </p:cNvPr>
          <p:cNvSpPr txBox="1"/>
          <p:nvPr/>
        </p:nvSpPr>
        <p:spPr>
          <a:xfrm>
            <a:off x="0" y="5481935"/>
            <a:ext cx="6465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Data adapted from Classen et al., NEJM 1992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B4F8C0C-3F88-9649-A709-514DB005E77B}"/>
              </a:ext>
            </a:extLst>
          </p:cNvPr>
          <p:cNvGrpSpPr/>
          <p:nvPr/>
        </p:nvGrpSpPr>
        <p:grpSpPr>
          <a:xfrm>
            <a:off x="1493446" y="888927"/>
            <a:ext cx="7579508" cy="4628470"/>
            <a:chOff x="1493446" y="888927"/>
            <a:chExt cx="7579508" cy="462847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D5D13A6-E252-934E-AFF0-935653579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446" y="888927"/>
              <a:ext cx="7579508" cy="462847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A788D2A-4150-6D4B-9E02-0778D35B5963}"/>
                </a:ext>
              </a:extLst>
            </p:cNvPr>
            <p:cNvSpPr/>
            <p:nvPr/>
          </p:nvSpPr>
          <p:spPr bwMode="auto">
            <a:xfrm>
              <a:off x="3865755" y="1589952"/>
              <a:ext cx="223025" cy="3226419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Helvetica" pitchFamily="-106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AC3006B-7961-EA4C-A551-BCA1A75BC2F1}"/>
                </a:ext>
              </a:extLst>
            </p:cNvPr>
            <p:cNvCxnSpPr/>
            <p:nvPr/>
          </p:nvCxnSpPr>
          <p:spPr bwMode="auto">
            <a:xfrm>
              <a:off x="4232635" y="1866507"/>
              <a:ext cx="0" cy="301657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2294382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284"/>
              </a:spcAft>
            </a:pPr>
            <a:r>
              <a:rPr lang="en-US" altLang="x-none" sz="4400" dirty="0">
                <a:solidFill>
                  <a:schemeClr val="accent5">
                    <a:lumMod val="90000"/>
                  </a:schemeClr>
                </a:solidFill>
                <a:ea typeface="ＭＳ Ｐゴシック" charset="-128"/>
              </a:rPr>
              <a:t>Host Defense</a:t>
            </a:r>
          </a:p>
        </p:txBody>
      </p:sp>
      <p:sp>
        <p:nvSpPr>
          <p:cNvPr id="1433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1638" y="913649"/>
            <a:ext cx="10283080" cy="4040481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3724" dirty="0">
                <a:ea typeface="ＭＳ Ｐゴシック" charset="-128"/>
              </a:rPr>
              <a:t>Oxidative killing by neutrophils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2825" dirty="0">
                <a:ea typeface="ＭＳ Ｐゴシック" charset="-128"/>
              </a:rPr>
              <a:t>Primary defense against surgical pathogens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endParaRPr lang="en-US" altLang="x-none" sz="2825" dirty="0">
              <a:ea typeface="ＭＳ Ｐゴシック" charset="-128"/>
            </a:endParaRPr>
          </a:p>
          <a:p>
            <a:pPr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3724" dirty="0">
                <a:ea typeface="ＭＳ Ｐゴシック" charset="-128"/>
              </a:rPr>
              <a:t>Oxygen is transformed to superoxide radical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2825" dirty="0">
                <a:ea typeface="ＭＳ Ｐゴシック" charset="-128"/>
              </a:rPr>
              <a:t>Killing determined by tissue oxygen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endParaRPr lang="en-US" altLang="x-none" sz="2825" dirty="0">
              <a:ea typeface="ＭＳ Ｐゴシック" charset="-128"/>
            </a:endParaRPr>
          </a:p>
          <a:p>
            <a:pPr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3724" dirty="0">
                <a:ea typeface="ＭＳ Ｐゴシック" charset="-128"/>
              </a:rPr>
              <a:t>Oxygen also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2825" dirty="0">
                <a:ea typeface="ＭＳ Ｐゴシック" charset="-128"/>
              </a:rPr>
              <a:t>Promotes angiogenesis</a:t>
            </a:r>
          </a:p>
          <a:p>
            <a:pPr lvl="1">
              <a:lnSpc>
                <a:spcPct val="90000"/>
              </a:lnSpc>
              <a:spcBef>
                <a:spcPts val="514"/>
              </a:spcBef>
              <a:spcAft>
                <a:spcPts val="514"/>
              </a:spcAft>
            </a:pPr>
            <a:r>
              <a:rPr lang="en-US" altLang="x-none" sz="2825" dirty="0">
                <a:ea typeface="ＭＳ Ｐゴシック" charset="-128"/>
              </a:rPr>
              <a:t>Improves scar formation</a:t>
            </a:r>
          </a:p>
        </p:txBody>
      </p:sp>
      <p:pic>
        <p:nvPicPr>
          <p:cNvPr id="14339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803" y="3177642"/>
            <a:ext cx="4125616" cy="271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untitled 3">
  <a:themeElements>
    <a:clrScheme name="">
      <a:dk1>
        <a:srgbClr val="FFFFFF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bg2"/>
            </a:solidFill>
            <a:effectLst/>
            <a:latin typeface="Helvetic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chemeClr val="bg2"/>
            </a:solidFill>
            <a:effectLst/>
            <a:latin typeface="Helvetica" pitchFamily="-106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ORI:Applications (Mac OS 9):Microsoft Office 2001:Templates:Presentations:Designs:Blank</Template>
  <TotalTime>31904</TotalTime>
  <Pages>36</Pages>
  <Words>931</Words>
  <Application>Microsoft Macintosh PowerPoint</Application>
  <PresentationFormat>Custom</PresentationFormat>
  <Paragraphs>201</Paragraphs>
  <Slides>33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  <vt:variant>
        <vt:lpstr>Custom Shows</vt:lpstr>
      </vt:variant>
      <vt:variant>
        <vt:i4>3</vt:i4>
      </vt:variant>
    </vt:vector>
  </HeadingPairs>
  <TitlesOfParts>
    <vt:vector size="43" baseType="lpstr">
      <vt:lpstr>ＭＳ Ｐゴシック</vt:lpstr>
      <vt:lpstr>Arial</vt:lpstr>
      <vt:lpstr>Helvetica</vt:lpstr>
      <vt:lpstr>Palatino</vt:lpstr>
      <vt:lpstr>Times</vt:lpstr>
      <vt:lpstr>Times New Roman</vt:lpstr>
      <vt:lpstr>untitled 3</vt:lpstr>
      <vt:lpstr>PowerPoint Presentation</vt:lpstr>
      <vt:lpstr>Surgical Site Infections (SSIs)</vt:lpstr>
      <vt:lpstr>Large Burden on the Healthcare System</vt:lpstr>
      <vt:lpstr>PowerPoint Presentation</vt:lpstr>
      <vt:lpstr>Risk Factors for Healing &amp; Infection</vt:lpstr>
      <vt:lpstr>Decisive Period</vt:lpstr>
      <vt:lpstr>Prophylactic Antibiotics</vt:lpstr>
      <vt:lpstr>Timing of Prophylactic Antibiotics</vt:lpstr>
      <vt:lpstr>Host Defense</vt:lpstr>
      <vt:lpstr>Tissue Oxygen Correlates with Infection</vt:lpstr>
      <vt:lpstr>Supplemental Oxygen</vt:lpstr>
      <vt:lpstr>Oxygen &amp; Wound Infection</vt:lpstr>
      <vt:lpstr>Supplemental oxygen</vt:lpstr>
      <vt:lpstr>Largest Supplemental Oxygen Trial</vt:lpstr>
      <vt:lpstr>80% Oxygen Does Not Provoke Atelectasis</vt:lpstr>
      <vt:lpstr>Similar Mortality with 80% &amp; 30% Oxygen</vt:lpstr>
      <vt:lpstr>PowerPoint Presentation</vt:lpstr>
      <vt:lpstr>Smoking and Infection Development</vt:lpstr>
      <vt:lpstr>Smoking and Infectious Complications</vt:lpstr>
      <vt:lpstr>PROTECT Trial</vt:lpstr>
      <vt:lpstr>Excellent Thermal Management</vt:lpstr>
      <vt:lpstr>PowerPoint Presentation</vt:lpstr>
      <vt:lpstr>Fluid Management: RELIEF Trial</vt:lpstr>
      <vt:lpstr>PowerPoint Presentation</vt:lpstr>
      <vt:lpstr>Network Meta-analysis Forest Plot</vt:lpstr>
      <vt:lpstr>Hyperglycemia</vt:lpstr>
      <vt:lpstr>Intraoperative Hyperglycemia and SSI</vt:lpstr>
      <vt:lpstr>Intraoperative Glucose Control</vt:lpstr>
      <vt:lpstr>Other Control Measures to Prevent SSIs</vt:lpstr>
      <vt:lpstr>Alcohol as Good as Traditional Prep</vt:lpstr>
      <vt:lpstr>PowerPoint Presentation</vt:lpstr>
      <vt:lpstr>Summary</vt:lpstr>
      <vt:lpstr>PowerPoint Presentation</vt:lpstr>
      <vt:lpstr>First Hour Thermoregulation</vt:lpstr>
      <vt:lpstr>Second Hour Thermoregulation</vt:lpstr>
      <vt:lpstr>One-Hour Grand Rounds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Sessler, Daniel I</cp:lastModifiedBy>
  <cp:revision>716</cp:revision>
  <cp:lastPrinted>1999-05-19T10:22:01Z</cp:lastPrinted>
  <dcterms:created xsi:type="dcterms:W3CDTF">1998-02-10T17:49:20Z</dcterms:created>
  <dcterms:modified xsi:type="dcterms:W3CDTF">2026-05-25T18:56:59Z</dcterms:modified>
</cp:coreProperties>
</file>