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712" r:id="rId2"/>
    <p:sldId id="651" r:id="rId3"/>
    <p:sldId id="668" r:id="rId4"/>
    <p:sldId id="308" r:id="rId5"/>
    <p:sldId id="520" r:id="rId6"/>
    <p:sldId id="358" r:id="rId7"/>
    <p:sldId id="649" r:id="rId8"/>
    <p:sldId id="353" r:id="rId9"/>
    <p:sldId id="654" r:id="rId10"/>
    <p:sldId id="714" r:id="rId11"/>
    <p:sldId id="366" r:id="rId12"/>
    <p:sldId id="710" r:id="rId13"/>
    <p:sldId id="723" r:id="rId14"/>
    <p:sldId id="351" r:id="rId15"/>
    <p:sldId id="708" r:id="rId16"/>
    <p:sldId id="709" r:id="rId17"/>
    <p:sldId id="707" r:id="rId18"/>
    <p:sldId id="354" r:id="rId19"/>
    <p:sldId id="356" r:id="rId20"/>
    <p:sldId id="703" r:id="rId21"/>
    <p:sldId id="701" r:id="rId22"/>
    <p:sldId id="711" r:id="rId23"/>
    <p:sldId id="704" r:id="rId24"/>
    <p:sldId id="355" r:id="rId25"/>
    <p:sldId id="671" r:id="rId26"/>
    <p:sldId id="658" r:id="rId27"/>
    <p:sldId id="661" r:id="rId28"/>
    <p:sldId id="662" r:id="rId29"/>
    <p:sldId id="706" r:id="rId30"/>
    <p:sldId id="669" r:id="rId31"/>
    <p:sldId id="713" r:id="rId32"/>
    <p:sldId id="700" r:id="rId33"/>
  </p:sldIdLst>
  <p:sldSz cx="10566400" cy="5943600"/>
  <p:notesSz cx="9144000" cy="6858000"/>
  <p:custShowLst>
    <p:custShow name="First Hour Thermoregulation" id="0">
      <p:sldLst/>
    </p:custShow>
    <p:custShow name="Second Hour Thermoregulation" id="1">
      <p:sldLst/>
    </p:custShow>
    <p:custShow name="One-Hour Grand Rounds" id="2">
      <p:sldLst/>
    </p:custShow>
  </p:custShowLst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3200" kern="1200">
        <a:solidFill>
          <a:schemeClr val="bg2"/>
        </a:solidFill>
        <a:latin typeface="Helvetica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72" userDrawn="1">
          <p15:clr>
            <a:srgbClr val="A4A3A4"/>
          </p15:clr>
        </p15:guide>
        <p15:guide id="2" pos="33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37615"/>
    <a:srgbClr val="F3FFB6"/>
    <a:srgbClr val="FFFFFF"/>
    <a:srgbClr val="F8FFD8"/>
    <a:srgbClr val="F7F7F7"/>
    <a:srgbClr val="029008"/>
    <a:srgbClr val="000000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5"/>
    <p:restoredTop sz="96547"/>
  </p:normalViewPr>
  <p:slideViewPr>
    <p:cSldViewPr snapToGrid="0">
      <p:cViewPr varScale="1">
        <p:scale>
          <a:sx n="133" d="100"/>
          <a:sy n="133" d="100"/>
        </p:scale>
        <p:origin x="192" y="2096"/>
      </p:cViewPr>
      <p:guideLst>
        <p:guide orient="horz" pos="1872"/>
        <p:guide pos="3328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288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360" units="cm"/>
          <inkml:channel name="Y" type="integer" max="1872" units="cm"/>
          <inkml:channel name="T" type="integer" max="2.14748E9" units="dev"/>
        </inkml:traceFormat>
        <inkml:channelProperties>
          <inkml:channelProperty channel="X" name="resolution" value="114.28571" units="1/cm"/>
          <inkml:channelProperty channel="Y" name="resolution" value="112.77109" units="1/cm"/>
          <inkml:channelProperty channel="T" name="resolution" value="1" units="1/dev"/>
        </inkml:channelProperties>
      </inkml:inkSource>
      <inkml:timestamp xml:id="ts0" timeString="2017-06-01T21:35:26.407"/>
    </inkml:context>
    <inkml:brush xml:id="br0">
      <inkml:brushProperty name="width" value="0.4" units="cm"/>
      <inkml:brushProperty name="height" value="0.8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8088 1762 0,'0'0'16,"0"0"-16,0 0 15,0 0 1,0 0-16,0 0 31,0-10-31,-12 0 16,0-11-16,0-20 16,-13 1-1,1 0-15,1-11 16,-15-9-1,-23-22-15,0 1 16,-12 10-16,-26-21 0,2 21 16,-13-10-1,-37-20-15,0 10 16,-35-11 0,-14 11-16,-24 0 15,12 10-15,-12-11 31,-24 11-31,-13 10 16,-11 11-16,-38-2 16,37 21-1,-37 22-15,-10-2 16,-15 11 0,13 20-16,0 11 15,13 9-15,37 11 16,-38 10-16,24 19 15,38 12 1,12 18-16,12 3 16,12 18-16,1 20 15,36-8 1,-1 19-16,26 21 0,24-22 16,12 32-1,36 10-15,13-21 16,12 41-16,37-20 15,12 30 1,25-10-16,11 0 31,14 0-31,22-31 16,25 31-16,15-20 16,-3-1-1,37 2-15,13-32 16,37 9-1,-13-18-15,50-11 16,-1-30-16,37-11 16,-12-20-16,23-10 15,26-21-15,-12-19 16,11-11 0,24-30-16,14 0 15,-13-31 1,12-18-1,-36-3-15,11-9 16,0 1 0,-35-12-16,-14-19 15,14-21-15,-38 21 16,-11-12 0,-13-18-16,-25-11 15,0 10-15,-24-10 16,-36-20-16,-24 20 15,-27-21 1,-22 2-16,-26 19 16,-23-31-16,-13 1 15,-26 30 1,-22-31-16,-39-10 16,3 42-16,-38-1 15,-12 0-15,-13 10 16,-49 21-1,1 18-15,-61 3 16,-2 29 0,-34 21-1,-2 29-15,-72 51 16,23 22 0,13 19-16,13 31 15,-26 30-15,49-1 16,27 2-1,59-12-15,23 1 16,52-20-16,22-1 16,27 10-16,35 2 15,73-63 1,-24-60-16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87588" y="514350"/>
            <a:ext cx="4570412" cy="2571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219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9pPr>
          </a:lstStyle>
          <a:p>
            <a:fld id="{0C527CB0-763E-3145-913A-C7A0F467241C}" type="slidenum">
              <a:rPr lang="en-US" altLang="x-none" sz="1200">
                <a:solidFill>
                  <a:srgbClr val="000000"/>
                </a:solidFill>
                <a:latin typeface="Arial" charset="0"/>
              </a:rPr>
              <a:pPr/>
              <a:t>12</a:t>
            </a:fld>
            <a:endParaRPr lang="en-US" altLang="x-none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ctr"/>
          <a:lstStyle>
            <a:lvl1pPr defTabSz="923925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1pPr>
            <a:lvl2pPr marL="742950" indent="-285750" defTabSz="923925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2pPr>
            <a:lvl3pPr marL="1143000" indent="-228600" defTabSz="923925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3pPr>
            <a:lvl4pPr marL="1600200" indent="-228600" defTabSz="923925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4pPr>
            <a:lvl5pPr marL="2057400" indent="-228600" defTabSz="923925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r"/>
            <a:fld id="{277CF00A-6986-C84B-88B7-FDECED2FCE2C}" type="slidenum">
              <a:rPr lang="en-US" altLang="x-none" sz="1000">
                <a:solidFill>
                  <a:srgbClr val="000000"/>
                </a:solidFill>
                <a:latin typeface="Arial" charset="0"/>
              </a:rPr>
              <a:pPr algn="r"/>
              <a:t>12</a:t>
            </a:fld>
            <a:endParaRPr lang="en-US" altLang="x-none" sz="1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altLang="x-none" dirty="0">
                <a:ea typeface="ＭＳ Ｐゴシック" charset="-128"/>
              </a:rPr>
              <a:t>Average </a:t>
            </a:r>
            <a:r>
              <a:rPr lang="de-DE" altLang="x-none" dirty="0" err="1">
                <a:ea typeface="ＭＳ Ｐゴシック" charset="-128"/>
              </a:rPr>
              <a:t>minutes</a:t>
            </a:r>
            <a:r>
              <a:rPr lang="de-DE" altLang="x-none" dirty="0">
                <a:ea typeface="ＭＳ Ｐゴシック" charset="-128"/>
              </a:rPr>
              <a:t>/</a:t>
            </a:r>
            <a:r>
              <a:rPr lang="de-DE" altLang="x-none" dirty="0" err="1">
                <a:ea typeface="ＭＳ Ｐゴシック" charset="-128"/>
              </a:rPr>
              <a:t>hour</a:t>
            </a:r>
            <a:r>
              <a:rPr lang="de-DE" altLang="x-none" dirty="0">
                <a:ea typeface="ＭＳ Ｐゴシック" charset="-128"/>
              </a:rPr>
              <a:t> </a:t>
            </a:r>
            <a:r>
              <a:rPr lang="de-DE" altLang="x-none" dirty="0" err="1">
                <a:ea typeface="ＭＳ Ｐゴシック" charset="-128"/>
              </a:rPr>
              <a:t>of</a:t>
            </a:r>
            <a:r>
              <a:rPr lang="de-DE" altLang="x-none" dirty="0">
                <a:ea typeface="ＭＳ Ｐゴシック" charset="-128"/>
              </a:rPr>
              <a:t> </a:t>
            </a:r>
            <a:r>
              <a:rPr lang="de-DE" altLang="x-none" dirty="0" err="1">
                <a:ea typeface="ＭＳ Ｐゴシック" charset="-128"/>
              </a:rPr>
              <a:t>hypoxemia</a:t>
            </a:r>
            <a:r>
              <a:rPr lang="de-DE" altLang="x-none" dirty="0">
                <a:ea typeface="ＭＳ Ｐゴシック" charset="-128"/>
              </a:rPr>
              <a:t> </a:t>
            </a:r>
            <a:r>
              <a:rPr lang="de-DE" altLang="x-none" dirty="0" err="1">
                <a:ea typeface="ＭＳ Ｐゴシック" charset="-128"/>
              </a:rPr>
              <a:t>for</a:t>
            </a:r>
            <a:r>
              <a:rPr lang="de-DE" altLang="x-none" dirty="0">
                <a:ea typeface="ＭＳ Ｐゴシック" charset="-128"/>
              </a:rPr>
              <a:t> 48 </a:t>
            </a:r>
            <a:r>
              <a:rPr lang="de-DE" altLang="x-none" dirty="0" err="1">
                <a:ea typeface="ＭＳ Ｐゴシック" charset="-128"/>
              </a:rPr>
              <a:t>hour</a:t>
            </a:r>
            <a:r>
              <a:rPr lang="de-DE" altLang="x-none" dirty="0">
                <a:ea typeface="ＭＳ Ｐゴシック" charset="-128"/>
              </a:rPr>
              <a:t> </a:t>
            </a:r>
            <a:r>
              <a:rPr lang="de-DE" altLang="x-none" dirty="0" err="1">
                <a:ea typeface="ＭＳ Ｐゴシック" charset="-128"/>
              </a:rPr>
              <a:t>period</a:t>
            </a:r>
            <a:r>
              <a:rPr lang="de-DE" altLang="x-none" dirty="0">
                <a:ea typeface="ＭＳ Ｐゴシック" charset="-128"/>
              </a:rPr>
              <a:t> – </a:t>
            </a:r>
          </a:p>
          <a:p>
            <a:pPr eaLnBrk="1" hangingPunct="1">
              <a:spcBef>
                <a:spcPct val="0"/>
              </a:spcBef>
            </a:pPr>
            <a:endParaRPr lang="de-DE" altLang="x-none" dirty="0">
              <a:ea typeface="ＭＳ Ｐゴシック" charset="-128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Twenty-one percent (95% confidence interval, 18%–24%] of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patients averaged at least 10 minutes per hour with raw Spo2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values &lt;90%, and 8% (6%–10%) of patients averaged at least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20 minutes per hour. Likewise, approximately 8% (6%–10%)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of patients averaged at least 5 minutes per hour with raw Spo2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&lt;85%</a:t>
            </a:r>
          </a:p>
          <a:p>
            <a:pPr eaLnBrk="1" hangingPunct="1">
              <a:spcBef>
                <a:spcPct val="0"/>
              </a:spcBef>
            </a:pPr>
            <a:endParaRPr lang="de-DE" altLang="x-none" dirty="0"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considered recorded times as approximate and used a 10-minute window before and after recorded time in our analyses</a:t>
            </a:r>
            <a:r>
              <a:rPr lang="en-US" dirty="0">
                <a:effectLst/>
              </a:rPr>
              <a:t> </a:t>
            </a:r>
          </a:p>
          <a:p>
            <a:endParaRPr lang="en-US" dirty="0">
              <a:effectLst/>
            </a:endParaRPr>
          </a:p>
          <a:p>
            <a:r>
              <a:rPr lang="en-US" dirty="0"/>
              <a:t>why nurses missed hypoxemia – happen b/w 4 hours or nurses wake patients</a:t>
            </a:r>
          </a:p>
          <a:p>
            <a:r>
              <a:rPr lang="en-US" dirty="0"/>
              <a:t>Happen in between nursing assessments</a:t>
            </a:r>
          </a:p>
          <a:p>
            <a:r>
              <a:rPr lang="en-US" dirty="0"/>
              <a:t>Additional support for continuous monitoring</a:t>
            </a:r>
          </a:p>
          <a:p>
            <a:endParaRPr lang="en-US" dirty="0"/>
          </a:p>
          <a:p>
            <a:r>
              <a:rPr lang="en-US" dirty="0"/>
              <a:t>Typically vital signs taken in 4-8 hour intervals – or even longer at some hospitals</a:t>
            </a:r>
          </a:p>
          <a:p>
            <a:r>
              <a:rPr lang="en-US" dirty="0"/>
              <a:t>Unchanged for half a century – nobody over 60, relatively small operations, week or long postoperative stay</a:t>
            </a:r>
          </a:p>
          <a:p>
            <a:r>
              <a:rPr lang="en-US" dirty="0"/>
              <a:t>Have not been updated</a:t>
            </a:r>
          </a:p>
          <a:p>
            <a:r>
              <a:rPr lang="en-US" dirty="0"/>
              <a:t>Interesting to characterize continuous monitoring</a:t>
            </a:r>
          </a:p>
        </p:txBody>
      </p:sp>
    </p:spTree>
    <p:extLst>
      <p:ext uri="{BB962C8B-B14F-4D97-AF65-F5344CB8AC3E}">
        <p14:creationId xmlns:p14="http://schemas.microsoft.com/office/powerpoint/2010/main" val="2832511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742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Additional studies – before and after as well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Bellomo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 R, Ackerman M, Bailey M, Beale R, Clancy G,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Danesh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 V,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Hvarfner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 A,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Jimenez E, Konrad D,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Lecardo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 M, et al. A controlled trial of electronic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automated advisory vital signs monitoring in general hospital wards. Crit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Care Med. 2012;40(8):2349–61.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Helvetica" charset="0"/>
              <a:ea typeface="ＭＳ Ｐゴシック" charset="0"/>
              <a:cs typeface="ＭＳ Ｐゴシック" charset="0"/>
            </a:endParaRP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Subbe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 CP, Duller B,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Bellomo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 R. Effect of an automated notification system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for deteriorating ward patients on clinical outcomes. Crit Care. 2017;21(1):52.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Helvetica" charset="0"/>
              <a:ea typeface="ＭＳ Ｐゴシック" charset="0"/>
              <a:cs typeface="ＭＳ Ｐゴシック" charset="0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Brown H, Terrence J, Vasquez P, Bates DW,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Zimlichman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 E. Continuous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monitoring in an inpatient medical-surgical unit: a controlled clinical trial.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Am J Med. 2014;127(3):226–32.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443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114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Background and how my parents met. Accomplishments matter.  </a:t>
            </a:r>
          </a:p>
        </p:txBody>
      </p:sp>
    </p:spTree>
    <p:extLst>
      <p:ext uri="{BB962C8B-B14F-4D97-AF65-F5344CB8AC3E}">
        <p14:creationId xmlns:p14="http://schemas.microsoft.com/office/powerpoint/2010/main" val="2052053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x-none" altLang="x-none">
              <a:latin typeface="Helvetica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08156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Factor of a 100 reduction in the next century, and another factor of 100 since the French Society of Anesthesia founded in 1934. (Or factor of 10 since FAER founded in 1986.)</a:t>
            </a:r>
          </a:p>
          <a:p>
            <a:endParaRPr lang="x-none" altLang="x-none">
              <a:latin typeface="Helvetica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7078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7588" y="514350"/>
            <a:ext cx="4570412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“Myocardial Injury after Non-cardiac Surgery” = MINS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125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ln/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x-none" dirty="0">
                <a:ea typeface="ＭＳ Ｐゴシック" charset="-128"/>
              </a:rPr>
              <a:t>“Myocardial Injury after Non-cardiac Surgery” = MINS</a:t>
            </a:r>
          </a:p>
          <a:p>
            <a:endParaRPr lang="en-US" altLang="x-none" dirty="0">
              <a:ea typeface="ＭＳ Ｐゴシック" charset="-128"/>
            </a:endParaRPr>
          </a:p>
          <a:p>
            <a:pPr algn="l"/>
            <a:r>
              <a:rPr lang="en-US" altLang="x-none" sz="1200" dirty="0">
                <a:solidFill>
                  <a:srgbClr val="FFFF00"/>
                </a:solidFill>
                <a:latin typeface="Times" charset="0"/>
              </a:rPr>
              <a:t>Anderson </a:t>
            </a:r>
            <a:r>
              <a:rPr lang="en-US" altLang="x-none" sz="1200" i="0" dirty="0">
                <a:solidFill>
                  <a:srgbClr val="FFFF00"/>
                </a:solidFill>
                <a:latin typeface="Times" charset="0"/>
              </a:rPr>
              <a:t>et al</a:t>
            </a:r>
            <a:r>
              <a:rPr lang="en-US" altLang="x-none" sz="1200" dirty="0">
                <a:solidFill>
                  <a:srgbClr val="FFFF00"/>
                </a:solidFill>
                <a:latin typeface="Times" charset="0"/>
              </a:rPr>
              <a:t>, Resuscitation 2016</a:t>
            </a:r>
          </a:p>
          <a:p>
            <a:pPr algn="l"/>
            <a:r>
              <a:rPr lang="en-US" altLang="x-none" sz="1200" dirty="0" err="1">
                <a:solidFill>
                  <a:srgbClr val="FFFF00"/>
                </a:solidFill>
                <a:latin typeface="Times" charset="0"/>
              </a:rPr>
              <a:t>Perman</a:t>
            </a:r>
            <a:r>
              <a:rPr lang="en-US" altLang="x-none" sz="1200" dirty="0">
                <a:solidFill>
                  <a:srgbClr val="FFFF00"/>
                </a:solidFill>
                <a:latin typeface="Times" charset="0"/>
              </a:rPr>
              <a:t>, J Am Heart Assoc 2016</a:t>
            </a:r>
          </a:p>
          <a:p>
            <a:r>
              <a:rPr lang="en-US" altLang="x-none" dirty="0">
                <a:ea typeface="ＭＳ Ｐゴシック" charset="-128"/>
              </a:rPr>
              <a:t>Khan et al, J Gen Intern Med. 20016</a:t>
            </a:r>
          </a:p>
        </p:txBody>
      </p:sp>
    </p:spTree>
    <p:extLst>
      <p:ext uri="{BB962C8B-B14F-4D97-AF65-F5344CB8AC3E}">
        <p14:creationId xmlns:p14="http://schemas.microsoft.com/office/powerpoint/2010/main" val="1933352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357 acute pain malpractice claims that occurred between 1990 and 2009 – 92 judged as respiratory depression</a:t>
            </a:r>
          </a:p>
        </p:txBody>
      </p:sp>
    </p:spTree>
    <p:extLst>
      <p:ext uri="{BB962C8B-B14F-4D97-AF65-F5344CB8AC3E}">
        <p14:creationId xmlns:p14="http://schemas.microsoft.com/office/powerpoint/2010/main" val="586627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Khanna et al 2020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respiratory depression episode was defined as respiratory rate ≤5 breaths/min (bpm), oxygen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saturation ≤85%, or end-tidal carbon dioxide ≤15 or ≥60 mm Hg for ≥3 minutes; apnea episode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lasting &gt;30 seconds; or any respiratory opioid-related adverse event.</a:t>
            </a:r>
          </a:p>
          <a:p>
            <a:endParaRPr lang="en-US" dirty="0"/>
          </a:p>
          <a:p>
            <a:r>
              <a:rPr lang="en-US" dirty="0"/>
              <a:t>Intermediate risk – sensitivity .86, specificity, .39</a:t>
            </a:r>
          </a:p>
          <a:p>
            <a:r>
              <a:rPr lang="en-US" dirty="0"/>
              <a:t>High risk – sensitivity .52, specificity .77</a:t>
            </a:r>
          </a:p>
          <a:p>
            <a:endParaRPr 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Often coughing fit/bronchospasm, not necessarily clinically relevant</a:t>
            </a:r>
          </a:p>
          <a:p>
            <a:endParaRPr lang="en-US" dirty="0"/>
          </a:p>
          <a:p>
            <a:r>
              <a:rPr lang="en-US" dirty="0"/>
              <a:t>Conclusion – cannot reliably predict risk in individuals. Not a great predictive tool, but could be useful at a population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813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stop-bang score – sleep apnea propensity score</a:t>
            </a:r>
          </a:p>
          <a:p>
            <a:endParaRPr lang="en-US" dirty="0"/>
          </a:p>
          <a:p>
            <a:r>
              <a:rPr lang="en-US" dirty="0"/>
              <a:t>Boxplot of Area under SpO2 of 90% per h for each STOP-BANG score category. No significant association was found between the STOP-BANG score and the median area under SpO2 of 90% per h, with a multivariable slope coefficient of 0.002 (95% CI: −0.01, 0.01; P=0.76) %-h for a unit increase in the score.</a:t>
            </a:r>
          </a:p>
          <a:p>
            <a:endParaRPr lang="en-US" dirty="0"/>
          </a:p>
          <a:p>
            <a:r>
              <a:rPr lang="en-US" dirty="0"/>
              <a:t>we proposed our hypothesis that higher STOP-BANG scores (more predictive of OSA), would also predict worse desaturation in OSA patients postoperatively</a:t>
            </a:r>
          </a:p>
        </p:txBody>
      </p:sp>
    </p:spTree>
    <p:extLst>
      <p:ext uri="{BB962C8B-B14F-4D97-AF65-F5344CB8AC3E}">
        <p14:creationId xmlns:p14="http://schemas.microsoft.com/office/powerpoint/2010/main" val="2063981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patients &gt;45 years old for up to 48 hours after noncardiac surgery in 1250 patients from Cleveland Clinic Main Campus and 250 patients from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Juravinski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Helvetica" charset="0"/>
                <a:ea typeface="ＭＳ Ｐゴシック" charset="0"/>
                <a:cs typeface="ＭＳ Ｐゴシック" charset="0"/>
              </a:rPr>
              <a:t> Hospital.</a:t>
            </a:r>
          </a:p>
          <a:p>
            <a:endParaRPr 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Just instantaneous measurements – distribution of saturations at function of time after surgery</a:t>
            </a:r>
          </a:p>
          <a:p>
            <a:endParaRPr lang="en-US" dirty="0"/>
          </a:p>
          <a:p>
            <a:r>
              <a:rPr lang="en-US" dirty="0"/>
              <a:t>Healthy patients attrition bias – </a:t>
            </a:r>
          </a:p>
          <a:p>
            <a:r>
              <a:rPr lang="en-US" dirty="0"/>
              <a:t>Individuals getting better over 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372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889" y="1846263"/>
            <a:ext cx="8980625" cy="12747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5776" y="3368675"/>
            <a:ext cx="7394849" cy="1517650"/>
          </a:xfrm>
        </p:spPr>
        <p:txBody>
          <a:bodyPr/>
          <a:lstStyle>
            <a:lvl1pPr marL="0" indent="0" algn="ctr">
              <a:buNone/>
              <a:defRPr/>
            </a:lvl1pPr>
            <a:lvl2pPr marL="587045" indent="0" algn="ctr">
              <a:buNone/>
              <a:defRPr/>
            </a:lvl2pPr>
            <a:lvl3pPr marL="1174090" indent="0" algn="ctr">
              <a:buNone/>
              <a:defRPr/>
            </a:lvl3pPr>
            <a:lvl4pPr marL="1761134" indent="0" algn="ctr">
              <a:buNone/>
              <a:defRPr/>
            </a:lvl4pPr>
            <a:lvl5pPr marL="2348179" indent="0" algn="ctr">
              <a:buNone/>
              <a:defRPr/>
            </a:lvl5pPr>
            <a:lvl6pPr marL="2935224" indent="0" algn="ctr">
              <a:buNone/>
              <a:defRPr/>
            </a:lvl6pPr>
            <a:lvl7pPr marL="3522269" indent="0" algn="ctr">
              <a:buNone/>
              <a:defRPr/>
            </a:lvl7pPr>
            <a:lvl8pPr marL="4109314" indent="0" algn="ctr">
              <a:buNone/>
              <a:defRPr/>
            </a:lvl8pPr>
            <a:lvl9pPr marL="469635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8721043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486903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12571" y="0"/>
            <a:ext cx="2637523" cy="59007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" y="0"/>
            <a:ext cx="7716896" cy="59007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3536755"/>
      </p:ext>
    </p:extLst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50094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01790" y="992188"/>
            <a:ext cx="10283080" cy="4908550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0824081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2768061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692" y="3819526"/>
            <a:ext cx="8980625" cy="1179513"/>
          </a:xfrm>
        </p:spPr>
        <p:txBody>
          <a:bodyPr anchor="t"/>
          <a:lstStyle>
            <a:lvl1pPr algn="l">
              <a:defRPr sz="513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692" y="2519363"/>
            <a:ext cx="8980625" cy="1300162"/>
          </a:xfrm>
        </p:spPr>
        <p:txBody>
          <a:bodyPr anchor="b"/>
          <a:lstStyle>
            <a:lvl1pPr marL="0" indent="0">
              <a:buNone/>
              <a:defRPr sz="2568"/>
            </a:lvl1pPr>
            <a:lvl2pPr marL="587045" indent="0">
              <a:buNone/>
              <a:defRPr sz="2311"/>
            </a:lvl2pPr>
            <a:lvl3pPr marL="1174090" indent="0">
              <a:buNone/>
              <a:defRPr sz="2054"/>
            </a:lvl3pPr>
            <a:lvl4pPr marL="1761134" indent="0">
              <a:buNone/>
              <a:defRPr sz="1798"/>
            </a:lvl4pPr>
            <a:lvl5pPr marL="2348179" indent="0">
              <a:buNone/>
              <a:defRPr sz="1798"/>
            </a:lvl5pPr>
            <a:lvl6pPr marL="2935224" indent="0">
              <a:buNone/>
              <a:defRPr sz="1798"/>
            </a:lvl6pPr>
            <a:lvl7pPr marL="3522269" indent="0">
              <a:buNone/>
              <a:defRPr sz="1798"/>
            </a:lvl7pPr>
            <a:lvl8pPr marL="4109314" indent="0">
              <a:buNone/>
              <a:defRPr sz="1798"/>
            </a:lvl8pPr>
            <a:lvl9pPr marL="4696358" indent="0">
              <a:buNone/>
              <a:defRPr sz="17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9919727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1790" y="992188"/>
            <a:ext cx="5042684" cy="4908550"/>
          </a:xfrm>
        </p:spPr>
        <p:txBody>
          <a:bodyPr/>
          <a:lstStyle>
            <a:lvl1pPr>
              <a:defRPr sz="3595"/>
            </a:lvl1pPr>
            <a:lvl2pPr>
              <a:defRPr sz="3082"/>
            </a:lvl2pPr>
            <a:lvl3pPr>
              <a:defRPr sz="2568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0147" y="992188"/>
            <a:ext cx="5044722" cy="4908550"/>
          </a:xfrm>
        </p:spPr>
        <p:txBody>
          <a:bodyPr/>
          <a:lstStyle>
            <a:lvl1pPr>
              <a:defRPr sz="3595"/>
            </a:lvl1pPr>
            <a:lvl2pPr>
              <a:defRPr sz="3082"/>
            </a:lvl2pPr>
            <a:lvl3pPr>
              <a:defRPr sz="2568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3695425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14" y="238125"/>
            <a:ext cx="9510575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7913" y="1330325"/>
            <a:ext cx="4669680" cy="554038"/>
          </a:xfrm>
        </p:spPr>
        <p:txBody>
          <a:bodyPr anchor="b"/>
          <a:lstStyle>
            <a:lvl1pPr marL="0" indent="0">
              <a:buNone/>
              <a:defRPr sz="3082" b="1"/>
            </a:lvl1pPr>
            <a:lvl2pPr marL="587045" indent="0">
              <a:buNone/>
              <a:defRPr sz="2568" b="1"/>
            </a:lvl2pPr>
            <a:lvl3pPr marL="1174090" indent="0">
              <a:buNone/>
              <a:defRPr sz="2311" b="1"/>
            </a:lvl3pPr>
            <a:lvl4pPr marL="1761134" indent="0">
              <a:buNone/>
              <a:defRPr sz="2054" b="1"/>
            </a:lvl4pPr>
            <a:lvl5pPr marL="2348179" indent="0">
              <a:buNone/>
              <a:defRPr sz="2054" b="1"/>
            </a:lvl5pPr>
            <a:lvl6pPr marL="2935224" indent="0">
              <a:buNone/>
              <a:defRPr sz="2054" b="1"/>
            </a:lvl6pPr>
            <a:lvl7pPr marL="3522269" indent="0">
              <a:buNone/>
              <a:defRPr sz="2054" b="1"/>
            </a:lvl7pPr>
            <a:lvl8pPr marL="4109314" indent="0">
              <a:buNone/>
              <a:defRPr sz="2054" b="1"/>
            </a:lvl8pPr>
            <a:lvl9pPr marL="4696358" indent="0">
              <a:buNone/>
              <a:defRPr sz="205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913" y="1884363"/>
            <a:ext cx="4669680" cy="3424237"/>
          </a:xfrm>
        </p:spPr>
        <p:txBody>
          <a:bodyPr/>
          <a:lstStyle>
            <a:lvl1pPr>
              <a:defRPr sz="3082"/>
            </a:lvl1pPr>
            <a:lvl2pPr>
              <a:defRPr sz="2568"/>
            </a:lvl2pPr>
            <a:lvl3pPr>
              <a:defRPr sz="2311"/>
            </a:lvl3pPr>
            <a:lvl4pPr>
              <a:defRPr sz="2054"/>
            </a:lvl4pPr>
            <a:lvl5pPr>
              <a:defRPr sz="2054"/>
            </a:lvl5pPr>
            <a:lvl6pPr>
              <a:defRPr sz="2054"/>
            </a:lvl6pPr>
            <a:lvl7pPr>
              <a:defRPr sz="2054"/>
            </a:lvl7pPr>
            <a:lvl8pPr>
              <a:defRPr sz="2054"/>
            </a:lvl8pPr>
            <a:lvl9pPr>
              <a:defRPr sz="20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66770" y="1330325"/>
            <a:ext cx="4671719" cy="554038"/>
          </a:xfrm>
        </p:spPr>
        <p:txBody>
          <a:bodyPr anchor="b"/>
          <a:lstStyle>
            <a:lvl1pPr marL="0" indent="0">
              <a:buNone/>
              <a:defRPr sz="3082" b="1"/>
            </a:lvl1pPr>
            <a:lvl2pPr marL="587045" indent="0">
              <a:buNone/>
              <a:defRPr sz="2568" b="1"/>
            </a:lvl2pPr>
            <a:lvl3pPr marL="1174090" indent="0">
              <a:buNone/>
              <a:defRPr sz="2311" b="1"/>
            </a:lvl3pPr>
            <a:lvl4pPr marL="1761134" indent="0">
              <a:buNone/>
              <a:defRPr sz="2054" b="1"/>
            </a:lvl4pPr>
            <a:lvl5pPr marL="2348179" indent="0">
              <a:buNone/>
              <a:defRPr sz="2054" b="1"/>
            </a:lvl5pPr>
            <a:lvl6pPr marL="2935224" indent="0">
              <a:buNone/>
              <a:defRPr sz="2054" b="1"/>
            </a:lvl6pPr>
            <a:lvl7pPr marL="3522269" indent="0">
              <a:buNone/>
              <a:defRPr sz="2054" b="1"/>
            </a:lvl7pPr>
            <a:lvl8pPr marL="4109314" indent="0">
              <a:buNone/>
              <a:defRPr sz="2054" b="1"/>
            </a:lvl8pPr>
            <a:lvl9pPr marL="4696358" indent="0">
              <a:buNone/>
              <a:defRPr sz="205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66770" y="1884363"/>
            <a:ext cx="4671719" cy="3424237"/>
          </a:xfrm>
        </p:spPr>
        <p:txBody>
          <a:bodyPr/>
          <a:lstStyle>
            <a:lvl1pPr>
              <a:defRPr sz="3082"/>
            </a:lvl1pPr>
            <a:lvl2pPr>
              <a:defRPr sz="2568"/>
            </a:lvl2pPr>
            <a:lvl3pPr>
              <a:defRPr sz="2311"/>
            </a:lvl3pPr>
            <a:lvl4pPr>
              <a:defRPr sz="2054"/>
            </a:lvl4pPr>
            <a:lvl5pPr>
              <a:defRPr sz="2054"/>
            </a:lvl5pPr>
            <a:lvl6pPr>
              <a:defRPr sz="2054"/>
            </a:lvl6pPr>
            <a:lvl7pPr>
              <a:defRPr sz="2054"/>
            </a:lvl7pPr>
            <a:lvl8pPr>
              <a:defRPr sz="2054"/>
            </a:lvl8pPr>
            <a:lvl9pPr>
              <a:defRPr sz="20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107124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91074333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545443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14" y="236539"/>
            <a:ext cx="3477291" cy="1006475"/>
          </a:xfrm>
        </p:spPr>
        <p:txBody>
          <a:bodyPr/>
          <a:lstStyle>
            <a:lvl1pPr algn="l">
              <a:defRPr sz="25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578" y="236538"/>
            <a:ext cx="5906911" cy="5072062"/>
          </a:xfrm>
        </p:spPr>
        <p:txBody>
          <a:bodyPr/>
          <a:lstStyle>
            <a:lvl1pPr>
              <a:defRPr sz="4109"/>
            </a:lvl1pPr>
            <a:lvl2pPr>
              <a:defRPr sz="3595"/>
            </a:lvl2pPr>
            <a:lvl3pPr>
              <a:defRPr sz="3082"/>
            </a:lvl3pPr>
            <a:lvl4pPr>
              <a:defRPr sz="2568"/>
            </a:lvl4pPr>
            <a:lvl5pPr>
              <a:defRPr sz="2568"/>
            </a:lvl5pPr>
            <a:lvl6pPr>
              <a:defRPr sz="2568"/>
            </a:lvl6pPr>
            <a:lvl7pPr>
              <a:defRPr sz="2568"/>
            </a:lvl7pPr>
            <a:lvl8pPr>
              <a:defRPr sz="2568"/>
            </a:lvl8pPr>
            <a:lvl9pPr>
              <a:defRPr sz="25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914" y="1243014"/>
            <a:ext cx="3477291" cy="4065587"/>
          </a:xfrm>
        </p:spPr>
        <p:txBody>
          <a:bodyPr/>
          <a:lstStyle>
            <a:lvl1pPr marL="0" indent="0">
              <a:buNone/>
              <a:defRPr sz="1798"/>
            </a:lvl1pPr>
            <a:lvl2pPr marL="587045" indent="0">
              <a:buNone/>
              <a:defRPr sz="1541"/>
            </a:lvl2pPr>
            <a:lvl3pPr marL="1174090" indent="0">
              <a:buNone/>
              <a:defRPr sz="1284"/>
            </a:lvl3pPr>
            <a:lvl4pPr marL="1761134" indent="0">
              <a:buNone/>
              <a:defRPr sz="1156"/>
            </a:lvl4pPr>
            <a:lvl5pPr marL="2348179" indent="0">
              <a:buNone/>
              <a:defRPr sz="1156"/>
            </a:lvl5pPr>
            <a:lvl6pPr marL="2935224" indent="0">
              <a:buNone/>
              <a:defRPr sz="1156"/>
            </a:lvl6pPr>
            <a:lvl7pPr marL="3522269" indent="0">
              <a:buNone/>
              <a:defRPr sz="1156"/>
            </a:lvl7pPr>
            <a:lvl8pPr marL="4109314" indent="0">
              <a:buNone/>
              <a:defRPr sz="1156"/>
            </a:lvl8pPr>
            <a:lvl9pPr marL="4696358" indent="0">
              <a:buNone/>
              <a:defRPr sz="11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922803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0884" y="4160839"/>
            <a:ext cx="6341064" cy="490537"/>
          </a:xfrm>
        </p:spPr>
        <p:txBody>
          <a:bodyPr/>
          <a:lstStyle>
            <a:lvl1pPr algn="l">
              <a:defRPr sz="25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70884" y="531814"/>
            <a:ext cx="6341064" cy="3565525"/>
          </a:xfrm>
        </p:spPr>
        <p:txBody>
          <a:bodyPr/>
          <a:lstStyle>
            <a:lvl1pPr marL="0" indent="0">
              <a:buNone/>
              <a:defRPr sz="4109"/>
            </a:lvl1pPr>
            <a:lvl2pPr marL="587045" indent="0">
              <a:buNone/>
              <a:defRPr sz="3595"/>
            </a:lvl2pPr>
            <a:lvl3pPr marL="1174090" indent="0">
              <a:buNone/>
              <a:defRPr sz="3082"/>
            </a:lvl3pPr>
            <a:lvl4pPr marL="1761134" indent="0">
              <a:buNone/>
              <a:defRPr sz="2568"/>
            </a:lvl4pPr>
            <a:lvl5pPr marL="2348179" indent="0">
              <a:buNone/>
              <a:defRPr sz="2568"/>
            </a:lvl5pPr>
            <a:lvl6pPr marL="2935224" indent="0">
              <a:buNone/>
              <a:defRPr sz="2568"/>
            </a:lvl6pPr>
            <a:lvl7pPr marL="3522269" indent="0">
              <a:buNone/>
              <a:defRPr sz="2568"/>
            </a:lvl7pPr>
            <a:lvl8pPr marL="4109314" indent="0">
              <a:buNone/>
              <a:defRPr sz="2568"/>
            </a:lvl8pPr>
            <a:lvl9pPr marL="4696358" indent="0">
              <a:buNone/>
              <a:defRPr sz="2568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70884" y="4651375"/>
            <a:ext cx="6341064" cy="698500"/>
          </a:xfrm>
        </p:spPr>
        <p:txBody>
          <a:bodyPr/>
          <a:lstStyle>
            <a:lvl1pPr marL="0" indent="0">
              <a:buNone/>
              <a:defRPr sz="1798"/>
            </a:lvl1pPr>
            <a:lvl2pPr marL="587045" indent="0">
              <a:buNone/>
              <a:defRPr sz="1541"/>
            </a:lvl2pPr>
            <a:lvl3pPr marL="1174090" indent="0">
              <a:buNone/>
              <a:defRPr sz="1284"/>
            </a:lvl3pPr>
            <a:lvl4pPr marL="1761134" indent="0">
              <a:buNone/>
              <a:defRPr sz="1156"/>
            </a:lvl4pPr>
            <a:lvl5pPr marL="2348179" indent="0">
              <a:buNone/>
              <a:defRPr sz="1156"/>
            </a:lvl5pPr>
            <a:lvl6pPr marL="2935224" indent="0">
              <a:buNone/>
              <a:defRPr sz="1156"/>
            </a:lvl6pPr>
            <a:lvl7pPr marL="3522269" indent="0">
              <a:buNone/>
              <a:defRPr sz="1156"/>
            </a:lvl7pPr>
            <a:lvl8pPr marL="4109314" indent="0">
              <a:buNone/>
              <a:defRPr sz="1156"/>
            </a:lvl8pPr>
            <a:lvl9pPr marL="4696358" indent="0">
              <a:buNone/>
              <a:defRPr sz="11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211917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0550094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73025" tIns="36512" rIns="73025" bIns="3651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1790" y="992188"/>
            <a:ext cx="10283080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73025" tIns="36512" rIns="73025" bIns="365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32612" y="795338"/>
            <a:ext cx="10484869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4109" dirty="0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32612" y="890588"/>
            <a:ext cx="10484869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4109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txStyles>
    <p:titleStyle>
      <a:lvl1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587045"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charset="0"/>
          <a:ea typeface="ＭＳ Ｐゴシック" charset="0"/>
        </a:defRPr>
      </a:lvl6pPr>
      <a:lvl7pPr marL="1174090"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charset="0"/>
          <a:ea typeface="ＭＳ Ｐゴシック" charset="0"/>
        </a:defRPr>
      </a:lvl7pPr>
      <a:lvl8pPr marL="1761134"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charset="0"/>
          <a:ea typeface="ＭＳ Ｐゴシック" charset="0"/>
        </a:defRPr>
      </a:lvl8pPr>
      <a:lvl9pPr marL="2348179" algn="ctr" defTabSz="939680" rtl="0" eaLnBrk="0" fontAlgn="base" hangingPunct="0">
        <a:spcBef>
          <a:spcPct val="0"/>
        </a:spcBef>
        <a:spcAft>
          <a:spcPct val="0"/>
        </a:spcAft>
        <a:defRPr sz="4494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52635" indent="-352635" algn="l" defTabSz="939680" rtl="0" eaLnBrk="0" fontAlgn="base" hangingPunct="0">
        <a:spcBef>
          <a:spcPct val="50000"/>
        </a:spcBef>
        <a:spcAft>
          <a:spcPct val="0"/>
        </a:spcAft>
        <a:defRPr sz="4237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62343" indent="-262948" algn="l" defTabSz="939680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Palatino" charset="0"/>
        <a:buChar char="•"/>
        <a:defRPr sz="3338">
          <a:solidFill>
            <a:schemeClr val="tx1"/>
          </a:solidFill>
          <a:latin typeface="+mn-lt"/>
          <a:ea typeface="+mn-ea"/>
        </a:defRPr>
      </a:lvl2pPr>
      <a:lvl3pPr marL="1174090" indent="-234411" algn="l" defTabSz="939680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00000"/>
        <a:buChar char="–"/>
        <a:defRPr sz="2696">
          <a:solidFill>
            <a:schemeClr val="tx1"/>
          </a:solidFill>
          <a:latin typeface="+mn-lt"/>
          <a:ea typeface="+mn-ea"/>
        </a:defRPr>
      </a:lvl3pPr>
      <a:lvl4pPr marL="1642910" indent="-234411" algn="l" defTabSz="939680" rtl="0" eaLnBrk="0" fontAlgn="base" hangingPunct="0">
        <a:spcBef>
          <a:spcPct val="20000"/>
        </a:spcBef>
        <a:spcAft>
          <a:spcPct val="0"/>
        </a:spcAft>
        <a:buChar char="–"/>
        <a:defRPr sz="3082">
          <a:solidFill>
            <a:schemeClr val="tx1"/>
          </a:solidFill>
          <a:latin typeface="+mn-lt"/>
          <a:ea typeface="+mn-ea"/>
        </a:defRPr>
      </a:lvl4pPr>
      <a:lvl5pPr marL="2113770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+mn-ea"/>
        </a:defRPr>
      </a:lvl5pPr>
      <a:lvl6pPr marL="2700814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+mn-ea"/>
        </a:defRPr>
      </a:lvl6pPr>
      <a:lvl7pPr marL="3287859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+mn-ea"/>
        </a:defRPr>
      </a:lvl7pPr>
      <a:lvl8pPr marL="3874904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+mn-ea"/>
        </a:defRPr>
      </a:lvl8pPr>
      <a:lvl9pPr marL="4461949" indent="-234411" algn="l" defTabSz="939680" rtl="0" eaLnBrk="0" fontAlgn="base" hangingPunct="0">
        <a:spcBef>
          <a:spcPct val="20000"/>
        </a:spcBef>
        <a:spcAft>
          <a:spcPct val="0"/>
        </a:spcAft>
        <a:buChar char="»"/>
        <a:defRPr sz="3082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1pPr>
      <a:lvl2pPr marL="587045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2pPr>
      <a:lvl3pPr marL="1174090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3pPr>
      <a:lvl4pPr marL="176113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4pPr>
      <a:lvl5pPr marL="2348179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5pPr>
      <a:lvl6pPr marL="293522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6pPr>
      <a:lvl7pPr marL="3522269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7pPr>
      <a:lvl8pPr marL="410931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8pPr>
      <a:lvl9pPr marL="4696358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37079" y="3720385"/>
            <a:ext cx="100267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  <a:latin typeface="Arial" charset="0"/>
              </a:rPr>
              <a:t>O</a:t>
            </a:r>
            <a:r>
              <a:rPr lang="en-US" sz="4000" dirty="0">
                <a:solidFill>
                  <a:srgbClr val="FFFF00"/>
                </a:solidFill>
                <a:latin typeface="Arial" charset="0"/>
              </a:rPr>
              <a:t>UTCOMES</a:t>
            </a:r>
            <a:r>
              <a:rPr lang="en-US" sz="5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5400" b="1" dirty="0">
                <a:solidFill>
                  <a:srgbClr val="FFFF00"/>
                </a:solidFill>
                <a:latin typeface="Arial" charset="0"/>
              </a:rPr>
              <a:t>R</a:t>
            </a:r>
            <a:r>
              <a:rPr lang="en-US" sz="4400" dirty="0">
                <a:solidFill>
                  <a:srgbClr val="FFFF00"/>
                </a:solidFill>
                <a:latin typeface="Arial" charset="0"/>
              </a:rPr>
              <a:t>ESEARCH Consortium</a:t>
            </a:r>
          </a:p>
        </p:txBody>
      </p:sp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60FFFF85-5EAA-C08E-2D0F-A0EAC74D4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045"/>
            <a:ext cx="7022038" cy="3540972"/>
          </a:xfrm>
          <a:prstGeom prst="rect">
            <a:avLst/>
          </a:prstGeom>
        </p:spPr>
      </p:pic>
      <p:pic>
        <p:nvPicPr>
          <p:cNvPr id="9" name="Picture 8" descr="A gold square with black text&#10;&#10;Description automatically generated">
            <a:extLst>
              <a:ext uri="{FF2B5EF4-FFF2-40B4-BE49-F238E27FC236}">
                <a16:creationId xmlns:a16="http://schemas.microsoft.com/office/drawing/2014/main" id="{E965512C-22D5-043C-9C80-2A50B36CB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770" y="8626"/>
            <a:ext cx="3648973" cy="35590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1E3418-B266-A014-455A-5DE1B7406D01}"/>
              </a:ext>
            </a:extLst>
          </p:cNvPr>
          <p:cNvSpPr txBox="1"/>
          <p:nvPr/>
        </p:nvSpPr>
        <p:spPr>
          <a:xfrm>
            <a:off x="845389" y="5185017"/>
            <a:ext cx="90232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chemeClr val="tx1"/>
                </a:solidFill>
                <a:latin typeface="Times" charset="0"/>
              </a:rPr>
              <a:t>Providing the evidence for evidence-based medicine</a:t>
            </a:r>
            <a:r>
              <a:rPr lang="en-US" kern="1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2348515907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E:\Figure2_20140610.tif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68" y="1016495"/>
            <a:ext cx="7765101" cy="4792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10550094" cy="953911"/>
          </a:xfrm>
          <a:prstGeom prst="rect">
            <a:avLst/>
          </a:prstGeom>
        </p:spPr>
        <p:txBody>
          <a:bodyPr/>
          <a:lstStyle>
            <a:lvl1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4494" kern="0" dirty="0"/>
              <a:t>STOP-BANG Scores &amp; Hypoxemia</a:t>
            </a:r>
          </a:p>
        </p:txBody>
      </p:sp>
      <p:sp>
        <p:nvSpPr>
          <p:cNvPr id="5" name="Rectangle 1027">
            <a:extLst>
              <a:ext uri="{FF2B5EF4-FFF2-40B4-BE49-F238E27FC236}">
                <a16:creationId xmlns:a16="http://schemas.microsoft.com/office/drawing/2014/main" id="{3DF4E0A8-C8BE-3940-8799-D99ED8B33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386093"/>
            <a:ext cx="2870200" cy="42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6181" tIns="57072" rIns="116181" bIns="57072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r"/>
            <a:r>
              <a:rPr lang="en-US" altLang="x-none" sz="2000" dirty="0">
                <a:solidFill>
                  <a:srgbClr val="FFFF00"/>
                </a:solidFill>
                <a:latin typeface="Times" charset="0"/>
              </a:rPr>
              <a:t>Khanna et al, BJA 2016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CE05E6-5B7E-089C-7C8B-BCB174654A78}"/>
              </a:ext>
            </a:extLst>
          </p:cNvPr>
          <p:cNvSpPr txBox="1"/>
          <p:nvPr/>
        </p:nvSpPr>
        <p:spPr>
          <a:xfrm>
            <a:off x="8206303" y="1916162"/>
            <a:ext cx="21953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Postoperative hypoxemia cannot be accurately predicted</a:t>
            </a:r>
          </a:p>
        </p:txBody>
      </p:sp>
    </p:spTree>
    <p:custDataLst>
      <p:tags r:id="rId1"/>
    </p:custDataLst>
  </p:cSld>
  <p:clrMapOvr>
    <a:masterClrMapping/>
  </p:clrMapOvr>
  <p:transition spd="slow" advTm="112844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4" descr="New Imag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37" y="1038225"/>
            <a:ext cx="7363538" cy="475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6306" y="0"/>
            <a:ext cx="10550094" cy="953911"/>
          </a:xfrm>
          <a:prstGeom prst="rect">
            <a:avLst/>
          </a:prstGeom>
        </p:spPr>
        <p:txBody>
          <a:bodyPr/>
          <a:lstStyle>
            <a:lvl1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4494" kern="0">
                <a:solidFill>
                  <a:srgbClr val="FFFF00"/>
                </a:solidFill>
              </a:rPr>
              <a:t>Blinded </a:t>
            </a:r>
            <a:r>
              <a:rPr lang="en-US" sz="4494" kern="0"/>
              <a:t>Saturation Over Time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39706" y="5574268"/>
            <a:ext cx="2726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rgbClr val="FFFF00"/>
                </a:solidFill>
                <a:latin typeface="Times" pitchFamily="2" charset="0"/>
              </a:rPr>
              <a:t>Sun, A&amp;A 2015 </a:t>
            </a:r>
            <a:endParaRPr lang="en-US" sz="1800" dirty="0">
              <a:solidFill>
                <a:schemeClr val="tx1"/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00441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6" descr="New Imag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37" y="1011970"/>
            <a:ext cx="6160608" cy="486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-222052" y="0"/>
            <a:ext cx="10550094" cy="953911"/>
          </a:xfrm>
          <a:prstGeom prst="rect">
            <a:avLst/>
          </a:prstGeom>
        </p:spPr>
        <p:txBody>
          <a:bodyPr/>
          <a:lstStyle>
            <a:lvl1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4494" kern="0" dirty="0"/>
              <a:t>Minutes/hour of Hypoxemia</a:t>
            </a:r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>
          <a:xfrm>
            <a:off x="1114425" y="4484012"/>
            <a:ext cx="1947845" cy="0"/>
          </a:xfrm>
          <a:prstGeom prst="straightConnector1">
            <a:avLst/>
          </a:prstGeom>
          <a:noFill/>
          <a:ln w="25400" cap="flat">
            <a:solidFill>
              <a:srgbClr val="0070C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</p:cxnSp>
      <p:cxnSp>
        <p:nvCxnSpPr>
          <p:cNvPr id="8" name="Straight Arrow Connector 7"/>
          <p:cNvCxnSpPr/>
          <p:nvPr/>
        </p:nvCxnSpPr>
        <p:spPr>
          <a:xfrm>
            <a:off x="3062270" y="4484012"/>
            <a:ext cx="0" cy="964288"/>
          </a:xfrm>
          <a:prstGeom prst="straightConnector1">
            <a:avLst/>
          </a:prstGeom>
          <a:noFill/>
          <a:ln w="25400" cap="flat">
            <a:solidFill>
              <a:srgbClr val="0070C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65240C7-8DF8-586B-C65C-F51BC3B99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0263" y="2291094"/>
            <a:ext cx="3748381" cy="1989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9pPr>
          </a:lstStyle>
          <a:p>
            <a:r>
              <a:rPr lang="en-US" altLang="x-none" sz="3082" dirty="0">
                <a:solidFill>
                  <a:srgbClr val="FFFF00"/>
                </a:solidFill>
                <a:latin typeface="+mn-lt"/>
              </a:rPr>
              <a:t>Nurses missed 90% of patients who had 1 continuous hour of saturation &lt;90%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461C13B-2691-CE47-9685-6D6036E70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4400" dirty="0"/>
              <a:t>Vital Sign Abnormalities Often Missed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45B3D5-232B-FC44-BDAA-04ACF4D2B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790" y="992188"/>
            <a:ext cx="10235229" cy="4951412"/>
          </a:xfrm>
        </p:spPr>
        <p:txBody>
          <a:bodyPr/>
          <a:lstStyle/>
          <a:p>
            <a:pPr marL="164967" indent="-165100">
              <a:buFont typeface="Arial" panose="020B0604020202020204" pitchFamily="34" charset="0"/>
              <a:buChar char="•"/>
            </a:pPr>
            <a:r>
              <a:rPr lang="en-GB" sz="2800" dirty="0"/>
              <a:t>Nursing vital signs Q4 hours in 782 patients</a:t>
            </a:r>
          </a:p>
          <a:p>
            <a:pPr marL="574675" lvl="1" indent="-165100">
              <a:buFont typeface="Arial" panose="020B0604020202020204" pitchFamily="34" charset="0"/>
              <a:buChar char="•"/>
            </a:pPr>
            <a:r>
              <a:rPr lang="en-GB" sz="2400" dirty="0"/>
              <a:t>Blinded continuous saturation monitoring</a:t>
            </a:r>
          </a:p>
          <a:p>
            <a:pPr marL="0" indent="0"/>
            <a:r>
              <a:rPr lang="en-GB" sz="2800" dirty="0"/>
              <a:t>37% of patients had 2,893 episodes of SpO</a:t>
            </a:r>
            <a:r>
              <a:rPr lang="en-GB" sz="2800" baseline="-25000" dirty="0"/>
              <a:t>2</a:t>
            </a:r>
            <a:r>
              <a:rPr lang="en-GB" sz="2800" dirty="0"/>
              <a:t> &lt;90% lasting ≥30 min</a:t>
            </a:r>
          </a:p>
          <a:p>
            <a:pPr marL="409708" lvl="1" indent="0"/>
            <a:r>
              <a:rPr lang="en-GB" sz="2400" dirty="0"/>
              <a:t>83% were not within ±10 minutes of nursing assessments</a:t>
            </a:r>
          </a:p>
          <a:p>
            <a:pPr marL="0" indent="0"/>
            <a:r>
              <a:rPr lang="en-US" sz="3200" dirty="0"/>
              <a:t>Negligible improvement during assessments</a:t>
            </a:r>
          </a:p>
          <a:p>
            <a:pPr marL="409708" lvl="1" indent="0"/>
            <a:r>
              <a:rPr lang="en-US" sz="2400" dirty="0"/>
              <a:t>Nurses don’t arouse patients sufficiently to increase SpO</a:t>
            </a:r>
            <a:r>
              <a:rPr lang="en-US" sz="2400" baseline="-25000" dirty="0"/>
              <a:t>2</a:t>
            </a:r>
          </a:p>
          <a:p>
            <a:pPr marL="0" indent="0"/>
            <a:r>
              <a:rPr lang="en-US" sz="3200" dirty="0"/>
              <a:t>Missed desaturation is not the nurses’ fault</a:t>
            </a:r>
          </a:p>
          <a:p>
            <a:pPr marL="409708" lvl="1" indent="0"/>
            <a:r>
              <a:rPr lang="en-US" sz="3200" dirty="0"/>
              <a:t> </a:t>
            </a:r>
            <a:r>
              <a:rPr lang="en-US" sz="2400" i="1" dirty="0">
                <a:solidFill>
                  <a:srgbClr val="FFFF00"/>
                </a:solidFill>
              </a:rPr>
              <a:t>This is a system failure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A9855F-847E-CDD9-7513-BFC5E7C047D9}"/>
              </a:ext>
            </a:extLst>
          </p:cNvPr>
          <p:cNvSpPr txBox="1"/>
          <p:nvPr/>
        </p:nvSpPr>
        <p:spPr>
          <a:xfrm>
            <a:off x="6820957" y="5436707"/>
            <a:ext cx="35436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kern="0" dirty="0">
                <a:solidFill>
                  <a:srgbClr val="FFFF00"/>
                </a:solidFill>
                <a:latin typeface="Times" pitchFamily="2" charset="0"/>
              </a:rPr>
              <a:t>Saab et al, Anesthesiology 2021</a:t>
            </a:r>
          </a:p>
        </p:txBody>
      </p:sp>
    </p:spTree>
    <p:extLst>
      <p:ext uri="{BB962C8B-B14F-4D97-AF65-F5344CB8AC3E}">
        <p14:creationId xmlns:p14="http://schemas.microsoft.com/office/powerpoint/2010/main" val="198017258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-42804"/>
            <a:ext cx="10550094" cy="953911"/>
          </a:xfrm>
          <a:prstGeom prst="rect">
            <a:avLst/>
          </a:prstGeom>
        </p:spPr>
        <p:txBody>
          <a:bodyPr/>
          <a:lstStyle>
            <a:lvl1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4494" kern="0" dirty="0"/>
              <a:t>Short-acting PCA Opioids do not Help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34697" y="888237"/>
            <a:ext cx="6869014" cy="4979163"/>
            <a:chOff x="1659565" y="869187"/>
            <a:chExt cx="6869014" cy="4979163"/>
          </a:xfrm>
        </p:grpSpPr>
        <p:grpSp>
          <p:nvGrpSpPr>
            <p:cNvPr id="4" name="Group 3"/>
            <p:cNvGrpSpPr/>
            <p:nvPr/>
          </p:nvGrpSpPr>
          <p:grpSpPr>
            <a:xfrm>
              <a:off x="1659565" y="1019175"/>
              <a:ext cx="6869014" cy="4829175"/>
              <a:chOff x="801688" y="995363"/>
              <a:chExt cx="6729412" cy="4859337"/>
            </a:xfrm>
          </p:grpSpPr>
          <p:pic>
            <p:nvPicPr>
              <p:cNvPr id="14337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1688" y="995363"/>
                <a:ext cx="6729412" cy="48593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" name="Rectangle 1"/>
              <p:cNvSpPr/>
              <p:nvPr/>
            </p:nvSpPr>
            <p:spPr bwMode="auto">
              <a:xfrm>
                <a:off x="1981200" y="5020235"/>
                <a:ext cx="4912659" cy="519953"/>
              </a:xfrm>
              <a:prstGeom prst="rect">
                <a:avLst/>
              </a:prstGeom>
              <a:solidFill>
                <a:schemeClr val="tx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117404" tIns="58702" rIns="117404" bIns="58702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1174090"/>
                <a:endParaRPr lang="en-US" sz="3082" dirty="0">
                  <a:solidFill>
                    <a:srgbClr val="000000"/>
                  </a:solidFill>
                  <a:ea typeface="ＭＳ Ｐゴシック" charset="0"/>
                </a:endParaRPr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3273829" y="945387"/>
              <a:ext cx="16220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rPr>
                <a:t>Short-acting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10919" y="869187"/>
              <a:ext cx="18043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tx2"/>
                  </a:solidFill>
                  <a:latin typeface="Arial" charset="0"/>
                  <a:ea typeface="Arial" charset="0"/>
                  <a:cs typeface="Arial" charset="0"/>
                </a:rPr>
                <a:t>Long-acting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8215967" y="5574268"/>
            <a:ext cx="2356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x-none" sz="1800" dirty="0">
                <a:solidFill>
                  <a:srgbClr val="FFFF00"/>
                </a:solidFill>
                <a:latin typeface="Times" pitchFamily="2" charset="0"/>
              </a:rPr>
              <a:t>Belcher, A&amp;A 2016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F718A9FA-ABE9-AD07-8E4C-8BCF4AFBE30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550094" cy="742950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4494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kern="0" dirty="0"/>
              <a:t>Penehyclidine Inhalation</a:t>
            </a:r>
          </a:p>
        </p:txBody>
      </p:sp>
      <p:pic>
        <p:nvPicPr>
          <p:cNvPr id="4" name="图片 1">
            <a:extLst>
              <a:ext uri="{FF2B5EF4-FFF2-40B4-BE49-F238E27FC236}">
                <a16:creationId xmlns:a16="http://schemas.microsoft.com/office/drawing/2014/main" id="{55C0DD34-F0F6-A8B3-14F9-8D355EF6B8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698" y="974526"/>
            <a:ext cx="7350602" cy="490446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DAF5277-A476-D10E-08B7-D3A557062CD4}"/>
              </a:ext>
            </a:extLst>
          </p:cNvPr>
          <p:cNvSpPr txBox="1"/>
          <p:nvPr/>
        </p:nvSpPr>
        <p:spPr>
          <a:xfrm>
            <a:off x="165100" y="1164431"/>
            <a:ext cx="25995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RCT, N=826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Penehyclidine (anti-cholenergic)  inhalation BID for 2 days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19% v. 26%, NNT = 13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BEFBB5-86A4-0C88-EA85-6A57F8E4DEAC}"/>
              </a:ext>
            </a:extLst>
          </p:cNvPr>
          <p:cNvSpPr txBox="1"/>
          <p:nvPr/>
        </p:nvSpPr>
        <p:spPr>
          <a:xfrm>
            <a:off x="0" y="5509656"/>
            <a:ext cx="2658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kern="0" dirty="0">
                <a:solidFill>
                  <a:srgbClr val="FFFF00"/>
                </a:solidFill>
                <a:latin typeface="Times" pitchFamily="2" charset="0"/>
              </a:rPr>
              <a:t>Yan, Anesthesiology 2022</a:t>
            </a:r>
          </a:p>
        </p:txBody>
      </p:sp>
    </p:spTree>
    <p:extLst>
      <p:ext uri="{BB962C8B-B14F-4D97-AF65-F5344CB8AC3E}">
        <p14:creationId xmlns:p14="http://schemas.microsoft.com/office/powerpoint/2010/main" val="2538940193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58AD1-0427-130C-3AC3-445D03459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Ineffective Treatments, Trial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8D453-4816-78DC-7690-5B0A4CCDE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07" y="842169"/>
            <a:ext cx="10283080" cy="4908550"/>
          </a:xfrm>
        </p:spPr>
        <p:txBody>
          <a:bodyPr/>
          <a:lstStyle/>
          <a:p>
            <a:r>
              <a:rPr lang="en-US" sz="3600" dirty="0"/>
              <a:t>Saline v. balanced salt in surgical patients (N=8,616)</a:t>
            </a:r>
          </a:p>
          <a:p>
            <a:r>
              <a:rPr lang="en-US" sz="3600" dirty="0"/>
              <a:t>Crystalloid v. colloid (N=1,057)</a:t>
            </a:r>
          </a:p>
          <a:p>
            <a:r>
              <a:rPr lang="en-US" sz="3600" dirty="0"/>
              <a:t>Avoiding nitrous oxide (N=7,112)</a:t>
            </a:r>
          </a:p>
          <a:p>
            <a:r>
              <a:rPr lang="en-US" sz="3600" dirty="0"/>
              <a:t>30% v. 80% oxygen (N=5,056)</a:t>
            </a:r>
          </a:p>
          <a:p>
            <a:r>
              <a:rPr lang="en-US" sz="3600" dirty="0"/>
              <a:t>TV 6 v 10 ml and/or PEEP 5 v 8 cm H</a:t>
            </a:r>
            <a:r>
              <a:rPr lang="en-US" sz="3600" baseline="-25000" dirty="0"/>
              <a:t>2</a:t>
            </a:r>
            <a:r>
              <a:rPr lang="en-US" sz="3600" dirty="0"/>
              <a:t>O (N=2,860)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30590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07255-1EF4-5B11-3AFC-8AF0FD170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Observational results inconsistent</a:t>
            </a:r>
          </a:p>
          <a:p>
            <a:pPr lvl="1"/>
            <a:r>
              <a:rPr lang="en-US" dirty="0"/>
              <a:t>Some show benefit, others harm</a:t>
            </a:r>
          </a:p>
          <a:p>
            <a:pPr lvl="1"/>
            <a:r>
              <a:rPr lang="en-US" dirty="0"/>
              <a:t>All probably highly confounded by indication</a:t>
            </a:r>
          </a:p>
          <a:p>
            <a:r>
              <a:rPr lang="en-US" dirty="0"/>
              <a:t>Trial evidence shows no benefit</a:t>
            </a:r>
          </a:p>
          <a:p>
            <a:pPr lvl="1"/>
            <a:r>
              <a:rPr lang="en-US" dirty="0" err="1"/>
              <a:t>Togioka</a:t>
            </a:r>
            <a:r>
              <a:rPr lang="en-US" dirty="0"/>
              <a:t>, BJA 2020</a:t>
            </a:r>
          </a:p>
          <a:p>
            <a:pPr lvl="1"/>
            <a:r>
              <a:rPr lang="en-US" dirty="0" err="1"/>
              <a:t>Alday</a:t>
            </a:r>
            <a:r>
              <a:rPr lang="en-US" dirty="0"/>
              <a:t>, Can J Anesth 2019</a:t>
            </a:r>
          </a:p>
          <a:p>
            <a:pPr lvl="1"/>
            <a:r>
              <a:rPr lang="en-US" dirty="0" err="1"/>
              <a:t>Ledowski</a:t>
            </a:r>
            <a:r>
              <a:rPr lang="en-US" dirty="0"/>
              <a:t>, BJA 2021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2C4DDD39-33AD-6092-28D5-06821A78C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50094" cy="742950"/>
          </a:xfrm>
        </p:spPr>
        <p:txBody>
          <a:bodyPr/>
          <a:lstStyle/>
          <a:p>
            <a:r>
              <a:rPr lang="en-US" dirty="0"/>
              <a:t>Sugammadex v. Neostigmine</a:t>
            </a:r>
          </a:p>
        </p:txBody>
      </p:sp>
    </p:spTree>
    <p:extLst>
      <p:ext uri="{BB962C8B-B14F-4D97-AF65-F5344CB8AC3E}">
        <p14:creationId xmlns:p14="http://schemas.microsoft.com/office/powerpoint/2010/main" val="3575983564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93286" y="1032271"/>
            <a:ext cx="5959864" cy="4768513"/>
            <a:chOff x="2250140" y="1030941"/>
            <a:chExt cx="5862919" cy="4794249"/>
          </a:xfrm>
        </p:grpSpPr>
        <p:pic>
          <p:nvPicPr>
            <p:cNvPr id="21505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17" t="13704" r="23750" b="8519"/>
            <a:stretch>
              <a:fillRect/>
            </a:stretch>
          </p:blipFill>
          <p:spPr bwMode="auto">
            <a:xfrm>
              <a:off x="2250140" y="1030941"/>
              <a:ext cx="5862919" cy="4794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/>
                <p14:cNvContentPartPr/>
                <p14:nvPr/>
              </p14:nvContentPartPr>
              <p14:xfrm>
                <a:off x="3639673" y="3854822"/>
                <a:ext cx="2895600" cy="1916579"/>
              </p14:xfrm>
            </p:contentPart>
          </mc:Choice>
          <mc:Fallback xmlns="">
            <p:pic>
              <p:nvPicPr>
                <p:cNvPr id="3" name="Ink 2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567661" y="3710827"/>
                  <a:ext cx="3039264" cy="220421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10550094" cy="953911"/>
          </a:xfrm>
          <a:prstGeom prst="rect">
            <a:avLst/>
          </a:prstGeom>
        </p:spPr>
        <p:txBody>
          <a:bodyPr/>
          <a:lstStyle>
            <a:lvl1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4494" kern="0" dirty="0"/>
              <a:t>Continuous Ward Monitoring</a:t>
            </a:r>
          </a:p>
        </p:txBody>
      </p:sp>
      <p:pic>
        <p:nvPicPr>
          <p:cNvPr id="5" name="Picture 4" descr="Llame un par de veces y no he podido comunicarme.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893722" y="1032271"/>
            <a:ext cx="3298027" cy="477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2171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-54455" y="0"/>
            <a:ext cx="10550094" cy="953911"/>
          </a:xfrm>
          <a:prstGeom prst="rect">
            <a:avLst/>
          </a:prstGeom>
        </p:spPr>
        <p:txBody>
          <a:bodyPr/>
          <a:lstStyle>
            <a:lvl1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4494" kern="0" dirty="0"/>
              <a:t>Continuous Ward Monitoring Helps</a:t>
            </a:r>
          </a:p>
        </p:txBody>
      </p:sp>
      <p:sp>
        <p:nvSpPr>
          <p:cNvPr id="5" name="Rectangle 1030"/>
          <p:cNvSpPr txBox="1">
            <a:spLocks noChangeArrowheads="1"/>
          </p:cNvSpPr>
          <p:nvPr/>
        </p:nvSpPr>
        <p:spPr>
          <a:xfrm>
            <a:off x="212559" y="953911"/>
            <a:ext cx="10283080" cy="5638458"/>
          </a:xfrm>
          <a:prstGeom prst="rect">
            <a:avLst/>
          </a:prstGeom>
        </p:spPr>
        <p:txBody>
          <a:bodyPr/>
          <a:lstStyle>
            <a:lvl1pPr marL="274638" indent="-274638" algn="l" defTabSz="731838" rtl="0" eaLnBrk="0" fontAlgn="base" hangingPunct="0">
              <a:spcBef>
                <a:spcPct val="5000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593725" indent="-204788" algn="l" defTabSz="731838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charset="0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-182563" algn="l" defTabSz="731838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latin typeface="+mn-lt"/>
                <a:ea typeface="+mn-ea"/>
              </a:defRPr>
            </a:lvl3pPr>
            <a:lvl4pPr marL="1279525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6462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5pPr>
            <a:lvl6pPr marL="21034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5606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0178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4750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x-none" sz="3600" kern="0" dirty="0"/>
              <a:t>Continuous ward monitoring</a:t>
            </a:r>
          </a:p>
          <a:p>
            <a:pPr lvl="1"/>
            <a:r>
              <a:rPr lang="en-US" altLang="x-none" sz="2800" kern="0" dirty="0"/>
              <a:t>Pager notification to nurses</a:t>
            </a:r>
          </a:p>
          <a:p>
            <a:pPr lvl="2"/>
            <a:r>
              <a:rPr lang="en-US" altLang="x-none" sz="2400" kern="0" dirty="0"/>
              <a:t>Saturation &lt;80%, heart rate &lt;50 or &gt;140 beats/min</a:t>
            </a:r>
          </a:p>
          <a:p>
            <a:r>
              <a:rPr lang="en-US" altLang="x-none" sz="4000" kern="0" dirty="0"/>
              <a:t>Before-and-after analysis (weak)</a:t>
            </a:r>
          </a:p>
          <a:p>
            <a:r>
              <a:rPr lang="en-US" altLang="x-none" sz="3600" kern="0" dirty="0"/>
              <a:t>Reduced emergent rescue events</a:t>
            </a:r>
          </a:p>
          <a:p>
            <a:pPr lvl="1"/>
            <a:r>
              <a:rPr lang="en-US" altLang="x-none" sz="2800" kern="0" dirty="0"/>
              <a:t>3.4 (2-5)  →  1.2 (0.5-2) per 1000 patients</a:t>
            </a:r>
          </a:p>
          <a:p>
            <a:r>
              <a:rPr lang="en-US" altLang="x-none" sz="3600" kern="0" dirty="0"/>
              <a:t>Reduced ICU transfers</a:t>
            </a:r>
          </a:p>
          <a:p>
            <a:pPr lvl="1"/>
            <a:r>
              <a:rPr lang="en-US" altLang="x-none" sz="2800" kern="0" dirty="0"/>
              <a:t>5 (4-7)  →  3 (1-4) per 1000 patients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84918" y="5574268"/>
            <a:ext cx="3881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kern="0" dirty="0">
                <a:solidFill>
                  <a:srgbClr val="FFFF00"/>
                </a:solidFill>
                <a:latin typeface="Times" pitchFamily="2" charset="0"/>
              </a:rPr>
              <a:t>Taenzer et al, Anesthesiology 2010</a:t>
            </a:r>
          </a:p>
        </p:txBody>
      </p:sp>
    </p:spTree>
    <p:extLst>
      <p:ext uri="{BB962C8B-B14F-4D97-AF65-F5344CB8AC3E}">
        <p14:creationId xmlns:p14="http://schemas.microsoft.com/office/powerpoint/2010/main" val="1555784167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143348"/>
            <a:ext cx="10468563" cy="978370"/>
          </a:xfrm>
        </p:spPr>
        <p:txBody>
          <a:bodyPr anchor="ctr"/>
          <a:lstStyle/>
          <a:p>
            <a:pPr>
              <a:defRPr/>
            </a:pPr>
            <a:r>
              <a:rPr lang="en-US" sz="4622" dirty="0">
                <a:latin typeface="Arial" charset="0"/>
              </a:rPr>
              <a:t>Postoperative Respiratory Depression</a:t>
            </a:r>
          </a:p>
        </p:txBody>
      </p:sp>
      <p:sp>
        <p:nvSpPr>
          <p:cNvPr id="6146" name="Line 19"/>
          <p:cNvSpPr>
            <a:spLocks noChangeShapeType="1"/>
          </p:cNvSpPr>
          <p:nvPr/>
        </p:nvSpPr>
        <p:spPr bwMode="auto">
          <a:xfrm>
            <a:off x="643629" y="5044999"/>
            <a:ext cx="9294519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sz="4109" dirty="0"/>
          </a:p>
        </p:txBody>
      </p:sp>
      <p:sp>
        <p:nvSpPr>
          <p:cNvPr id="6" name="Text Box 20">
            <a:extLst>
              <a:ext uri="{FF2B5EF4-FFF2-40B4-BE49-F238E27FC236}">
                <a16:creationId xmlns:a16="http://schemas.microsoft.com/office/drawing/2014/main" id="{C2C38F80-AE38-1749-BDA6-C650CAE40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629" y="5141597"/>
            <a:ext cx="957442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4000" dirty="0">
                <a:solidFill>
                  <a:srgbClr val="FF0000"/>
                </a:solidFill>
                <a:latin typeface="+mn-lt"/>
              </a:rPr>
              <a:t>www.OR.org                              DS@OR.org</a:t>
            </a:r>
          </a:p>
        </p:txBody>
      </p:sp>
      <p:sp>
        <p:nvSpPr>
          <p:cNvPr id="2" name="Rectangle 22">
            <a:extLst>
              <a:ext uri="{FF2B5EF4-FFF2-40B4-BE49-F238E27FC236}">
                <a16:creationId xmlns:a16="http://schemas.microsoft.com/office/drawing/2014/main" id="{671CE979-D6FE-0CF4-9809-53E51DB40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121165"/>
            <a:ext cx="10316163" cy="4019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760" tIns="46880" rIns="93760" bIns="46880"/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" charset="0"/>
              </a:rPr>
              <a:t>Daniel I. Sessler, M.D.</a:t>
            </a:r>
          </a:p>
          <a:p>
            <a:pPr algn="ctr"/>
            <a:endParaRPr lang="en-US" sz="4400" dirty="0">
              <a:solidFill>
                <a:srgbClr val="FFFF00"/>
              </a:solidFill>
              <a:latin typeface="Times" charset="0"/>
            </a:endParaRPr>
          </a:p>
          <a:p>
            <a:pPr algn="ctr"/>
            <a:r>
              <a:rPr lang="en-US" dirty="0">
                <a:solidFill>
                  <a:srgbClr val="FFFF00"/>
                </a:solidFill>
                <a:latin typeface="Times" charset="0"/>
              </a:rPr>
              <a:t>Vice-president for Clinical and Outcomes Research</a:t>
            </a:r>
          </a:p>
          <a:p>
            <a:pPr algn="ctr"/>
            <a:r>
              <a:rPr lang="en-US" dirty="0">
                <a:solidFill>
                  <a:srgbClr val="FFFF00"/>
                </a:solidFill>
                <a:latin typeface="Times" charset="0"/>
              </a:rPr>
              <a:t>Professor of Anesthesiology</a:t>
            </a:r>
          </a:p>
          <a:p>
            <a:pPr algn="ctr"/>
            <a:r>
              <a:rPr lang="en-US" dirty="0">
                <a:solidFill>
                  <a:srgbClr val="FFFF00"/>
                </a:solidFill>
                <a:latin typeface="Times" charset="0"/>
              </a:rPr>
              <a:t>UTHealth, Houston</a:t>
            </a:r>
          </a:p>
          <a:p>
            <a:pPr algn="ctr"/>
            <a:endParaRPr lang="en-US" dirty="0">
              <a:solidFill>
                <a:srgbClr val="FFFF00"/>
              </a:solidFill>
              <a:latin typeface="Times" charset="0"/>
            </a:endParaRPr>
          </a:p>
          <a:p>
            <a:pPr algn="ctr"/>
            <a:r>
              <a:rPr lang="en-US" sz="2400" dirty="0">
                <a:solidFill>
                  <a:schemeClr val="bg2"/>
                </a:solidFill>
                <a:latin typeface="Times" charset="0"/>
              </a:rPr>
              <a:t>No relevant conflicts</a:t>
            </a:r>
          </a:p>
          <a:p>
            <a:pPr algn="ctr"/>
            <a:endParaRPr lang="en-US" sz="2800" dirty="0">
              <a:solidFill>
                <a:schemeClr val="hlink"/>
              </a:solidFill>
              <a:latin typeface="Times" charset="0"/>
            </a:endParaRPr>
          </a:p>
          <a:p>
            <a:endParaRPr lang="en-US" sz="3724" dirty="0">
              <a:solidFill>
                <a:schemeClr val="tx1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198479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A396C-73C6-FDF9-28EC-4C3219903207}"/>
              </a:ext>
            </a:extLst>
          </p:cNvPr>
          <p:cNvSpPr txBox="1">
            <a:spLocks/>
          </p:cNvSpPr>
          <p:nvPr/>
        </p:nvSpPr>
        <p:spPr>
          <a:xfrm>
            <a:off x="-54455" y="0"/>
            <a:ext cx="10550094" cy="953911"/>
          </a:xfrm>
          <a:prstGeom prst="rect">
            <a:avLst/>
          </a:prstGeom>
        </p:spPr>
        <p:txBody>
          <a:bodyPr/>
          <a:lstStyle>
            <a:lvl1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4494" kern="0" dirty="0"/>
              <a:t>Randomized: Blinded v. Unblinded</a:t>
            </a:r>
          </a:p>
        </p:txBody>
      </p:sp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02730C96-F5D2-D865-DFC9-6BDC89D4C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809" y="1075281"/>
            <a:ext cx="6528831" cy="46851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673654-F25F-7411-8901-D5CA37DA95A6}"/>
              </a:ext>
            </a:extLst>
          </p:cNvPr>
          <p:cNvSpPr txBox="1"/>
          <p:nvPr/>
        </p:nvSpPr>
        <p:spPr>
          <a:xfrm>
            <a:off x="264160" y="1848207"/>
            <a:ext cx="30073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909 patients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Continous</a:t>
            </a:r>
            <a:r>
              <a:rPr lang="en-US" dirty="0">
                <a:solidFill>
                  <a:schemeClr val="tx1"/>
                </a:solidFill>
              </a:rPr>
              <a:t> monitoring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Khanna, et al</a:t>
            </a:r>
          </a:p>
          <a:p>
            <a:r>
              <a:rPr lang="en-US" dirty="0">
                <a:solidFill>
                  <a:schemeClr val="tx1"/>
                </a:solidFill>
              </a:rPr>
              <a:t>Wake Forest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8863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07EB3F0B-55F6-B6A5-70CE-7EB272297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120" y="1055511"/>
            <a:ext cx="6772494" cy="473483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C1A23F0-8264-8BE4-3F1B-8E654E17CD9B}"/>
              </a:ext>
            </a:extLst>
          </p:cNvPr>
          <p:cNvSpPr txBox="1">
            <a:spLocks/>
          </p:cNvSpPr>
          <p:nvPr/>
        </p:nvSpPr>
        <p:spPr>
          <a:xfrm>
            <a:off x="-54455" y="0"/>
            <a:ext cx="10550094" cy="953911"/>
          </a:xfrm>
          <a:prstGeom prst="rect">
            <a:avLst/>
          </a:prstGeom>
        </p:spPr>
        <p:txBody>
          <a:bodyPr/>
          <a:lstStyle>
            <a:lvl1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4494" kern="0" dirty="0"/>
              <a:t>Randomized: Blinded v. Unblinded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5F3556-C2A4-8C10-76DF-98720C9880E7}"/>
              </a:ext>
            </a:extLst>
          </p:cNvPr>
          <p:cNvSpPr txBox="1"/>
          <p:nvPr/>
        </p:nvSpPr>
        <p:spPr>
          <a:xfrm>
            <a:off x="264160" y="1848207"/>
            <a:ext cx="30073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909 patients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Continuous monitoring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Khanna, et al</a:t>
            </a:r>
          </a:p>
          <a:p>
            <a:r>
              <a:rPr lang="en-US" dirty="0">
                <a:solidFill>
                  <a:schemeClr val="tx1"/>
                </a:solidFill>
              </a:rPr>
              <a:t>Wake Forest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149760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3343D1A-EC08-F4F5-9EF8-E784B5ACDD1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0550094" cy="7429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73025" tIns="36512" rIns="73025" bIns="36512" numCol="1" anchor="b" anchorCtr="0" compatLnSpc="1">
            <a:prstTxWarp prst="textNoShape">
              <a:avLst/>
            </a:prstTxWarp>
            <a:normAutofit/>
          </a:bodyPr>
          <a:lstStyle>
            <a:lvl1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3968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4800" kern="0" dirty="0">
                <a:latin typeface="+mj-lt"/>
                <a:ea typeface="+mj-ea"/>
                <a:cs typeface="ＭＳ Ｐゴシック" charset="0"/>
              </a:rPr>
              <a:t>Randomized Trial, N=909 Patients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E95419-4787-82BC-B3F3-895D41CCFE33}"/>
              </a:ext>
            </a:extLst>
          </p:cNvPr>
          <p:cNvSpPr txBox="1"/>
          <p:nvPr/>
        </p:nvSpPr>
        <p:spPr>
          <a:xfrm>
            <a:off x="54048" y="5439028"/>
            <a:ext cx="2475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Times" pitchFamily="2" charset="0"/>
              </a:rPr>
              <a:t>Khanna, unpublished</a:t>
            </a:r>
            <a:endParaRPr lang="en-US" sz="2000" dirty="0">
              <a:solidFill>
                <a:schemeClr val="tx1"/>
              </a:solidFill>
              <a:latin typeface="Time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AD6DC5-E1A1-4E97-88FC-A17B449C10D9}"/>
              </a:ext>
            </a:extLst>
          </p:cNvPr>
          <p:cNvSpPr txBox="1"/>
          <p:nvPr/>
        </p:nvSpPr>
        <p:spPr>
          <a:xfrm>
            <a:off x="22613" y="1078974"/>
            <a:ext cx="26989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Blinded v. unblinded continuous MAP and saturation monitoring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Much less hypotension and desaturation with unblinded monitoring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685EC0-FBC8-E31E-D0F4-0ABAD7884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277" y="985943"/>
            <a:ext cx="7416586" cy="4853195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2A2D28F-800C-A814-E613-DE45FF250AEB}"/>
              </a:ext>
            </a:extLst>
          </p:cNvPr>
          <p:cNvSpPr/>
          <p:nvPr/>
        </p:nvSpPr>
        <p:spPr bwMode="auto">
          <a:xfrm>
            <a:off x="3314922" y="1366100"/>
            <a:ext cx="3814162" cy="368632"/>
          </a:xfrm>
          <a:prstGeom prst="roundRect">
            <a:avLst/>
          </a:prstGeom>
          <a:noFill/>
          <a:ln w="3810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elvetica" charset="0"/>
              <a:ea typeface="ＭＳ Ｐゴシック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D95F5E2-D8ED-23FC-01DE-AD6AEEA23DCC}"/>
              </a:ext>
            </a:extLst>
          </p:cNvPr>
          <p:cNvSpPr/>
          <p:nvPr/>
        </p:nvSpPr>
        <p:spPr bwMode="auto">
          <a:xfrm>
            <a:off x="3314920" y="2049673"/>
            <a:ext cx="3814163" cy="368632"/>
          </a:xfrm>
          <a:prstGeom prst="roundRect">
            <a:avLst/>
          </a:prstGeom>
          <a:noFill/>
          <a:ln w="3810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060673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6B7BA0-7D2F-4235-1079-65D66C66AE72}"/>
              </a:ext>
            </a:extLst>
          </p:cNvPr>
          <p:cNvSpPr/>
          <p:nvPr/>
        </p:nvSpPr>
        <p:spPr bwMode="auto">
          <a:xfrm>
            <a:off x="0" y="640080"/>
            <a:ext cx="10566400" cy="42672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Helvetica" charset="0"/>
              <a:ea typeface="ＭＳ Ｐゴシック" charset="0"/>
            </a:endParaRP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61BB4349-7DE6-FB82-9A36-CF399BA8B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50" y="8488"/>
            <a:ext cx="8141970" cy="593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604456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-105989" y="0"/>
            <a:ext cx="10550094" cy="953911"/>
          </a:xfrm>
          <a:prstGeom prst="rect">
            <a:avLst/>
          </a:prstGeom>
        </p:spPr>
        <p:txBody>
          <a:bodyPr/>
          <a:lstStyle>
            <a:lvl1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4494" kern="0" dirty="0"/>
              <a:t>So far…</a:t>
            </a:r>
          </a:p>
        </p:txBody>
      </p:sp>
      <p:sp>
        <p:nvSpPr>
          <p:cNvPr id="3" name="Rectangle 1030"/>
          <p:cNvSpPr txBox="1">
            <a:spLocks noChangeArrowheads="1"/>
          </p:cNvSpPr>
          <p:nvPr/>
        </p:nvSpPr>
        <p:spPr>
          <a:xfrm>
            <a:off x="283320" y="953911"/>
            <a:ext cx="10283080" cy="4875389"/>
          </a:xfrm>
          <a:prstGeom prst="rect">
            <a:avLst/>
          </a:prstGeom>
        </p:spPr>
        <p:txBody>
          <a:bodyPr/>
          <a:lstStyle>
            <a:lvl1pPr marL="274638" indent="-274638" algn="l" defTabSz="731838" rtl="0" eaLnBrk="0" fontAlgn="base" hangingPunct="0">
              <a:spcBef>
                <a:spcPct val="5000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593725" indent="-204788" algn="l" defTabSz="731838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charset="0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-182563" algn="l" defTabSz="731838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latin typeface="+mn-lt"/>
                <a:ea typeface="+mn-ea"/>
              </a:defRPr>
            </a:lvl3pPr>
            <a:lvl4pPr marL="1279525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6462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5pPr>
            <a:lvl6pPr marL="21034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5606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0178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4750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x-none" sz="3200" kern="0" dirty="0"/>
              <a:t>Hypoxemia is common, profound, &amp; prolonged</a:t>
            </a:r>
          </a:p>
          <a:p>
            <a:pPr lvl="1"/>
            <a:r>
              <a:rPr lang="en-US" altLang="x-none" sz="2400" kern="0" dirty="0"/>
              <a:t>Cannot be reliably predicted or prevented</a:t>
            </a:r>
          </a:p>
          <a:p>
            <a:r>
              <a:rPr lang="en-US" altLang="x-none" sz="3200" kern="0" dirty="0"/>
              <a:t>Continuous ward monitoring likely to help</a:t>
            </a:r>
          </a:p>
          <a:p>
            <a:pPr lvl="1"/>
            <a:r>
              <a:rPr lang="en-US" altLang="x-none" sz="2400" kern="0" dirty="0">
                <a:solidFill>
                  <a:srgbClr val="FFFF00"/>
                </a:solidFill>
              </a:rPr>
              <a:t>Everyone, all the time!</a:t>
            </a:r>
          </a:p>
          <a:p>
            <a:pPr lvl="1"/>
            <a:r>
              <a:rPr lang="en-US" altLang="x-none" sz="2400" kern="0" dirty="0"/>
              <a:t>Saturation ± ventilation, BP when possible</a:t>
            </a:r>
          </a:p>
          <a:p>
            <a:r>
              <a:rPr lang="en-US" altLang="x-none" sz="3200" kern="0" dirty="0"/>
              <a:t>Smart systems to identify at-risk patients</a:t>
            </a:r>
          </a:p>
          <a:p>
            <a:pPr lvl="1"/>
            <a:r>
              <a:rPr lang="en-US" altLang="x-none" sz="2400" kern="0" dirty="0"/>
              <a:t>Intervene </a:t>
            </a:r>
            <a:r>
              <a:rPr lang="en-US" altLang="x-none" sz="2400" kern="0" dirty="0">
                <a:solidFill>
                  <a:srgbClr val="FFFF00"/>
                </a:solidFill>
              </a:rPr>
              <a:t>before</a:t>
            </a:r>
            <a:r>
              <a:rPr lang="en-US" altLang="x-none" sz="2400" kern="0" dirty="0"/>
              <a:t> cardiorespiratory events</a:t>
            </a:r>
          </a:p>
          <a:p>
            <a:r>
              <a:rPr lang="en-US" altLang="x-none" sz="3600" kern="0" dirty="0">
                <a:solidFill>
                  <a:srgbClr val="FFFF00"/>
                </a:solidFill>
              </a:rPr>
              <a:t>Much postoperative mortality is probably preventable</a:t>
            </a:r>
          </a:p>
          <a:p>
            <a:pPr lvl="1"/>
            <a:endParaRPr lang="en-US" altLang="x-none" sz="3595" kern="0" dirty="0"/>
          </a:p>
        </p:txBody>
      </p:sp>
    </p:spTree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37DEA2-E04A-B447-A323-E3C78FE3738B}"/>
              </a:ext>
            </a:extLst>
          </p:cNvPr>
          <p:cNvSpPr/>
          <p:nvPr/>
        </p:nvSpPr>
        <p:spPr bwMode="auto">
          <a:xfrm>
            <a:off x="0" y="594360"/>
            <a:ext cx="10566400" cy="52832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5664" tIns="52832" rIns="105664" bIns="52832" numCol="1" rtlCol="0" anchor="t" anchorCtr="0" compatLnSpc="1">
            <a:prstTxWarp prst="textNoShape">
              <a:avLst/>
            </a:prstTxWarp>
          </a:bodyPr>
          <a:lstStyle/>
          <a:p>
            <a:pPr defTabSz="1056681"/>
            <a:endParaRPr lang="en-US" sz="2080">
              <a:solidFill>
                <a:schemeClr val="tx1"/>
              </a:solidFill>
              <a:latin typeface="Palatino" pitchFamily="1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B1EA40-1441-6446-A355-718A4F690ADC}"/>
              </a:ext>
            </a:extLst>
          </p:cNvPr>
          <p:cNvSpPr/>
          <p:nvPr/>
        </p:nvSpPr>
        <p:spPr bwMode="auto">
          <a:xfrm>
            <a:off x="0" y="0"/>
            <a:ext cx="10566400" cy="5943600"/>
          </a:xfrm>
          <a:prstGeom prst="rect">
            <a:avLst/>
          </a:prstGeom>
          <a:solidFill>
            <a:schemeClr val="accent5">
              <a:lumMod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5664" tIns="52832" rIns="105664" bIns="52832" numCol="1" rtlCol="0" anchor="t" anchorCtr="0" compatLnSpc="1">
            <a:prstTxWarp prst="textNoShape">
              <a:avLst/>
            </a:prstTxWarp>
          </a:bodyPr>
          <a:lstStyle/>
          <a:p>
            <a:pPr defTabSz="1056681"/>
            <a:endParaRPr lang="en-US" sz="2080">
              <a:solidFill>
                <a:schemeClr val="tx1"/>
              </a:solidFill>
              <a:latin typeface="Palatino" pitchFamily="1" charset="0"/>
            </a:endParaRPr>
          </a:p>
        </p:txBody>
      </p:sp>
      <p:pic>
        <p:nvPicPr>
          <p:cNvPr id="3" name="Picture 2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2AFDCA3A-3AA5-FE57-7F1D-7D77B8FC0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0" y="0"/>
            <a:ext cx="8915400" cy="594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6D61F3B-949C-4B2E-D5EE-0492C5459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59624" cy="594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62276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6AE06-93B9-0943-BF22-64AA51479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622" dirty="0"/>
              <a:t>On Shakespeare, John Milton (1630)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AC9A58-77B0-3945-8516-4964F286FBE8}"/>
              </a:ext>
            </a:extLst>
          </p:cNvPr>
          <p:cNvSpPr txBox="1"/>
          <p:nvPr/>
        </p:nvSpPr>
        <p:spPr>
          <a:xfrm>
            <a:off x="862063" y="946574"/>
            <a:ext cx="8812990" cy="50719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36" dirty="0">
                <a:solidFill>
                  <a:schemeClr val="tx1"/>
                </a:solidFill>
                <a:latin typeface="+mn-lt"/>
              </a:rPr>
              <a:t>What needs my </a:t>
            </a:r>
            <a:r>
              <a:rPr lang="en-US" sz="3236" dirty="0" err="1">
                <a:solidFill>
                  <a:schemeClr val="tx1"/>
                </a:solidFill>
                <a:latin typeface="+mn-lt"/>
              </a:rPr>
              <a:t>Shakespear</a:t>
            </a:r>
            <a:r>
              <a:rPr lang="en-US" sz="3236" dirty="0">
                <a:solidFill>
                  <a:schemeClr val="tx1"/>
                </a:solidFill>
                <a:latin typeface="+mn-lt"/>
              </a:rPr>
              <a:t> for his </a:t>
            </a:r>
            <a:r>
              <a:rPr lang="en-US" sz="3236" dirty="0" err="1">
                <a:solidFill>
                  <a:schemeClr val="tx1"/>
                </a:solidFill>
                <a:latin typeface="+mn-lt"/>
              </a:rPr>
              <a:t>honour’d</a:t>
            </a:r>
            <a:r>
              <a:rPr lang="en-US" sz="3236" dirty="0">
                <a:solidFill>
                  <a:schemeClr val="tx1"/>
                </a:solidFill>
                <a:latin typeface="+mn-lt"/>
              </a:rPr>
              <a:t> Bones,</a:t>
            </a:r>
            <a:br>
              <a:rPr lang="en-US" sz="3236" dirty="0">
                <a:solidFill>
                  <a:schemeClr val="tx1"/>
                </a:solidFill>
                <a:latin typeface="+mn-lt"/>
              </a:rPr>
            </a:br>
            <a:r>
              <a:rPr lang="en-US" sz="3236" dirty="0">
                <a:solidFill>
                  <a:schemeClr val="tx1"/>
                </a:solidFill>
                <a:latin typeface="+mn-lt"/>
              </a:rPr>
              <a:t>The </a:t>
            </a:r>
            <a:r>
              <a:rPr lang="en-US" sz="3236" dirty="0" err="1">
                <a:solidFill>
                  <a:schemeClr val="tx1"/>
                </a:solidFill>
                <a:latin typeface="+mn-lt"/>
              </a:rPr>
              <a:t>labour</a:t>
            </a:r>
            <a:r>
              <a:rPr lang="en-US" sz="3236" dirty="0">
                <a:solidFill>
                  <a:schemeClr val="tx1"/>
                </a:solidFill>
                <a:latin typeface="+mn-lt"/>
              </a:rPr>
              <a:t> of an age in piled Stones,</a:t>
            </a:r>
            <a:br>
              <a:rPr lang="en-US" sz="3236" dirty="0">
                <a:solidFill>
                  <a:schemeClr val="tx1"/>
                </a:solidFill>
                <a:latin typeface="+mn-lt"/>
              </a:rPr>
            </a:br>
            <a:r>
              <a:rPr lang="en-US" sz="3236" dirty="0">
                <a:solidFill>
                  <a:schemeClr val="tx1"/>
                </a:solidFill>
                <a:latin typeface="+mn-lt"/>
              </a:rPr>
              <a:t>Or that his </a:t>
            </a:r>
            <a:r>
              <a:rPr lang="en-US" sz="3236" dirty="0" err="1">
                <a:solidFill>
                  <a:schemeClr val="tx1"/>
                </a:solidFill>
                <a:latin typeface="+mn-lt"/>
              </a:rPr>
              <a:t>hallow’d</a:t>
            </a:r>
            <a:r>
              <a:rPr lang="en-US" sz="3236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36" dirty="0" err="1">
                <a:solidFill>
                  <a:schemeClr val="tx1"/>
                </a:solidFill>
                <a:latin typeface="+mn-lt"/>
              </a:rPr>
              <a:t>reliques</a:t>
            </a:r>
            <a:r>
              <a:rPr lang="en-US" sz="3236" dirty="0">
                <a:solidFill>
                  <a:schemeClr val="tx1"/>
                </a:solidFill>
                <a:latin typeface="+mn-lt"/>
              </a:rPr>
              <a:t> should be hid</a:t>
            </a:r>
            <a:br>
              <a:rPr lang="en-US" sz="3236" dirty="0">
                <a:solidFill>
                  <a:schemeClr val="tx1"/>
                </a:solidFill>
                <a:latin typeface="+mn-lt"/>
              </a:rPr>
            </a:br>
            <a:r>
              <a:rPr lang="en-US" sz="3236" dirty="0">
                <a:solidFill>
                  <a:schemeClr val="tx1"/>
                </a:solidFill>
                <a:latin typeface="+mn-lt"/>
              </a:rPr>
              <a:t>Under a Star-</a:t>
            </a:r>
            <a:r>
              <a:rPr lang="en-US" sz="3236" dirty="0" err="1">
                <a:solidFill>
                  <a:schemeClr val="tx1"/>
                </a:solidFill>
                <a:latin typeface="+mn-lt"/>
              </a:rPr>
              <a:t>ypointing</a:t>
            </a:r>
            <a:r>
              <a:rPr lang="en-US" sz="3236" dirty="0">
                <a:solidFill>
                  <a:schemeClr val="tx1"/>
                </a:solidFill>
                <a:latin typeface="+mn-lt"/>
              </a:rPr>
              <a:t> Pyramid?</a:t>
            </a:r>
            <a:br>
              <a:rPr lang="en-US" sz="3236" dirty="0">
                <a:solidFill>
                  <a:schemeClr val="tx1"/>
                </a:solidFill>
                <a:latin typeface="+mn-lt"/>
              </a:rPr>
            </a:br>
            <a:r>
              <a:rPr lang="en-US" sz="3236" dirty="0">
                <a:solidFill>
                  <a:schemeClr val="tx1"/>
                </a:solidFill>
                <a:latin typeface="+mn-lt"/>
              </a:rPr>
              <a:t>Dear son of memory, great heir of Fame,</a:t>
            </a:r>
            <a:br>
              <a:rPr lang="en-US" sz="3236" dirty="0">
                <a:solidFill>
                  <a:schemeClr val="tx1"/>
                </a:solidFill>
                <a:latin typeface="+mn-lt"/>
              </a:rPr>
            </a:br>
            <a:r>
              <a:rPr lang="en-US" sz="3236" dirty="0">
                <a:solidFill>
                  <a:schemeClr val="tx1"/>
                </a:solidFill>
                <a:latin typeface="+mn-lt"/>
              </a:rPr>
              <a:t>What </a:t>
            </a:r>
            <a:r>
              <a:rPr lang="en-US" sz="3236" dirty="0" err="1">
                <a:solidFill>
                  <a:schemeClr val="tx1"/>
                </a:solidFill>
                <a:latin typeface="+mn-lt"/>
              </a:rPr>
              <a:t>need’st</a:t>
            </a:r>
            <a:r>
              <a:rPr lang="en-US" sz="3236" dirty="0">
                <a:solidFill>
                  <a:schemeClr val="tx1"/>
                </a:solidFill>
                <a:latin typeface="+mn-lt"/>
              </a:rPr>
              <a:t> thou such weak witness of thy name?</a:t>
            </a:r>
            <a:br>
              <a:rPr lang="en-US" sz="3236" dirty="0">
                <a:solidFill>
                  <a:schemeClr val="tx1"/>
                </a:solidFill>
                <a:latin typeface="+mn-lt"/>
              </a:rPr>
            </a:br>
            <a:endParaRPr lang="en-US" sz="3236" dirty="0">
              <a:solidFill>
                <a:schemeClr val="tx1"/>
              </a:solidFill>
              <a:latin typeface="+mn-lt"/>
            </a:endParaRPr>
          </a:p>
          <a:p>
            <a:r>
              <a:rPr lang="en-US" sz="3236" dirty="0">
                <a:solidFill>
                  <a:schemeClr val="tx1"/>
                </a:solidFill>
                <a:latin typeface="+mn-lt"/>
              </a:rPr>
              <a:t>                       </a:t>
            </a:r>
          </a:p>
          <a:p>
            <a:r>
              <a:rPr lang="en-US" sz="3236" dirty="0">
                <a:solidFill>
                  <a:schemeClr val="tx1"/>
                </a:solidFill>
                <a:latin typeface="+mn-lt"/>
              </a:rPr>
              <a:t>And so </a:t>
            </a:r>
            <a:r>
              <a:rPr lang="en-US" sz="3236" dirty="0" err="1">
                <a:solidFill>
                  <a:schemeClr val="tx1"/>
                </a:solidFill>
                <a:latin typeface="+mn-lt"/>
              </a:rPr>
              <a:t>Sepulcher’d</a:t>
            </a:r>
            <a:r>
              <a:rPr lang="en-US" sz="3236" dirty="0">
                <a:solidFill>
                  <a:schemeClr val="tx1"/>
                </a:solidFill>
                <a:latin typeface="+mn-lt"/>
              </a:rPr>
              <a:t> in such pomp dost lie,</a:t>
            </a:r>
            <a:br>
              <a:rPr lang="en-US" sz="3236" dirty="0">
                <a:solidFill>
                  <a:schemeClr val="tx1"/>
                </a:solidFill>
                <a:latin typeface="+mn-lt"/>
              </a:rPr>
            </a:br>
            <a:r>
              <a:rPr lang="en-US" sz="3236" dirty="0">
                <a:solidFill>
                  <a:schemeClr val="tx1"/>
                </a:solidFill>
                <a:latin typeface="+mn-lt"/>
              </a:rPr>
              <a:t>That Kings for such a Tomb would wish to die.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E091B9-E60F-D242-AC35-15C50DD10C39}"/>
              </a:ext>
            </a:extLst>
          </p:cNvPr>
          <p:cNvGrpSpPr/>
          <p:nvPr/>
        </p:nvGrpSpPr>
        <p:grpSpPr>
          <a:xfrm>
            <a:off x="4050454" y="4380653"/>
            <a:ext cx="983620" cy="176107"/>
            <a:chOff x="2971800" y="3943350"/>
            <a:chExt cx="851210" cy="1524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75B6777-F39A-C748-AA3E-0575425D7AD5}"/>
                </a:ext>
              </a:extLst>
            </p:cNvPr>
            <p:cNvSpPr/>
            <p:nvPr/>
          </p:nvSpPr>
          <p:spPr bwMode="auto">
            <a:xfrm>
              <a:off x="2971800" y="394335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5664" tIns="52832" rIns="105664" bIns="52832" numCol="1" rtlCol="0" anchor="t" anchorCtr="0" compatLnSpc="1">
              <a:prstTxWarp prst="textNoShape">
                <a:avLst/>
              </a:prstTxWarp>
            </a:bodyPr>
            <a:lstStyle/>
            <a:p>
              <a:pPr defTabSz="1056681"/>
              <a:endParaRPr lang="en-US" sz="2080">
                <a:solidFill>
                  <a:schemeClr val="tx1"/>
                </a:solidFill>
                <a:latin typeface="Palatino" pitchFamily="1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A0A3A57-431A-CD46-9325-3D3BF7628C3B}"/>
                </a:ext>
              </a:extLst>
            </p:cNvPr>
            <p:cNvSpPr/>
            <p:nvPr/>
          </p:nvSpPr>
          <p:spPr bwMode="auto">
            <a:xfrm>
              <a:off x="3350942" y="394335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5664" tIns="52832" rIns="105664" bIns="52832" numCol="1" rtlCol="0" anchor="t" anchorCtr="0" compatLnSpc="1">
              <a:prstTxWarp prst="textNoShape">
                <a:avLst/>
              </a:prstTxWarp>
            </a:bodyPr>
            <a:lstStyle/>
            <a:p>
              <a:pPr defTabSz="1056681"/>
              <a:endParaRPr lang="en-US" sz="2080">
                <a:solidFill>
                  <a:schemeClr val="tx1"/>
                </a:solidFill>
                <a:latin typeface="Palatino" pitchFamily="1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65FDD94-013D-6346-B570-2A0AE4073A4D}"/>
                </a:ext>
              </a:extLst>
            </p:cNvPr>
            <p:cNvSpPr/>
            <p:nvPr/>
          </p:nvSpPr>
          <p:spPr bwMode="auto">
            <a:xfrm>
              <a:off x="3670610" y="394335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5664" tIns="52832" rIns="105664" bIns="52832" numCol="1" rtlCol="0" anchor="t" anchorCtr="0" compatLnSpc="1">
              <a:prstTxWarp prst="textNoShape">
                <a:avLst/>
              </a:prstTxWarp>
            </a:bodyPr>
            <a:lstStyle/>
            <a:p>
              <a:pPr defTabSz="1056681"/>
              <a:endParaRPr lang="en-US" sz="2080">
                <a:solidFill>
                  <a:schemeClr val="tx1"/>
                </a:solidFill>
                <a:latin typeface="Palatino" pitchFamily="1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4865357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42D47-8434-644F-97BC-3633E803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Gladys Sessler 1925-2000, R.I.P.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8A08C5F-23DD-354B-B580-790C07D2A2F2}"/>
              </a:ext>
            </a:extLst>
          </p:cNvPr>
          <p:cNvGrpSpPr/>
          <p:nvPr/>
        </p:nvGrpSpPr>
        <p:grpSpPr>
          <a:xfrm>
            <a:off x="3346027" y="1122680"/>
            <a:ext cx="4050453" cy="4666827"/>
            <a:chOff x="2895600" y="971550"/>
            <a:chExt cx="3505200" cy="3886200"/>
          </a:xfrm>
        </p:grpSpPr>
        <p:sp>
          <p:nvSpPr>
            <p:cNvPr id="5" name="Regular Pentagon 4">
              <a:extLst>
                <a:ext uri="{FF2B5EF4-FFF2-40B4-BE49-F238E27FC236}">
                  <a16:creationId xmlns:a16="http://schemas.microsoft.com/office/drawing/2014/main" id="{24B3F574-43FB-5042-8782-33E2E4BB651A}"/>
                </a:ext>
              </a:extLst>
            </p:cNvPr>
            <p:cNvSpPr/>
            <p:nvPr/>
          </p:nvSpPr>
          <p:spPr bwMode="auto">
            <a:xfrm>
              <a:off x="2895600" y="971550"/>
              <a:ext cx="3505200" cy="3886200"/>
            </a:xfrm>
            <a:prstGeom prst="pentagon">
              <a:avLst/>
            </a:prstGeom>
            <a:blipFill dpi="0" rotWithShape="1">
              <a:blip r:embed="rId2">
                <a:alphaModFix amt="91000"/>
              </a:blip>
              <a:srcRect/>
              <a:tile tx="0" ty="0" sx="100000" sy="100000" flip="none" algn="tl"/>
            </a:blipFill>
            <a:ln w="136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5664" tIns="52832" rIns="105664" bIns="52832" numCol="1" rtlCol="0" anchor="t" anchorCtr="0" compatLnSpc="1">
              <a:prstTxWarp prst="textNoShape">
                <a:avLst/>
              </a:prstTxWarp>
            </a:bodyPr>
            <a:lstStyle/>
            <a:p>
              <a:pPr defTabSz="1056681"/>
              <a:endParaRPr lang="en-US" sz="2080" dirty="0">
                <a:solidFill>
                  <a:schemeClr val="tx1"/>
                </a:solidFill>
                <a:latin typeface="Palatino" pitchFamily="1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EF3CAF0-16BA-1D47-AEBA-7BCD4137A530}"/>
                </a:ext>
              </a:extLst>
            </p:cNvPr>
            <p:cNvSpPr txBox="1"/>
            <p:nvPr/>
          </p:nvSpPr>
          <p:spPr>
            <a:xfrm>
              <a:off x="3414135" y="1760488"/>
              <a:ext cx="2468132" cy="22094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547" dirty="0">
                  <a:solidFill>
                    <a:schemeClr val="accent5">
                      <a:lumMod val="10000"/>
                    </a:schemeClr>
                  </a:solidFill>
                  <a:latin typeface="+mn-lt"/>
                </a:rPr>
                <a:t>Kings</a:t>
              </a:r>
            </a:p>
            <a:p>
              <a:pPr algn="ctr"/>
              <a:r>
                <a:rPr lang="en-US" sz="5547" dirty="0">
                  <a:solidFill>
                    <a:schemeClr val="accent5">
                      <a:lumMod val="10000"/>
                    </a:schemeClr>
                  </a:solidFill>
                  <a:latin typeface="+mn-lt"/>
                </a:rPr>
                <a:t>for such</a:t>
              </a:r>
            </a:p>
            <a:p>
              <a:pPr algn="ctr"/>
              <a:r>
                <a:rPr lang="en-US" sz="5547" dirty="0">
                  <a:solidFill>
                    <a:schemeClr val="accent5">
                      <a:lumMod val="10000"/>
                    </a:schemeClr>
                  </a:solidFill>
                  <a:latin typeface="+mn-lt"/>
                </a:rPr>
                <a:t>a tomb…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389081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95EA2-9818-044C-8157-82A1696BB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622" dirty="0"/>
              <a:t>Epitaph of Sir Edward </a:t>
            </a:r>
            <a:r>
              <a:rPr lang="en-US" sz="4622" dirty="0" err="1"/>
              <a:t>Stanely’s</a:t>
            </a:r>
            <a:r>
              <a:rPr lang="en-US" sz="4622" dirty="0"/>
              <a:t> Tomb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FAC0E3-1523-8C47-ABEE-339D1606BB2F}"/>
              </a:ext>
            </a:extLst>
          </p:cNvPr>
          <p:cNvSpPr txBox="1"/>
          <p:nvPr/>
        </p:nvSpPr>
        <p:spPr>
          <a:xfrm>
            <a:off x="176106" y="1298787"/>
            <a:ext cx="8783174" cy="23685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98" dirty="0">
                <a:solidFill>
                  <a:schemeClr val="tx1"/>
                </a:solidFill>
                <a:latin typeface="+mn-lt"/>
              </a:rPr>
              <a:t>Not </a:t>
            </a:r>
            <a:r>
              <a:rPr lang="en-US" sz="3698" dirty="0" err="1">
                <a:solidFill>
                  <a:schemeClr val="tx1"/>
                </a:solidFill>
                <a:latin typeface="+mn-lt"/>
              </a:rPr>
              <a:t>monumentall</a:t>
            </a:r>
            <a:r>
              <a:rPr lang="en-US" sz="3698" dirty="0">
                <a:solidFill>
                  <a:schemeClr val="tx1"/>
                </a:solidFill>
                <a:latin typeface="+mn-lt"/>
              </a:rPr>
              <a:t> stones preserves our Fame;</a:t>
            </a:r>
          </a:p>
          <a:p>
            <a:r>
              <a:rPr lang="en-US" sz="3698" dirty="0">
                <a:solidFill>
                  <a:schemeClr val="tx1"/>
                </a:solidFill>
                <a:latin typeface="+mn-lt"/>
              </a:rPr>
              <a:t>Nor sky-aspiring </a:t>
            </a:r>
            <a:r>
              <a:rPr lang="en-US" sz="3698" dirty="0" err="1">
                <a:solidFill>
                  <a:schemeClr val="tx1"/>
                </a:solidFill>
                <a:latin typeface="+mn-lt"/>
              </a:rPr>
              <a:t>Piramides</a:t>
            </a:r>
            <a:r>
              <a:rPr lang="en-US" sz="3698" dirty="0">
                <a:solidFill>
                  <a:schemeClr val="tx1"/>
                </a:solidFill>
                <a:latin typeface="+mn-lt"/>
              </a:rPr>
              <a:t> our name;</a:t>
            </a:r>
          </a:p>
          <a:p>
            <a:r>
              <a:rPr lang="en-US" sz="3698" dirty="0">
                <a:solidFill>
                  <a:schemeClr val="tx1"/>
                </a:solidFill>
                <a:latin typeface="+mn-lt"/>
              </a:rPr>
              <a:t>The memory of him for whom this </a:t>
            </a:r>
            <a:r>
              <a:rPr lang="en-US" sz="3698" dirty="0" err="1">
                <a:solidFill>
                  <a:schemeClr val="tx1"/>
                </a:solidFill>
                <a:latin typeface="+mn-lt"/>
              </a:rPr>
              <a:t>standes</a:t>
            </a:r>
            <a:endParaRPr lang="en-US" sz="3698" dirty="0">
              <a:solidFill>
                <a:schemeClr val="tx1"/>
              </a:solidFill>
              <a:latin typeface="+mn-lt"/>
            </a:endParaRPr>
          </a:p>
          <a:p>
            <a:r>
              <a:rPr lang="en-US" sz="3698" dirty="0">
                <a:solidFill>
                  <a:schemeClr val="tx1"/>
                </a:solidFill>
                <a:latin typeface="+mn-lt"/>
              </a:rPr>
              <a:t>Shall outlive marble and defacers hands.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B2EA20-2D4C-0944-9069-38A11384C144}"/>
              </a:ext>
            </a:extLst>
          </p:cNvPr>
          <p:cNvSpPr txBox="1"/>
          <p:nvPr/>
        </p:nvSpPr>
        <p:spPr>
          <a:xfrm>
            <a:off x="176106" y="5315097"/>
            <a:ext cx="8734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+mn-lt"/>
              </a:rPr>
              <a:t>Attributed to Shakespeare by Sir Edmund Chambers</a:t>
            </a:r>
          </a:p>
        </p:txBody>
      </p:sp>
    </p:spTree>
    <p:extLst>
      <p:ext uri="{BB962C8B-B14F-4D97-AF65-F5344CB8AC3E}">
        <p14:creationId xmlns:p14="http://schemas.microsoft.com/office/powerpoint/2010/main" val="2665640127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56FFEFD-D106-1442-8B96-DED46DF0C2A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22014"/>
            <a:ext cx="10566400" cy="742951"/>
          </a:xfrm>
          <a:prstGeom prst="rect">
            <a:avLst/>
          </a:prstGeom>
        </p:spPr>
        <p:txBody>
          <a:bodyPr/>
          <a:lstStyle>
            <a:lvl1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507995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6pPr>
            <a:lvl7pPr marL="1015990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7pPr>
            <a:lvl8pPr marL="1523985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8pPr>
            <a:lvl9pPr marL="2031980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4622" kern="0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Accomplishments Define Legacy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F930475-ADAD-CF41-98C4-7B1478CF1A8D}"/>
              </a:ext>
            </a:extLst>
          </p:cNvPr>
          <p:cNvSpPr txBox="1">
            <a:spLocks noChangeArrowheads="1"/>
          </p:cNvSpPr>
          <p:nvPr/>
        </p:nvSpPr>
        <p:spPr>
          <a:xfrm>
            <a:off x="201790" y="992188"/>
            <a:ext cx="10283080" cy="4908550"/>
          </a:xfrm>
          <a:prstGeom prst="rect">
            <a:avLst/>
          </a:prstGeom>
        </p:spPr>
        <p:txBody>
          <a:bodyPr/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4160" kern="0" dirty="0">
                <a:ea typeface="ＭＳ Ｐゴシック" panose="020B0600070205080204" pitchFamily="34" charset="-128"/>
              </a:rPr>
              <a:t>Not just for individuals!</a:t>
            </a:r>
          </a:p>
          <a:p>
            <a:pPr>
              <a:lnSpc>
                <a:spcPct val="90000"/>
              </a:lnSpc>
            </a:pPr>
            <a:r>
              <a:rPr lang="en-US" altLang="en-US" sz="4160" kern="0" dirty="0">
                <a:ea typeface="ＭＳ Ｐゴシック" panose="020B0600070205080204" pitchFamily="34" charset="-128"/>
              </a:rPr>
              <a:t>What will anesthesia’s legacy be?</a:t>
            </a:r>
          </a:p>
          <a:p>
            <a:pPr>
              <a:lnSpc>
                <a:spcPct val="90000"/>
              </a:lnSpc>
            </a:pPr>
            <a:r>
              <a:rPr lang="en-US" altLang="en-US" sz="4160" kern="0" dirty="0">
                <a:ea typeface="ＭＳ Ｐゴシック" panose="020B0600070205080204" pitchFamily="34" charset="-128"/>
              </a:rPr>
              <a:t>Depends when we look…</a:t>
            </a:r>
          </a:p>
        </p:txBody>
      </p:sp>
    </p:spTree>
    <p:extLst>
      <p:ext uri="{BB962C8B-B14F-4D97-AF65-F5344CB8AC3E}">
        <p14:creationId xmlns:p14="http://schemas.microsoft.com/office/powerpoint/2010/main" val="180372630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5250"/>
            <a:ext cx="10566400" cy="742951"/>
          </a:xfrm>
        </p:spPr>
        <p:txBody>
          <a:bodyPr/>
          <a:lstStyle/>
          <a:p>
            <a:r>
              <a:rPr lang="en-US" altLang="x-none" sz="4401" dirty="0">
                <a:ea typeface="ＭＳ Ｐゴシック" charset="-128"/>
              </a:rPr>
              <a:t>Voltaire, 1760</a:t>
            </a:r>
          </a:p>
        </p:txBody>
      </p:sp>
      <p:sp>
        <p:nvSpPr>
          <p:cNvPr id="819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6107" y="1138767"/>
            <a:ext cx="10114054" cy="3666067"/>
          </a:xfrm>
        </p:spPr>
        <p:txBody>
          <a:bodyPr/>
          <a:lstStyle/>
          <a:p>
            <a:pPr lvl="1">
              <a:lnSpc>
                <a:spcPct val="90000"/>
              </a:lnSpc>
            </a:pPr>
            <a:endParaRPr lang="en-US" altLang="x-none" sz="3236" dirty="0">
              <a:ea typeface="ＭＳ Ｐゴシック" charset="-128"/>
            </a:endParaRPr>
          </a:p>
          <a:p>
            <a:pPr marL="499390" lvl="1" indent="0">
              <a:lnSpc>
                <a:spcPct val="90000"/>
              </a:lnSpc>
              <a:buNone/>
            </a:pPr>
            <a:r>
              <a:rPr lang="en-US" altLang="x-none" sz="4160" dirty="0">
                <a:ea typeface="ＭＳ Ｐゴシック" charset="-128"/>
              </a:rPr>
              <a:t>Physicians </a:t>
            </a:r>
            <a:r>
              <a:rPr lang="ja-JP" altLang="en-US" sz="4160">
                <a:ea typeface="ＭＳ Ｐゴシック" charset="-128"/>
              </a:rPr>
              <a:t>“</a:t>
            </a:r>
            <a:r>
              <a:rPr lang="en-US" altLang="ja-JP" sz="4160" dirty="0">
                <a:ea typeface="ＭＳ Ｐゴシック" charset="-128"/>
              </a:rPr>
              <a:t>poured drugs of which they knew little, for diseases of which they knew less, into humans of which they knew nothing.</a:t>
            </a:r>
            <a:r>
              <a:rPr lang="ja-JP" altLang="en-US" sz="4160">
                <a:ea typeface="ＭＳ Ｐゴシック" charset="-128"/>
              </a:rPr>
              <a:t>”</a:t>
            </a:r>
            <a:r>
              <a:rPr lang="en-US" altLang="ja-JP" sz="4160" dirty="0">
                <a:ea typeface="ＭＳ Ｐゴシック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2204544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56FFEFD-D106-1442-8B96-DED46DF0C2A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22014"/>
            <a:ext cx="10566400" cy="742951"/>
          </a:xfrm>
          <a:prstGeom prst="rect">
            <a:avLst/>
          </a:prstGeom>
        </p:spPr>
        <p:txBody>
          <a:bodyPr/>
          <a:lstStyle>
            <a:lvl1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507995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6pPr>
            <a:lvl7pPr marL="1015990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7pPr>
            <a:lvl8pPr marL="1523985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8pPr>
            <a:lvl9pPr marL="2031980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4622" kern="0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What Will Our Legacy Be?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F930475-ADAD-CF41-98C4-7B1478CF1A8D}"/>
              </a:ext>
            </a:extLst>
          </p:cNvPr>
          <p:cNvSpPr txBox="1">
            <a:spLocks noChangeArrowheads="1"/>
          </p:cNvSpPr>
          <p:nvPr/>
        </p:nvSpPr>
        <p:spPr>
          <a:xfrm>
            <a:off x="201790" y="992188"/>
            <a:ext cx="10283080" cy="4908550"/>
          </a:xfrm>
          <a:prstGeom prst="rect">
            <a:avLst/>
          </a:prstGeom>
        </p:spPr>
        <p:txBody>
          <a:bodyPr/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tx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4160" kern="0" dirty="0">
                <a:ea typeface="ＭＳ Ｐゴシック" panose="020B0600070205080204" pitchFamily="34" charset="-128"/>
              </a:rPr>
              <a:t>Depends when we look…</a:t>
            </a:r>
          </a:p>
          <a:p>
            <a:pPr lvl="1">
              <a:lnSpc>
                <a:spcPct val="90000"/>
              </a:lnSpc>
            </a:pPr>
            <a:r>
              <a:rPr lang="en-US" altLang="en-US" sz="3493" kern="0" dirty="0">
                <a:ea typeface="ＭＳ Ｐゴシック" panose="020B0600070205080204" pitchFamily="34" charset="-128"/>
              </a:rPr>
              <a:t>Credit for solving intraoperative mortality</a:t>
            </a:r>
          </a:p>
          <a:p>
            <a:pPr lvl="1">
              <a:lnSpc>
                <a:spcPct val="90000"/>
              </a:lnSpc>
            </a:pPr>
            <a:r>
              <a:rPr lang="en-US" altLang="en-US" sz="3493" kern="0" dirty="0">
                <a:ea typeface="ＭＳ Ｐゴシック" panose="020B0600070205080204" pitchFamily="34" charset="-128"/>
              </a:rPr>
              <a:t>Little effort or progress on ward mortality</a:t>
            </a:r>
          </a:p>
          <a:p>
            <a:pPr>
              <a:lnSpc>
                <a:spcPct val="90000"/>
              </a:lnSpc>
            </a:pPr>
            <a:r>
              <a:rPr lang="en-US" altLang="en-US" sz="4160" kern="0" dirty="0">
                <a:ea typeface="ＭＳ Ｐゴシック" panose="020B0600070205080204" pitchFamily="34" charset="-128"/>
              </a:rPr>
              <a:t>Postoperative mortality is</a:t>
            </a:r>
            <a:r>
              <a:rPr lang="en-US" altLang="en-US" sz="4160" kern="0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4160" i="1" kern="0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the big problem</a:t>
            </a:r>
          </a:p>
          <a:p>
            <a:pPr lvl="1">
              <a:lnSpc>
                <a:spcPct val="90000"/>
              </a:lnSpc>
            </a:pPr>
            <a:r>
              <a:rPr lang="en-US" altLang="en-US" sz="3493" kern="0" dirty="0">
                <a:ea typeface="ＭＳ Ｐゴシック" panose="020B0600070205080204" pitchFamily="34" charset="-128"/>
              </a:rPr>
              <a:t>Current monitoring dates back a half-century</a:t>
            </a:r>
          </a:p>
          <a:p>
            <a:pPr lvl="1">
              <a:lnSpc>
                <a:spcPct val="90000"/>
              </a:lnSpc>
            </a:pPr>
            <a:r>
              <a:rPr lang="en-US" altLang="en-US" sz="3493" kern="0" dirty="0">
                <a:ea typeface="ＭＳ Ｐゴシック" panose="020B0600070205080204" pitchFamily="34" charset="-128"/>
              </a:rPr>
              <a:t>Inadequate for current patient acuity</a:t>
            </a:r>
          </a:p>
          <a:p>
            <a:pPr>
              <a:lnSpc>
                <a:spcPct val="90000"/>
              </a:lnSpc>
            </a:pPr>
            <a:r>
              <a:rPr lang="en-US" altLang="en-US" sz="4160" kern="0" dirty="0">
                <a:ea typeface="ＭＳ Ｐゴシック" panose="020B0600070205080204" pitchFamily="34" charset="-128"/>
              </a:rPr>
              <a:t>Continuous ward monitoring is essential</a:t>
            </a:r>
          </a:p>
          <a:p>
            <a:pPr lvl="1">
              <a:lnSpc>
                <a:spcPct val="90000"/>
              </a:lnSpc>
            </a:pPr>
            <a:r>
              <a:rPr lang="en-US" altLang="en-US" sz="3493" kern="0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Will soon be standard-of-care</a:t>
            </a:r>
          </a:p>
        </p:txBody>
      </p:sp>
    </p:spTree>
    <p:extLst>
      <p:ext uri="{BB962C8B-B14F-4D97-AF65-F5344CB8AC3E}">
        <p14:creationId xmlns:p14="http://schemas.microsoft.com/office/powerpoint/2010/main" val="2634486763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BE730-7DE7-CBC5-FA73-18C1D3B5DFE4}"/>
              </a:ext>
            </a:extLst>
          </p:cNvPr>
          <p:cNvSpPr txBox="1">
            <a:spLocks/>
          </p:cNvSpPr>
          <p:nvPr/>
        </p:nvSpPr>
        <p:spPr>
          <a:xfrm>
            <a:off x="-80963" y="-66675"/>
            <a:ext cx="10550526" cy="711200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kern="0" dirty="0"/>
              <a:t>And that’s all folks…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F12DE7F-BDE1-16BE-94A4-4C5C5F4D344A}"/>
              </a:ext>
            </a:extLst>
          </p:cNvPr>
          <p:cNvSpPr txBox="1">
            <a:spLocks/>
          </p:cNvSpPr>
          <p:nvPr/>
        </p:nvSpPr>
        <p:spPr>
          <a:xfrm>
            <a:off x="15875" y="5389000"/>
            <a:ext cx="10550525" cy="525463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600" kern="0" dirty="0">
                <a:solidFill>
                  <a:srgbClr val="FFFF00"/>
                </a:solidFill>
              </a:rPr>
              <a:t>Selected O</a:t>
            </a:r>
            <a:r>
              <a:rPr lang="en-US" sz="2400" kern="0" dirty="0">
                <a:solidFill>
                  <a:srgbClr val="FFFF00"/>
                </a:solidFill>
              </a:rPr>
              <a:t>UTCOMES</a:t>
            </a:r>
            <a:r>
              <a:rPr lang="en-US" sz="3600" kern="0" dirty="0">
                <a:solidFill>
                  <a:srgbClr val="FFFF00"/>
                </a:solidFill>
              </a:rPr>
              <a:t> R</a:t>
            </a:r>
            <a:r>
              <a:rPr lang="en-US" sz="2400" kern="0" dirty="0">
                <a:solidFill>
                  <a:srgbClr val="FFFF00"/>
                </a:solidFill>
              </a:rPr>
              <a:t>ESEARCH</a:t>
            </a:r>
            <a:r>
              <a:rPr lang="en-US" sz="3600" kern="0" dirty="0">
                <a:solidFill>
                  <a:srgbClr val="FFFF00"/>
                </a:solidFill>
              </a:rPr>
              <a:t> covers since 2023</a:t>
            </a:r>
          </a:p>
        </p:txBody>
      </p:sp>
      <p:pic>
        <p:nvPicPr>
          <p:cNvPr id="6861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D64F541-1652-31BE-D6AE-03290AAD1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399" y="999722"/>
            <a:ext cx="172408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0" name="Picture 1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565DB95D-CF60-5C9E-4D11-1C0AE6741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193" y="993625"/>
            <a:ext cx="1836244" cy="2212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4352630-D74A-1DF3-E12E-9BE124EBF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932" y="1000185"/>
            <a:ext cx="1892300" cy="2225674"/>
          </a:xfrm>
          <a:prstGeom prst="rect">
            <a:avLst/>
          </a:prstGeom>
        </p:spPr>
      </p:pic>
      <p:pic>
        <p:nvPicPr>
          <p:cNvPr id="5" name="Picture 4" descr="A close-up of a medical report&#10;&#10;Description automatically generated">
            <a:extLst>
              <a:ext uri="{FF2B5EF4-FFF2-40B4-BE49-F238E27FC236}">
                <a16:creationId xmlns:a16="http://schemas.microsoft.com/office/drawing/2014/main" id="{A7E2D3E5-C44E-BE99-19FF-9BE82D5E13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3959" y="987067"/>
            <a:ext cx="1892299" cy="2114701"/>
          </a:xfrm>
          <a:prstGeom prst="rect">
            <a:avLst/>
          </a:prstGeom>
        </p:spPr>
      </p:pic>
      <p:pic>
        <p:nvPicPr>
          <p:cNvPr id="7" name="Picture 6" descr="A medical informational poster of a person lying in a bed&#10;&#10;Description automatically generated">
            <a:extLst>
              <a:ext uri="{FF2B5EF4-FFF2-40B4-BE49-F238E27FC236}">
                <a16:creationId xmlns:a16="http://schemas.microsoft.com/office/drawing/2014/main" id="{45BA4CAA-943B-1201-7641-FB511FF146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059" y="3324417"/>
            <a:ext cx="1813854" cy="2120269"/>
          </a:xfrm>
          <a:prstGeom prst="rect">
            <a:avLst/>
          </a:prstGeom>
        </p:spPr>
      </p:pic>
      <p:pic>
        <p:nvPicPr>
          <p:cNvPr id="10" name="Picture 9" descr="A screen shot of a device&#10;&#10;Description automatically generated">
            <a:extLst>
              <a:ext uri="{FF2B5EF4-FFF2-40B4-BE49-F238E27FC236}">
                <a16:creationId xmlns:a16="http://schemas.microsoft.com/office/drawing/2014/main" id="{526D6387-0E9E-A099-5188-CE3D152DAD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4133" y="987067"/>
            <a:ext cx="1813853" cy="2168525"/>
          </a:xfrm>
          <a:prstGeom prst="rect">
            <a:avLst/>
          </a:prstGeom>
        </p:spPr>
      </p:pic>
      <p:pic>
        <p:nvPicPr>
          <p:cNvPr id="8" name="Picture 7" descr="A cover of a magazine&#10;&#10;Description automatically generated">
            <a:extLst>
              <a:ext uri="{FF2B5EF4-FFF2-40B4-BE49-F238E27FC236}">
                <a16:creationId xmlns:a16="http://schemas.microsoft.com/office/drawing/2014/main" id="{43E39898-F5D0-BAF4-290B-E34A65E488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6127" y="3324417"/>
            <a:ext cx="1796310" cy="2120269"/>
          </a:xfrm>
          <a:prstGeom prst="rect">
            <a:avLst/>
          </a:prstGeom>
        </p:spPr>
      </p:pic>
      <p:pic>
        <p:nvPicPr>
          <p:cNvPr id="9" name="Picture 8" descr="A poster of a diagram of the muscles of the back&#10;&#10;Description automatically generated">
            <a:extLst>
              <a:ext uri="{FF2B5EF4-FFF2-40B4-BE49-F238E27FC236}">
                <a16:creationId xmlns:a16="http://schemas.microsoft.com/office/drawing/2014/main" id="{119BA53D-54F9-D379-1B9F-0AEE16D55C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1735" y="3296259"/>
            <a:ext cx="1724081" cy="2120900"/>
          </a:xfrm>
          <a:prstGeom prst="rect">
            <a:avLst/>
          </a:prstGeom>
        </p:spPr>
      </p:pic>
      <p:pic>
        <p:nvPicPr>
          <p:cNvPr id="4" name="Picture 3" descr="A black cover with a black background&#10;&#10;Description automatically generated">
            <a:extLst>
              <a:ext uri="{FF2B5EF4-FFF2-40B4-BE49-F238E27FC236}">
                <a16:creationId xmlns:a16="http://schemas.microsoft.com/office/drawing/2014/main" id="{1EA3A46A-FF28-9BA7-6D1A-E4F60A1C40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5815" y="3284461"/>
            <a:ext cx="1750492" cy="211633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2A740D4-5879-6633-60E3-8FA2F167A888}"/>
              </a:ext>
            </a:extLst>
          </p:cNvPr>
          <p:cNvSpPr/>
          <p:nvPr/>
        </p:nvSpPr>
        <p:spPr bwMode="auto">
          <a:xfrm>
            <a:off x="6465114" y="3308296"/>
            <a:ext cx="1750491" cy="2068666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Helvetica" charset="0"/>
              <a:ea typeface="ＭＳ Ｐゴシック" charset="0"/>
            </a:endParaRPr>
          </a:p>
        </p:txBody>
      </p:sp>
      <p:pic>
        <p:nvPicPr>
          <p:cNvPr id="13" name="Picture 12" descr="A magazine cover with a diagram&#10;&#10;AI-generated content may be incorrect.">
            <a:extLst>
              <a:ext uri="{FF2B5EF4-FFF2-40B4-BE49-F238E27FC236}">
                <a16:creationId xmlns:a16="http://schemas.microsoft.com/office/drawing/2014/main" id="{B84AF835-380D-DE31-6A27-BD162B6313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9638" y="3284461"/>
            <a:ext cx="1750492" cy="2069908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0541182-F377-754C-A9E4-95308D217A3C}"/>
              </a:ext>
            </a:extLst>
          </p:cNvPr>
          <p:cNvSpPr/>
          <p:nvPr/>
        </p:nvSpPr>
        <p:spPr bwMode="auto">
          <a:xfrm>
            <a:off x="0" y="594360"/>
            <a:ext cx="10566400" cy="440267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5664" tIns="52832" rIns="105664" bIns="52832" numCol="1" rtlCol="0" anchor="t" anchorCtr="0" compatLnSpc="1">
            <a:prstTxWarp prst="textNoShape">
              <a:avLst/>
            </a:prstTxWarp>
          </a:bodyPr>
          <a:lstStyle/>
          <a:p>
            <a:pPr defTabSz="1056681"/>
            <a:endParaRPr lang="en-US" sz="2080">
              <a:solidFill>
                <a:schemeClr val="tx1"/>
              </a:solidFill>
              <a:latin typeface="Palatino" pitchFamily="1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5A70453-E7FE-1248-9769-CAA21496362F}"/>
              </a:ext>
            </a:extLst>
          </p:cNvPr>
          <p:cNvSpPr txBox="1">
            <a:spLocks/>
          </p:cNvSpPr>
          <p:nvPr/>
        </p:nvSpPr>
        <p:spPr bwMode="auto">
          <a:xfrm>
            <a:off x="0" y="281378"/>
            <a:ext cx="10566400" cy="742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384" tIns="42192" rIns="84384" bIns="42192" numCol="1" anchor="b" anchorCtr="0" compatLnSpc="1">
            <a:prstTxWarp prst="textNoShape">
              <a:avLst/>
            </a:prstTxWarp>
          </a:bodyPr>
          <a:lstStyle>
            <a:lvl1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507995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6pPr>
            <a:lvl7pPr marL="1015990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7pPr>
            <a:lvl8pPr marL="1523985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8pPr>
            <a:lvl9pPr marL="2031980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5135" kern="0"/>
              <a:t>Carpe Diem</a:t>
            </a:r>
            <a:endParaRPr lang="en-US" sz="5135" kern="0" dirty="0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AE9A03EC-CE21-C34A-A834-BB868C616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8120"/>
            <a:ext cx="105664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17419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5250"/>
            <a:ext cx="10566400" cy="742951"/>
          </a:xfrm>
        </p:spPr>
        <p:txBody>
          <a:bodyPr/>
          <a:lstStyle/>
          <a:p>
            <a:r>
              <a:rPr lang="en-US" altLang="x-none" sz="4401" dirty="0">
                <a:ea typeface="ＭＳ Ｐゴシック" charset="-128"/>
              </a:rPr>
              <a:t>Oliver Wendell Holmes, 1860</a:t>
            </a:r>
          </a:p>
        </p:txBody>
      </p:sp>
      <p:sp>
        <p:nvSpPr>
          <p:cNvPr id="819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88054" y="1474893"/>
            <a:ext cx="10114054" cy="2873587"/>
          </a:xfrm>
        </p:spPr>
        <p:txBody>
          <a:bodyPr/>
          <a:lstStyle/>
          <a:p>
            <a:pPr marL="499390" lvl="1" indent="0">
              <a:lnSpc>
                <a:spcPct val="90000"/>
              </a:lnSpc>
              <a:buNone/>
            </a:pPr>
            <a:r>
              <a:rPr lang="en-US" sz="4160" dirty="0"/>
              <a:t>“If all our drugs could be sunk to the bottom of the sea, it would be all the better for humans — and all the worse for the fishes.”</a:t>
            </a:r>
          </a:p>
        </p:txBody>
      </p:sp>
    </p:spTree>
    <p:extLst>
      <p:ext uri="{BB962C8B-B14F-4D97-AF65-F5344CB8AC3E}">
        <p14:creationId xmlns:p14="http://schemas.microsoft.com/office/powerpoint/2010/main" val="84313669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j-cs"/>
              </a:rPr>
              <a:t>Perioperative Mortality</a:t>
            </a:r>
          </a:p>
        </p:txBody>
      </p:sp>
      <p:sp>
        <p:nvSpPr>
          <p:cNvPr id="349190" name="Rectangle 1030"/>
          <p:cNvSpPr>
            <a:spLocks noGrp="1" noChangeArrowheads="1"/>
          </p:cNvSpPr>
          <p:nvPr>
            <p:ph type="body" idx="1"/>
          </p:nvPr>
        </p:nvSpPr>
        <p:spPr>
          <a:xfrm>
            <a:off x="133507" y="1038769"/>
            <a:ext cx="10358030" cy="465403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4400" dirty="0"/>
              <a:t>Intraoperative mortality rare</a:t>
            </a:r>
          </a:p>
          <a:p>
            <a:pPr lvl="1">
              <a:lnSpc>
                <a:spcPct val="90000"/>
              </a:lnSpc>
              <a:defRPr/>
            </a:pPr>
            <a:r>
              <a:rPr lang="en-US" sz="3600" dirty="0"/>
              <a:t>10-fold reduction in 3 decades</a:t>
            </a:r>
          </a:p>
          <a:p>
            <a:pPr>
              <a:lnSpc>
                <a:spcPct val="90000"/>
              </a:lnSpc>
              <a:defRPr/>
            </a:pPr>
            <a:r>
              <a:rPr lang="en-US" sz="4400" dirty="0"/>
              <a:t>Thirty-day postoperative mortality</a:t>
            </a:r>
          </a:p>
          <a:p>
            <a:pPr lvl="1">
              <a:lnSpc>
                <a:spcPct val="90000"/>
              </a:lnSpc>
              <a:defRPr/>
            </a:pPr>
            <a:r>
              <a:rPr lang="en-US" sz="3600" dirty="0"/>
              <a:t>2% for inpatients ≥45 years old</a:t>
            </a:r>
          </a:p>
          <a:p>
            <a:pPr lvl="2">
              <a:lnSpc>
                <a:spcPct val="90000"/>
              </a:lnSpc>
              <a:defRPr/>
            </a:pPr>
            <a:r>
              <a:rPr lang="en-US" sz="3200" dirty="0"/>
              <a:t>Same as 1-year mortality in a 65-year-old</a:t>
            </a:r>
          </a:p>
          <a:p>
            <a:pPr lvl="2">
              <a:lnSpc>
                <a:spcPct val="90000"/>
              </a:lnSpc>
              <a:defRPr/>
            </a:pPr>
            <a:r>
              <a:rPr lang="en-US" sz="3200" dirty="0"/>
              <a:t>8-fold greater than a similar non-operative month</a:t>
            </a:r>
          </a:p>
          <a:p>
            <a:pPr lvl="1">
              <a:lnSpc>
                <a:spcPct val="90000"/>
              </a:lnSpc>
              <a:defRPr/>
            </a:pPr>
            <a:r>
              <a:rPr lang="en-US" sz="3600" dirty="0"/>
              <a:t>70% during initial hospitalization</a:t>
            </a:r>
          </a:p>
          <a:p>
            <a:pPr lvl="1">
              <a:lnSpc>
                <a:spcPct val="90000"/>
              </a:lnSpc>
              <a:defRPr/>
            </a:pPr>
            <a:r>
              <a:rPr lang="en-US" sz="3600" dirty="0">
                <a:solidFill>
                  <a:srgbClr val="FFFF00"/>
                </a:solidFill>
              </a:rPr>
              <a:t>&gt;100-fold more than intraop mortality</a:t>
            </a:r>
          </a:p>
        </p:txBody>
      </p:sp>
    </p:spTree>
    <p:extLst>
      <p:ext uri="{BB962C8B-B14F-4D97-AF65-F5344CB8AC3E}">
        <p14:creationId xmlns:p14="http://schemas.microsoft.com/office/powerpoint/2010/main" val="280662708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1026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>
              <a:defRPr/>
            </a:pPr>
            <a:r>
              <a:rPr lang="en-US" dirty="0">
                <a:cs typeface="+mj-cs"/>
              </a:rPr>
              <a:t>Causes of Perioperative Mortality</a:t>
            </a:r>
          </a:p>
        </p:txBody>
      </p:sp>
      <p:sp>
        <p:nvSpPr>
          <p:cNvPr id="17410" name="Rectangle 1030"/>
          <p:cNvSpPr>
            <a:spLocks noGrp="1" noChangeArrowheads="1"/>
          </p:cNvSpPr>
          <p:nvPr>
            <p:ph type="body" idx="1"/>
          </p:nvPr>
        </p:nvSpPr>
        <p:spPr>
          <a:xfrm>
            <a:off x="133507" y="1010391"/>
            <a:ext cx="10283080" cy="5172796"/>
          </a:xfrm>
        </p:spPr>
        <p:txBody>
          <a:bodyPr/>
          <a:lstStyle/>
          <a:p>
            <a:r>
              <a:rPr lang="en-US" altLang="x-none" sz="4000" dirty="0"/>
              <a:t>Myocardial infarction is leading cause</a:t>
            </a:r>
          </a:p>
          <a:p>
            <a:r>
              <a:rPr lang="en-US" altLang="x-none" sz="4000" dirty="0"/>
              <a:t>Respiratory events contribute</a:t>
            </a:r>
          </a:p>
          <a:p>
            <a:pPr lvl="1"/>
            <a:r>
              <a:rPr lang="en-US" altLang="x-none" sz="2800" dirty="0"/>
              <a:t>≈45,000 US pts/yr need emergency ventilation</a:t>
            </a:r>
          </a:p>
          <a:p>
            <a:pPr lvl="1"/>
            <a:r>
              <a:rPr lang="en-US" altLang="x-none" sz="2800" dirty="0"/>
              <a:t>40% die before discharge</a:t>
            </a:r>
          </a:p>
          <a:p>
            <a:pPr lvl="1"/>
            <a:r>
              <a:rPr lang="en-US" altLang="x-none" sz="2800" dirty="0"/>
              <a:t>More common cause of morbidity</a:t>
            </a:r>
          </a:p>
          <a:p>
            <a:pPr lvl="1"/>
            <a:r>
              <a:rPr lang="en-US" altLang="x-none" sz="2800" dirty="0">
                <a:solidFill>
                  <a:srgbClr val="FFFF00"/>
                </a:solidFill>
              </a:rPr>
              <a:t>Most are probably preventable</a:t>
            </a:r>
          </a:p>
          <a:p>
            <a:r>
              <a:rPr lang="en-US" altLang="x-none" sz="4000" dirty="0"/>
              <a:t>40% of in-hospital cardiac arrests on wards</a:t>
            </a:r>
          </a:p>
          <a:p>
            <a:pPr lvl="1"/>
            <a:r>
              <a:rPr lang="en-US" altLang="x-none" sz="2800" dirty="0"/>
              <a:t>78% lethal</a:t>
            </a:r>
          </a:p>
        </p:txBody>
      </p:sp>
    </p:spTree>
    <p:extLst>
      <p:ext uri="{BB962C8B-B14F-4D97-AF65-F5344CB8AC3E}">
        <p14:creationId xmlns:p14="http://schemas.microsoft.com/office/powerpoint/2010/main" val="119607189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49A8C-D332-DE4A-87CA-E60F267F9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of PPCs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8B64C-162E-FE40-AD83-FC0D3897C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sz="3200" dirty="0"/>
              <a:t>Obstruction</a:t>
            </a:r>
          </a:p>
          <a:p>
            <a:pPr marL="0" indent="0"/>
            <a:r>
              <a:rPr lang="en-US" sz="3200" dirty="0"/>
              <a:t>Respiratory muscle weakness, including residual blocks</a:t>
            </a:r>
          </a:p>
          <a:p>
            <a:pPr marL="0" indent="0"/>
            <a:r>
              <a:rPr lang="en-US" sz="3200" dirty="0"/>
              <a:t>Reduced ventilation, often from pain</a:t>
            </a:r>
          </a:p>
          <a:p>
            <a:pPr marL="0" indent="0"/>
            <a:r>
              <a:rPr lang="en-US" sz="3200" dirty="0"/>
              <a:t>Impaired respiratory control</a:t>
            </a:r>
          </a:p>
          <a:p>
            <a:pPr marL="0" indent="0"/>
            <a:r>
              <a:rPr lang="en-US" sz="3200" dirty="0">
                <a:solidFill>
                  <a:srgbClr val="FFFF00"/>
                </a:solidFill>
              </a:rPr>
              <a:t>And…</a:t>
            </a:r>
          </a:p>
          <a:p>
            <a:pPr marL="409708" lvl="1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5957414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306" y="0"/>
            <a:ext cx="10550094" cy="953911"/>
          </a:xfrm>
          <a:prstGeom prst="rect">
            <a:avLst/>
          </a:prstGeom>
        </p:spPr>
        <p:txBody>
          <a:bodyPr/>
          <a:lstStyle>
            <a:lvl1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ctr" defTabSz="731838" rtl="0" eaLnBrk="0" fontAlgn="base" hangingPunct="0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4494" kern="0" dirty="0"/>
              <a:t>Opioid-induced Respiratory Depression</a:t>
            </a:r>
          </a:p>
        </p:txBody>
      </p:sp>
      <p:sp>
        <p:nvSpPr>
          <p:cNvPr id="5" name="Rectangle 1030"/>
          <p:cNvSpPr txBox="1">
            <a:spLocks noChangeArrowheads="1"/>
          </p:cNvSpPr>
          <p:nvPr/>
        </p:nvSpPr>
        <p:spPr>
          <a:xfrm>
            <a:off x="171372" y="953911"/>
            <a:ext cx="10283080" cy="4694414"/>
          </a:xfrm>
          <a:prstGeom prst="rect">
            <a:avLst/>
          </a:prstGeom>
        </p:spPr>
        <p:txBody>
          <a:bodyPr/>
          <a:lstStyle>
            <a:lvl1pPr marL="274638" indent="-274638" algn="l" defTabSz="731838" rtl="0" eaLnBrk="0" fontAlgn="base" hangingPunct="0">
              <a:spcBef>
                <a:spcPct val="5000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593725" indent="-204788" algn="l" defTabSz="731838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charset="0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914400" indent="-182563" algn="l" defTabSz="731838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latin typeface="+mn-lt"/>
                <a:ea typeface="+mn-ea"/>
              </a:defRPr>
            </a:lvl3pPr>
            <a:lvl4pPr marL="1279525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6462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5pPr>
            <a:lvl6pPr marL="21034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5606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0178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475038" indent="-182563" algn="l" defTabSz="7318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x-none" sz="3200" kern="0" dirty="0"/>
              <a:t>Closed-claims analysis</a:t>
            </a:r>
          </a:p>
          <a:p>
            <a:pPr lvl="1"/>
            <a:r>
              <a:rPr lang="en-US" altLang="x-none" sz="2400" kern="0" dirty="0"/>
              <a:t>77% of episodes = death or severe brain injury</a:t>
            </a:r>
          </a:p>
          <a:p>
            <a:pPr lvl="1"/>
            <a:r>
              <a:rPr lang="en-US" altLang="x-none" sz="2400" kern="0" dirty="0"/>
              <a:t>88% within 24 hours of anesthesia</a:t>
            </a:r>
          </a:p>
          <a:p>
            <a:r>
              <a:rPr lang="en-US" altLang="x-none" sz="3600" kern="0" dirty="0"/>
              <a:t>97% deemed preventable</a:t>
            </a:r>
          </a:p>
          <a:p>
            <a:pPr lvl="1"/>
            <a:r>
              <a:rPr lang="en-US" altLang="x-none" sz="2400" kern="0" dirty="0"/>
              <a:t>42% within 2 hours of last nursing check</a:t>
            </a:r>
          </a:p>
          <a:p>
            <a:r>
              <a:rPr lang="en-US" altLang="x-none" sz="3600" kern="0" dirty="0"/>
              <a:t>Potential causes</a:t>
            </a:r>
          </a:p>
          <a:p>
            <a:pPr lvl="1"/>
            <a:r>
              <a:rPr lang="en-US" altLang="x-none" sz="2400" kern="0" dirty="0"/>
              <a:t>Multiple prescribers</a:t>
            </a:r>
          </a:p>
          <a:p>
            <a:pPr lvl="1"/>
            <a:r>
              <a:rPr lang="en-US" altLang="x-none" sz="2400" kern="0" dirty="0"/>
              <a:t>Potentiating non-opioid sedatives</a:t>
            </a:r>
          </a:p>
          <a:p>
            <a:pPr lvl="1"/>
            <a:r>
              <a:rPr lang="en-US" altLang="x-none" sz="2400" kern="0" dirty="0"/>
              <a:t>Inadequate nursing assessment/response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22747" y="5574268"/>
            <a:ext cx="3543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kern="0" dirty="0">
                <a:solidFill>
                  <a:srgbClr val="FFFF00"/>
                </a:solidFill>
                <a:latin typeface="Times" pitchFamily="2" charset="0"/>
              </a:rPr>
              <a:t>Lee et al, Anesthesiology 2015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6B92A-55D4-F644-A2B8-4E5D41B33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PRODIGY-Identified Risk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ACFB0-E660-A44E-8991-2F1BA29C3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790" y="1038488"/>
            <a:ext cx="10283080" cy="4908550"/>
          </a:xfrm>
        </p:spPr>
        <p:txBody>
          <a:bodyPr/>
          <a:lstStyle/>
          <a:p>
            <a:pPr marL="0" indent="0"/>
            <a:r>
              <a:rPr lang="en-US" sz="3200" dirty="0"/>
              <a:t>Cohort study</a:t>
            </a:r>
          </a:p>
          <a:p>
            <a:pPr marL="574675" lvl="1" indent="-165100">
              <a:buFont typeface="Arial" panose="020B0604020202020204" pitchFamily="34" charset="0"/>
              <a:buChar char="•"/>
            </a:pPr>
            <a:r>
              <a:rPr lang="en-US" sz="2400" dirty="0"/>
              <a:t>To validate risk prediction for respiratory depression</a:t>
            </a:r>
          </a:p>
          <a:p>
            <a:pPr marL="574675" lvl="1" indent="-165100">
              <a:buFont typeface="Arial" panose="020B0604020202020204" pitchFamily="34" charset="0"/>
              <a:buChar char="•"/>
            </a:pPr>
            <a:r>
              <a:rPr lang="en-US" sz="2400" dirty="0"/>
              <a:t>1335 patients receiving parenteral opioids</a:t>
            </a:r>
          </a:p>
          <a:p>
            <a:pPr marL="0" indent="0"/>
            <a:r>
              <a:rPr lang="en-US" sz="3200" dirty="0"/>
              <a:t>46% of patients experienced 1+ respiratory depression events</a:t>
            </a:r>
          </a:p>
          <a:p>
            <a:pPr marL="0" indent="0"/>
            <a:r>
              <a:rPr lang="en-US" sz="3200" dirty="0"/>
              <a:t>Predictive factors included: age ≥60, sex, opioid naivety, sleep disorders, and chronic heart failure</a:t>
            </a:r>
          </a:p>
          <a:p>
            <a:pPr marL="515938" lvl="1" indent="-106363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00"/>
                </a:solidFill>
              </a:rPr>
              <a:t>However, low sensitivity and specificity of predictive tool indicates poor individual risk prediction</a:t>
            </a:r>
          </a:p>
        </p:txBody>
      </p:sp>
      <p:sp>
        <p:nvSpPr>
          <p:cNvPr id="4" name="Rectangle 1027">
            <a:extLst>
              <a:ext uri="{FF2B5EF4-FFF2-40B4-BE49-F238E27FC236}">
                <a16:creationId xmlns:a16="http://schemas.microsoft.com/office/drawing/2014/main" id="{72F389A6-B106-6D41-8A67-9C71F0FC1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146" y="5551342"/>
            <a:ext cx="3353948" cy="392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6181" tIns="57072" rIns="116181" bIns="57072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-128"/>
              </a:defRPr>
            </a:lvl9pPr>
          </a:lstStyle>
          <a:p>
            <a:pPr algn="r"/>
            <a:r>
              <a:rPr lang="en-US" altLang="x-none" sz="1800" dirty="0">
                <a:solidFill>
                  <a:srgbClr val="FFFF00"/>
                </a:solidFill>
                <a:latin typeface="Times" charset="0"/>
              </a:rPr>
              <a:t>Khanna et al, A&amp;A 2020</a:t>
            </a:r>
          </a:p>
        </p:txBody>
      </p:sp>
    </p:spTree>
    <p:extLst>
      <p:ext uri="{BB962C8B-B14F-4D97-AF65-F5344CB8AC3E}">
        <p14:creationId xmlns:p14="http://schemas.microsoft.com/office/powerpoint/2010/main" val="347330546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7.2"/>
</p:tagLst>
</file>

<file path=ppt/theme/theme1.xml><?xml version="1.0" encoding="utf-8"?>
<a:theme xmlns:a="http://schemas.openxmlformats.org/drawingml/2006/main" name="untitled 3">
  <a:themeElements>
    <a:clrScheme name="">
      <a:dk1>
        <a:srgbClr val="FFFFFF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DADADA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3">
      <a:majorFont>
        <a:latin typeface="Arial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" charset="0"/>
            <a:ea typeface="ＭＳ Ｐゴシック" charset="0"/>
          </a:defRPr>
        </a:defPPr>
      </a:lstStyle>
    </a:lnDef>
  </a:objectDefaults>
  <a:extraClrSchemeLst>
    <a:extraClrScheme>
      <a:clrScheme name="untitled 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Sessler:Applications:Microsoft PowerPoint 4:Templates:On Screen &amp; 35mm Slides:dbllines.ppt - Double Lines</Template>
  <TotalTime>15738</TotalTime>
  <Pages>36</Pages>
  <Words>1689</Words>
  <Application>Microsoft Macintosh PowerPoint</Application>
  <PresentationFormat>Custom</PresentationFormat>
  <Paragraphs>233</Paragraphs>
  <Slides>32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  <vt:variant>
        <vt:lpstr>Custom Shows</vt:lpstr>
      </vt:variant>
      <vt:variant>
        <vt:i4>3</vt:i4>
      </vt:variant>
    </vt:vector>
  </HeadingPairs>
  <TitlesOfParts>
    <vt:vector size="42" baseType="lpstr">
      <vt:lpstr>ＭＳ Ｐゴシック</vt:lpstr>
      <vt:lpstr>Arial</vt:lpstr>
      <vt:lpstr>Helvetica</vt:lpstr>
      <vt:lpstr>Palatino</vt:lpstr>
      <vt:lpstr>Times</vt:lpstr>
      <vt:lpstr>Times New Roman</vt:lpstr>
      <vt:lpstr>untitled 3</vt:lpstr>
      <vt:lpstr>PowerPoint Presentation</vt:lpstr>
      <vt:lpstr>Postoperative Respiratory Depression</vt:lpstr>
      <vt:lpstr>Voltaire, 1760</vt:lpstr>
      <vt:lpstr>Oliver Wendell Holmes, 1860</vt:lpstr>
      <vt:lpstr>Perioperative Mortality</vt:lpstr>
      <vt:lpstr>Causes of Perioperative Mortality</vt:lpstr>
      <vt:lpstr>Pathophysiology of PPCs</vt:lpstr>
      <vt:lpstr>PowerPoint Presentation</vt:lpstr>
      <vt:lpstr>PRODIGY-Identified Risk Factors</vt:lpstr>
      <vt:lpstr>PowerPoint Presentation</vt:lpstr>
      <vt:lpstr>PowerPoint Presentation</vt:lpstr>
      <vt:lpstr>PowerPoint Presentation</vt:lpstr>
      <vt:lpstr>Vital Sign Abnormalities Often Missed</vt:lpstr>
      <vt:lpstr>PowerPoint Presentation</vt:lpstr>
      <vt:lpstr>PowerPoint Presentation</vt:lpstr>
      <vt:lpstr>Ineffective Treatments, Trial Results</vt:lpstr>
      <vt:lpstr>Sugammadex v. Neostigmine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On Shakespeare, John Milton (1630)</vt:lpstr>
      <vt:lpstr>Gladys Sessler 1925-2000, R.I.P.</vt:lpstr>
      <vt:lpstr>Epitaph of Sir Edward Stanely’s Tomb</vt:lpstr>
      <vt:lpstr>PowerPoint Presentation</vt:lpstr>
      <vt:lpstr>PowerPoint Presentation</vt:lpstr>
      <vt:lpstr>PowerPoint Presentation</vt:lpstr>
      <vt:lpstr>PowerPoint Presentation</vt:lpstr>
      <vt:lpstr>First Hour Thermoregulation</vt:lpstr>
      <vt:lpstr>Second Hour Thermoregulation</vt:lpstr>
      <vt:lpstr>One-Hour Grand Rounds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*Thermo Combined-20</dc:title>
  <dc:subject/>
  <dc:creator/>
  <cp:keywords/>
  <dc:description/>
  <cp:lastModifiedBy>Daniel Sessler</cp:lastModifiedBy>
  <cp:revision>608</cp:revision>
  <cp:lastPrinted>1999-05-19T10:22:01Z</cp:lastPrinted>
  <dcterms:created xsi:type="dcterms:W3CDTF">1998-02-10T17:49:20Z</dcterms:created>
  <dcterms:modified xsi:type="dcterms:W3CDTF">2025-02-19T19:06:10Z</dcterms:modified>
</cp:coreProperties>
</file>