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5"/>
  </p:notesMasterIdLst>
  <p:handoutMasterIdLst>
    <p:handoutMasterId r:id="rId36"/>
  </p:handoutMasterIdLst>
  <p:sldIdLst>
    <p:sldId id="655" r:id="rId2"/>
    <p:sldId id="355" r:id="rId3"/>
    <p:sldId id="308" r:id="rId4"/>
    <p:sldId id="349" r:id="rId5"/>
    <p:sldId id="657" r:id="rId6"/>
    <p:sldId id="357" r:id="rId7"/>
    <p:sldId id="358" r:id="rId8"/>
    <p:sldId id="329" r:id="rId9"/>
    <p:sldId id="330" r:id="rId10"/>
    <p:sldId id="331" r:id="rId11"/>
    <p:sldId id="647" r:id="rId12"/>
    <p:sldId id="648" r:id="rId13"/>
    <p:sldId id="649" r:id="rId14"/>
    <p:sldId id="650" r:id="rId15"/>
    <p:sldId id="653" r:id="rId16"/>
    <p:sldId id="660" r:id="rId17"/>
    <p:sldId id="324" r:id="rId18"/>
    <p:sldId id="351" r:id="rId19"/>
    <p:sldId id="659" r:id="rId20"/>
    <p:sldId id="352" r:id="rId21"/>
    <p:sldId id="326" r:id="rId22"/>
    <p:sldId id="332" r:id="rId23"/>
    <p:sldId id="350" r:id="rId24"/>
    <p:sldId id="327" r:id="rId25"/>
    <p:sldId id="656" r:id="rId26"/>
    <p:sldId id="348" r:id="rId27"/>
    <p:sldId id="643" r:id="rId28"/>
    <p:sldId id="644" r:id="rId29"/>
    <p:sldId id="658" r:id="rId30"/>
    <p:sldId id="646" r:id="rId31"/>
    <p:sldId id="652" r:id="rId32"/>
    <p:sldId id="651" r:id="rId33"/>
    <p:sldId id="645" r:id="rId34"/>
  </p:sldIdLst>
  <p:sldSz cx="10566400" cy="5943600"/>
  <p:notesSz cx="9144000" cy="6858000"/>
  <p:defaultTextStyle>
    <a:defPPr>
      <a:defRPr lang="en-US"/>
    </a:defPPr>
    <a:lvl1pPr algn="l" rtl="0" eaLnBrk="0" fontAlgn="base" hangingPunct="0">
      <a:spcBef>
        <a:spcPct val="0"/>
      </a:spcBef>
      <a:spcAft>
        <a:spcPct val="0"/>
      </a:spcAft>
      <a:defRPr sz="2400" kern="1200">
        <a:solidFill>
          <a:schemeClr val="tx1"/>
        </a:solidFill>
        <a:latin typeface="Palatino"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Palatino"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Palatino"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Palatino"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Palatino" charset="0"/>
        <a:ea typeface="ＭＳ Ｐゴシック" charset="-128"/>
        <a:cs typeface="+mn-cs"/>
      </a:defRPr>
    </a:lvl5pPr>
    <a:lvl6pPr marL="2286000" algn="l" defTabSz="914400" rtl="0" eaLnBrk="1" latinLnBrk="0" hangingPunct="1">
      <a:defRPr sz="2400" kern="1200">
        <a:solidFill>
          <a:schemeClr val="tx1"/>
        </a:solidFill>
        <a:latin typeface="Palatino" charset="0"/>
        <a:ea typeface="ＭＳ Ｐゴシック" charset="-128"/>
        <a:cs typeface="+mn-cs"/>
      </a:defRPr>
    </a:lvl6pPr>
    <a:lvl7pPr marL="2743200" algn="l" defTabSz="914400" rtl="0" eaLnBrk="1" latinLnBrk="0" hangingPunct="1">
      <a:defRPr sz="2400" kern="1200">
        <a:solidFill>
          <a:schemeClr val="tx1"/>
        </a:solidFill>
        <a:latin typeface="Palatino" charset="0"/>
        <a:ea typeface="ＭＳ Ｐゴシック" charset="-128"/>
        <a:cs typeface="+mn-cs"/>
      </a:defRPr>
    </a:lvl7pPr>
    <a:lvl8pPr marL="3200400" algn="l" defTabSz="914400" rtl="0" eaLnBrk="1" latinLnBrk="0" hangingPunct="1">
      <a:defRPr sz="2400" kern="1200">
        <a:solidFill>
          <a:schemeClr val="tx1"/>
        </a:solidFill>
        <a:latin typeface="Palatino" charset="0"/>
        <a:ea typeface="ＭＳ Ｐゴシック" charset="-128"/>
        <a:cs typeface="+mn-cs"/>
      </a:defRPr>
    </a:lvl8pPr>
    <a:lvl9pPr marL="3657600" algn="l" defTabSz="914400" rtl="0" eaLnBrk="1" latinLnBrk="0" hangingPunct="1">
      <a:defRPr sz="2400" kern="1200">
        <a:solidFill>
          <a:schemeClr val="tx1"/>
        </a:solidFill>
        <a:latin typeface="Palatino" charset="0"/>
        <a:ea typeface="ＭＳ Ｐゴシック" charset="-128"/>
        <a:cs typeface="+mn-cs"/>
      </a:defRPr>
    </a:lvl9pPr>
  </p:defaultTextStyle>
  <p:extLst>
    <p:ext uri="{EFAFB233-063F-42B5-8137-9DF3F51BA10A}">
      <p15:sldGuideLst xmlns:p15="http://schemas.microsoft.com/office/powerpoint/2012/main">
        <p15:guide id="1" orient="horz" pos="1872" userDrawn="1">
          <p15:clr>
            <a:srgbClr val="A4A3A4"/>
          </p15:clr>
        </p15:guide>
        <p15:guide id="2" pos="3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0"/>
      </p:ext>
    </p:extLst>
  </p:showPr>
  <p:clrMru>
    <a:srgbClr val="000000"/>
    <a:srgbClr val="232323"/>
    <a:srgbClr val="FFB252"/>
    <a:srgbClr val="6E2E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882"/>
    <p:restoredTop sz="96868"/>
  </p:normalViewPr>
  <p:slideViewPr>
    <p:cSldViewPr>
      <p:cViewPr varScale="1">
        <p:scale>
          <a:sx n="199" d="100"/>
          <a:sy n="199" d="100"/>
        </p:scale>
        <p:origin x="536" y="472"/>
      </p:cViewPr>
      <p:guideLst>
        <p:guide orient="horz" pos="1872"/>
        <p:guide pos="3328"/>
      </p:guideLst>
    </p:cSldViewPr>
  </p:slideViewPr>
  <p:outlineViewPr>
    <p:cViewPr>
      <p:scale>
        <a:sx n="50" d="100"/>
        <a:sy n="50" d="100"/>
      </p:scale>
      <p:origin x="0" y="0"/>
    </p:cViewPr>
  </p:outlineViewPr>
  <p:notesTextViewPr>
    <p:cViewPr>
      <p:scale>
        <a:sx n="100" d="100"/>
        <a:sy n="100" d="100"/>
      </p:scale>
      <p:origin x="0" y="0"/>
    </p:cViewPr>
  </p:notesTextViewPr>
  <p:sorterViewPr>
    <p:cViewPr varScale="1">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1219200" y="3257550"/>
            <a:ext cx="6705600" cy="3086100"/>
          </a:xfrm>
          <a:prstGeom prst="rect">
            <a:avLst/>
          </a:prstGeom>
          <a:noFill/>
          <a:ln w="12700">
            <a:noFill/>
            <a:miter lim="800000"/>
            <a:headEnd/>
            <a:tailEnd/>
          </a:ln>
          <a:effectLst/>
        </p:spPr>
        <p:txBody>
          <a:bodyPr vert="horz" wrap="square" lIns="90487" tIns="44450" rIns="90487" bIns="44450" numCol="1" anchor="t" anchorCtr="0" compatLnSpc="1">
            <a:prstTxWarp prst="textNoShape">
              <a:avLst/>
            </a:prstTxWarp>
          </a:bodyPr>
          <a:lstStyle/>
          <a:p>
            <a:pPr lvl="0"/>
            <a:r>
              <a:rPr lang="en-US" noProof="0"/>
              <a:t>Click to edit Master notes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5" name="Rectangle 3"/>
          <p:cNvSpPr>
            <a:spLocks noGrp="1" noRot="1" noChangeAspect="1" noChangeArrowheads="1" noTextEdit="1"/>
          </p:cNvSpPr>
          <p:nvPr>
            <p:ph type="sldImg" idx="2"/>
          </p:nvPr>
        </p:nvSpPr>
        <p:spPr bwMode="auto">
          <a:xfrm>
            <a:off x="2287588" y="514350"/>
            <a:ext cx="4570412" cy="25717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Helvetica" pitchFamily="1" charset="0"/>
        <a:ea typeface="ＭＳ Ｐゴシック" pitchFamily="-106" charset="-128"/>
        <a:cs typeface="ＭＳ Ｐゴシック" pitchFamily="-106" charset="-128"/>
      </a:defRPr>
    </a:lvl1pPr>
    <a:lvl2pPr marL="457200" algn="l" rtl="0" eaLnBrk="0" fontAlgn="base" hangingPunct="0">
      <a:spcBef>
        <a:spcPct val="30000"/>
      </a:spcBef>
      <a:spcAft>
        <a:spcPct val="0"/>
      </a:spcAft>
      <a:defRPr sz="1200" kern="1200">
        <a:solidFill>
          <a:schemeClr val="tx1"/>
        </a:solidFill>
        <a:latin typeface="Helvetica" pitchFamily="1" charset="0"/>
        <a:ea typeface="ＭＳ Ｐゴシック" pitchFamily="-65" charset="-128"/>
        <a:cs typeface="+mn-cs"/>
      </a:defRPr>
    </a:lvl2pPr>
    <a:lvl3pPr marL="914400" algn="l" rtl="0" eaLnBrk="0" fontAlgn="base" hangingPunct="0">
      <a:spcBef>
        <a:spcPct val="30000"/>
      </a:spcBef>
      <a:spcAft>
        <a:spcPct val="0"/>
      </a:spcAft>
      <a:defRPr sz="1200" kern="1200">
        <a:solidFill>
          <a:schemeClr val="tx1"/>
        </a:solidFill>
        <a:latin typeface="Helvetica" pitchFamily="1" charset="0"/>
        <a:ea typeface="ＭＳ Ｐゴシック" pitchFamily="-65" charset="-128"/>
        <a:cs typeface="+mn-cs"/>
      </a:defRPr>
    </a:lvl3pPr>
    <a:lvl4pPr marL="1371600" algn="l" rtl="0" eaLnBrk="0" fontAlgn="base" hangingPunct="0">
      <a:spcBef>
        <a:spcPct val="30000"/>
      </a:spcBef>
      <a:spcAft>
        <a:spcPct val="0"/>
      </a:spcAft>
      <a:defRPr sz="1200" kern="1200">
        <a:solidFill>
          <a:schemeClr val="tx1"/>
        </a:solidFill>
        <a:latin typeface="Helvetica" pitchFamily="1" charset="0"/>
        <a:ea typeface="ＭＳ Ｐゴシック" pitchFamily="-65" charset="-128"/>
        <a:cs typeface="+mn-cs"/>
      </a:defRPr>
    </a:lvl4pPr>
    <a:lvl5pPr marL="1828800" algn="l" rtl="0" eaLnBrk="0" fontAlgn="base" hangingPunct="0">
      <a:spcBef>
        <a:spcPct val="30000"/>
      </a:spcBef>
      <a:spcAft>
        <a:spcPct val="0"/>
      </a:spcAft>
      <a:defRPr sz="1200" kern="1200">
        <a:solidFill>
          <a:schemeClr val="tx1"/>
        </a:solidFill>
        <a:latin typeface="Helvetica" pitchFamily="1" charset="0"/>
        <a:ea typeface="ＭＳ Ｐゴシック" pitchFamily="-65"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2"/>
          <p:cNvSpPr>
            <a:spLocks noGrp="1" noRot="1" noChangeAspect="1" noChangeArrowheads="1"/>
          </p:cNvSpPr>
          <p:nvPr>
            <p:ph type="sldImg"/>
          </p:nvPr>
        </p:nvSpPr>
        <p:spPr>
          <a:xfrm>
            <a:off x="2287588" y="514350"/>
            <a:ext cx="4570412" cy="2571750"/>
          </a:xfrm>
          <a:solidFill>
            <a:srgbClr val="FFFFFF"/>
          </a:solidFill>
          <a:ln/>
          <a:extLst>
            <a:ext uri="{FAA26D3D-D897-4be2-8F04-BA451C77F1D7}">
              <ma14:placeholderFlag xmlns:ma14="http://schemas.microsoft.com/office/mac/drawingml/2011/main" xmlns="" val="1"/>
            </a:ext>
          </a:extLst>
        </p:spPr>
      </p:sp>
      <p:sp>
        <p:nvSpPr>
          <p:cNvPr id="343043"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a:cs typeface="+mn-cs"/>
            </a:endParaRPr>
          </a:p>
        </p:txBody>
      </p:sp>
    </p:spTree>
    <p:extLst>
      <p:ext uri="{BB962C8B-B14F-4D97-AF65-F5344CB8AC3E}">
        <p14:creationId xmlns:p14="http://schemas.microsoft.com/office/powerpoint/2010/main" val="37562197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noChangeArrowheads="1" noTextEdit="1"/>
          </p:cNvSpPr>
          <p:nvPr>
            <p:ph type="sldImg"/>
          </p:nvPr>
        </p:nvSpPr>
        <p:spPr>
          <a:xfrm>
            <a:off x="2287588" y="514350"/>
            <a:ext cx="4570412" cy="2571750"/>
          </a:xfrm>
          <a:ln/>
        </p:spPr>
      </p:sp>
      <p:sp>
        <p:nvSpPr>
          <p:cNvPr id="1945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Helvetica" charset="0"/>
              <a:ea typeface="ＭＳ Ｐゴシック" charset="-128"/>
            </a:endParaRPr>
          </a:p>
        </p:txBody>
      </p:sp>
    </p:spTree>
    <p:extLst>
      <p:ext uri="{BB962C8B-B14F-4D97-AF65-F5344CB8AC3E}">
        <p14:creationId xmlns:p14="http://schemas.microsoft.com/office/powerpoint/2010/main" val="1536718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a:xfrm>
            <a:off x="2287588" y="514350"/>
            <a:ext cx="4570412" cy="2571750"/>
          </a:xfrm>
          <a:ln/>
        </p:spPr>
      </p:sp>
      <p:sp>
        <p:nvSpPr>
          <p:cNvPr id="2150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Helvetica" charset="0"/>
              <a:ea typeface="ＭＳ Ｐゴシック"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a:xfrm>
            <a:off x="2287588" y="514350"/>
            <a:ext cx="4570412" cy="2571750"/>
          </a:xfrm>
          <a:ln/>
        </p:spPr>
      </p:sp>
      <p:sp>
        <p:nvSpPr>
          <p:cNvPr id="2355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Helvetica" charset="0"/>
              <a:ea typeface="ＭＳ Ｐゴシック"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ChangeArrowheads="1" noTextEdit="1"/>
          </p:cNvSpPr>
          <p:nvPr>
            <p:ph type="sldImg"/>
          </p:nvPr>
        </p:nvSpPr>
        <p:spPr>
          <a:xfrm>
            <a:off x="2287588" y="514350"/>
            <a:ext cx="4570412" cy="2571750"/>
          </a:xfrm>
          <a:ln/>
        </p:spPr>
      </p:sp>
      <p:sp>
        <p:nvSpPr>
          <p:cNvPr id="2662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x-none" err="1">
                <a:latin typeface="Helvetica" charset="0"/>
                <a:ea typeface="ＭＳ Ｐゴシック" charset="-128"/>
              </a:rPr>
              <a:t>Counfounding</a:t>
            </a:r>
            <a:r>
              <a:rPr lang="en-US" altLang="x-none">
                <a:latin typeface="Helvetica" charset="0"/>
                <a:ea typeface="ＭＳ Ｐゴシック" charset="-128"/>
              </a:rPr>
              <a:t> is a problem with the data; goal is to prevent confounding (I.e., randomization) or adjust for it. Effect modification is when the association truly varies as a function of some third factor (I.e., drug that saves women and kills men); this is real and means results should be stratified by modification factor. Can be intrinsic to the situation (as in these examples) or consequent to selection or measurement bias.</a:t>
            </a:r>
          </a:p>
        </p:txBody>
      </p:sp>
    </p:spTree>
    <p:extLst>
      <p:ext uri="{BB962C8B-B14F-4D97-AF65-F5344CB8AC3E}">
        <p14:creationId xmlns:p14="http://schemas.microsoft.com/office/powerpoint/2010/main" val="2913671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Grp="1" noRot="1" noChangeAspect="1" noChangeArrowheads="1" noTextEdit="1"/>
          </p:cNvSpPr>
          <p:nvPr>
            <p:ph type="sldImg"/>
          </p:nvPr>
        </p:nvSpPr>
        <p:spPr>
          <a:xfrm>
            <a:off x="2287588" y="514350"/>
            <a:ext cx="4570412" cy="2571750"/>
          </a:xfrm>
          <a:ln/>
        </p:spPr>
      </p:sp>
      <p:sp>
        <p:nvSpPr>
          <p:cNvPr id="717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x-none" dirty="0">
                <a:latin typeface="Helvetica" charset="0"/>
                <a:ea typeface="ＭＳ Ｐゴシック" charset="-128"/>
              </a:rPr>
              <a:t>Historically considered something clinicians did in their spare time -- and not very well. Patient-based research h is now respected as its own specialized field. </a:t>
            </a:r>
          </a:p>
        </p:txBody>
      </p:sp>
    </p:spTree>
    <p:extLst>
      <p:ext uri="{BB962C8B-B14F-4D97-AF65-F5344CB8AC3E}">
        <p14:creationId xmlns:p14="http://schemas.microsoft.com/office/powerpoint/2010/main" val="1000561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Grp="1" noRot="1" noChangeAspect="1" noChangeArrowheads="1" noTextEdit="1"/>
          </p:cNvSpPr>
          <p:nvPr>
            <p:ph type="sldImg"/>
          </p:nvPr>
        </p:nvSpPr>
        <p:spPr>
          <a:xfrm>
            <a:off x="2287588" y="514350"/>
            <a:ext cx="4570412" cy="2571750"/>
          </a:xfrm>
          <a:ln/>
        </p:spPr>
      </p:sp>
      <p:sp>
        <p:nvSpPr>
          <p:cNvPr id="921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x-none" altLang="x-none">
              <a:latin typeface="Helvetica" charset="0"/>
              <a:ea typeface="ＭＳ Ｐゴシック" charset="-128"/>
            </a:endParaRPr>
          </a:p>
        </p:txBody>
      </p:sp>
    </p:spTree>
    <p:extLst>
      <p:ext uri="{BB962C8B-B14F-4D97-AF65-F5344CB8AC3E}">
        <p14:creationId xmlns:p14="http://schemas.microsoft.com/office/powerpoint/2010/main" val="2918321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Grp="1" noRot="1" noChangeAspect="1" noChangeArrowheads="1" noTextEdit="1"/>
          </p:cNvSpPr>
          <p:nvPr>
            <p:ph type="sldImg"/>
          </p:nvPr>
        </p:nvSpPr>
        <p:spPr>
          <a:xfrm>
            <a:off x="2287588" y="514350"/>
            <a:ext cx="4570412" cy="2571750"/>
          </a:xfrm>
          <a:ln/>
        </p:spPr>
      </p:sp>
      <p:sp>
        <p:nvSpPr>
          <p:cNvPr id="921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Helvetica" charset="0"/>
              <a:ea typeface="ＭＳ Ｐゴシック"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Grp="1" noRot="1" noChangeAspect="1" noChangeArrowheads="1" noTextEdit="1"/>
          </p:cNvSpPr>
          <p:nvPr>
            <p:ph type="sldImg"/>
          </p:nvPr>
        </p:nvSpPr>
        <p:spPr>
          <a:xfrm>
            <a:off x="2287588" y="514350"/>
            <a:ext cx="4570412" cy="2571750"/>
          </a:xfrm>
          <a:ln/>
        </p:spPr>
      </p:sp>
      <p:sp>
        <p:nvSpPr>
          <p:cNvPr id="1126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Helvetica" charset="0"/>
              <a:ea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Rot="1" noChangeAspect="1" noChangeArrowheads="1" noTextEdit="1"/>
          </p:cNvSpPr>
          <p:nvPr>
            <p:ph type="sldImg"/>
          </p:nvPr>
        </p:nvSpPr>
        <p:spPr>
          <a:xfrm>
            <a:off x="2287588" y="514350"/>
            <a:ext cx="4570412" cy="2571750"/>
          </a:xfrm>
          <a:ln/>
        </p:spPr>
      </p:sp>
      <p:sp>
        <p:nvSpPr>
          <p:cNvPr id="1331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Helvetica" charset="0"/>
              <a:ea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79703-3EC9-F345-5AFC-A4E4FED26770}"/>
            </a:ext>
          </a:extLst>
        </p:cNvPr>
        <p:cNvGrpSpPr/>
        <p:nvPr/>
      </p:nvGrpSpPr>
      <p:grpSpPr>
        <a:xfrm>
          <a:off x="0" y="0"/>
          <a:ext cx="0" cy="0"/>
          <a:chOff x="0" y="0"/>
          <a:chExt cx="0" cy="0"/>
        </a:xfrm>
      </p:grpSpPr>
      <p:sp>
        <p:nvSpPr>
          <p:cNvPr id="15361" name="Rectangle 2">
            <a:extLst>
              <a:ext uri="{FF2B5EF4-FFF2-40B4-BE49-F238E27FC236}">
                <a16:creationId xmlns:a16="http://schemas.microsoft.com/office/drawing/2014/main" id="{058A2B25-A407-F16D-7E1B-BE2793746C5F}"/>
              </a:ext>
            </a:extLst>
          </p:cNvPr>
          <p:cNvSpPr>
            <a:spLocks noGrp="1" noRot="1" noChangeAspect="1" noChangeArrowheads="1" noTextEdit="1"/>
          </p:cNvSpPr>
          <p:nvPr>
            <p:ph type="sldImg"/>
          </p:nvPr>
        </p:nvSpPr>
        <p:spPr>
          <a:xfrm>
            <a:off x="2287588" y="514350"/>
            <a:ext cx="4570412" cy="2571750"/>
          </a:xfrm>
          <a:ln/>
        </p:spPr>
      </p:sp>
      <p:sp>
        <p:nvSpPr>
          <p:cNvPr id="15362" name="Rectangle 3">
            <a:extLst>
              <a:ext uri="{FF2B5EF4-FFF2-40B4-BE49-F238E27FC236}">
                <a16:creationId xmlns:a16="http://schemas.microsoft.com/office/drawing/2014/main" id="{6040DEE0-D09E-74AC-4D69-75EF70D759F2}"/>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Helvetica" charset="0"/>
              <a:ea typeface="ＭＳ Ｐゴシック" charset="-128"/>
            </a:endParaRPr>
          </a:p>
        </p:txBody>
      </p:sp>
    </p:spTree>
    <p:extLst>
      <p:ext uri="{BB962C8B-B14F-4D97-AF65-F5344CB8AC3E}">
        <p14:creationId xmlns:p14="http://schemas.microsoft.com/office/powerpoint/2010/main" val="40503734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Rot="1" noChangeAspect="1" noChangeArrowheads="1" noTextEdit="1"/>
          </p:cNvSpPr>
          <p:nvPr>
            <p:ph type="sldImg"/>
          </p:nvPr>
        </p:nvSpPr>
        <p:spPr>
          <a:xfrm>
            <a:off x="2287588" y="514350"/>
            <a:ext cx="4570412" cy="2571750"/>
          </a:xfrm>
          <a:ln/>
        </p:spPr>
      </p:sp>
      <p:sp>
        <p:nvSpPr>
          <p:cNvPr id="1536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latin typeface="Helvetica" charset="0"/>
              <a:ea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a:xfrm>
            <a:off x="2287588" y="514350"/>
            <a:ext cx="4570412" cy="2571750"/>
          </a:xfrm>
          <a:ln/>
        </p:spPr>
      </p:sp>
      <p:sp>
        <p:nvSpPr>
          <p:cNvPr id="1741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x-none">
                <a:latin typeface="Helvetica" charset="0"/>
                <a:ea typeface="ＭＳ Ｐゴシック" charset="-128"/>
              </a:rPr>
              <a:t>These errors seem obvious and easy to avoid. They are not!</a:t>
            </a:r>
          </a:p>
        </p:txBody>
      </p:sp>
    </p:spTree>
    <p:extLst>
      <p:ext uri="{BB962C8B-B14F-4D97-AF65-F5344CB8AC3E}">
        <p14:creationId xmlns:p14="http://schemas.microsoft.com/office/powerpoint/2010/main" val="1797501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92889" y="1846263"/>
            <a:ext cx="8980625" cy="1274762"/>
          </a:xfrm>
        </p:spPr>
        <p:txBody>
          <a:bodyPr/>
          <a:lstStyle/>
          <a:p>
            <a:r>
              <a:rPr lang="en-US"/>
              <a:t>Click to edit Master title style</a:t>
            </a:r>
          </a:p>
        </p:txBody>
      </p:sp>
      <p:sp>
        <p:nvSpPr>
          <p:cNvPr id="3" name="Subtitle 2"/>
          <p:cNvSpPr>
            <a:spLocks noGrp="1"/>
          </p:cNvSpPr>
          <p:nvPr>
            <p:ph type="subTitle" idx="1"/>
          </p:nvPr>
        </p:nvSpPr>
        <p:spPr>
          <a:xfrm>
            <a:off x="1585776" y="3368675"/>
            <a:ext cx="7394849" cy="1517650"/>
          </a:xfrm>
        </p:spPr>
        <p:txBody>
          <a:bodyPr/>
          <a:lstStyle>
            <a:lvl1pPr marL="0" indent="0" algn="ctr">
              <a:buNone/>
              <a:defRPr/>
            </a:lvl1pPr>
            <a:lvl2pPr marL="587045" indent="0" algn="ctr">
              <a:buNone/>
              <a:defRPr/>
            </a:lvl2pPr>
            <a:lvl3pPr marL="1174090" indent="0" algn="ctr">
              <a:buNone/>
              <a:defRPr/>
            </a:lvl3pPr>
            <a:lvl4pPr marL="1761134" indent="0" algn="ctr">
              <a:buNone/>
              <a:defRPr/>
            </a:lvl4pPr>
            <a:lvl5pPr marL="2348179" indent="0" algn="ctr">
              <a:buNone/>
              <a:defRPr/>
            </a:lvl5pPr>
            <a:lvl6pPr marL="2935224" indent="0" algn="ctr">
              <a:buNone/>
              <a:defRPr/>
            </a:lvl6pPr>
            <a:lvl7pPr marL="3522269" indent="0" algn="ctr">
              <a:buNone/>
              <a:defRPr/>
            </a:lvl7pPr>
            <a:lvl8pPr marL="4109314" indent="0" algn="ctr">
              <a:buNone/>
              <a:defRPr/>
            </a:lvl8pPr>
            <a:lvl9pPr marL="4696358" indent="0" algn="ctr">
              <a:buNone/>
              <a:defRPr/>
            </a:lvl9pPr>
          </a:lstStyle>
          <a:p>
            <a:r>
              <a:rPr lang="en-US"/>
              <a:t>Click to edit Master subtitle style</a:t>
            </a:r>
          </a:p>
        </p:txBody>
      </p:sp>
    </p:spTree>
    <p:extLst>
      <p:ext uri="{BB962C8B-B14F-4D97-AF65-F5344CB8AC3E}">
        <p14:creationId xmlns:p14="http://schemas.microsoft.com/office/powerpoint/2010/main" val="1739510405"/>
      </p:ext>
    </p:extLst>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8482413"/>
      </p:ext>
    </p:extLst>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24800" y="0"/>
            <a:ext cx="2641600" cy="59007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0"/>
            <a:ext cx="7729126" cy="59007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80164146"/>
      </p:ext>
    </p:extLst>
  </p:cSld>
  <p:clrMapOvr>
    <a:masterClrMapping/>
  </p:clrMapOvr>
  <p:transition spd="slow">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66400" cy="742950"/>
          </a:xfrm>
        </p:spPr>
        <p:txBody>
          <a:bodyPr/>
          <a:lstStyle/>
          <a:p>
            <a:r>
              <a:rPr lang="en-US"/>
              <a:t>Click to edit Master title style</a:t>
            </a:r>
          </a:p>
        </p:txBody>
      </p:sp>
      <p:sp>
        <p:nvSpPr>
          <p:cNvPr id="3" name="Table Placeholder 2"/>
          <p:cNvSpPr>
            <a:spLocks noGrp="1"/>
          </p:cNvSpPr>
          <p:nvPr>
            <p:ph type="tbl" idx="1"/>
          </p:nvPr>
        </p:nvSpPr>
        <p:spPr>
          <a:xfrm>
            <a:off x="201790" y="992188"/>
            <a:ext cx="10283080" cy="4908550"/>
          </a:xfrm>
        </p:spPr>
        <p:txBody>
          <a:bodyPr/>
          <a:lstStyle/>
          <a:p>
            <a:pPr lvl="0"/>
            <a:endParaRPr lang="en-US" noProof="0"/>
          </a:p>
        </p:txBody>
      </p:sp>
    </p:spTree>
    <p:extLst>
      <p:ext uri="{BB962C8B-B14F-4D97-AF65-F5344CB8AC3E}">
        <p14:creationId xmlns:p14="http://schemas.microsoft.com/office/powerpoint/2010/main" val="285028662"/>
      </p:ext>
    </p:extLst>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9006577"/>
      </p:ext>
    </p:extLst>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5692" y="3819526"/>
            <a:ext cx="8980625" cy="1179513"/>
          </a:xfrm>
        </p:spPr>
        <p:txBody>
          <a:bodyPr anchor="t"/>
          <a:lstStyle>
            <a:lvl1pPr algn="l">
              <a:defRPr sz="5136" b="1" cap="all"/>
            </a:lvl1pPr>
          </a:lstStyle>
          <a:p>
            <a:r>
              <a:rPr lang="en-US"/>
              <a:t>Click to edit Master title style</a:t>
            </a:r>
          </a:p>
        </p:txBody>
      </p:sp>
      <p:sp>
        <p:nvSpPr>
          <p:cNvPr id="3" name="Text Placeholder 2"/>
          <p:cNvSpPr>
            <a:spLocks noGrp="1"/>
          </p:cNvSpPr>
          <p:nvPr>
            <p:ph type="body" idx="1"/>
          </p:nvPr>
        </p:nvSpPr>
        <p:spPr>
          <a:xfrm>
            <a:off x="835692" y="2519363"/>
            <a:ext cx="8980625" cy="1300162"/>
          </a:xfrm>
        </p:spPr>
        <p:txBody>
          <a:bodyPr anchor="b"/>
          <a:lstStyle>
            <a:lvl1pPr marL="0" indent="0">
              <a:buNone/>
              <a:defRPr sz="2568"/>
            </a:lvl1pPr>
            <a:lvl2pPr marL="587045" indent="0">
              <a:buNone/>
              <a:defRPr sz="2311"/>
            </a:lvl2pPr>
            <a:lvl3pPr marL="1174090" indent="0">
              <a:buNone/>
              <a:defRPr sz="2054"/>
            </a:lvl3pPr>
            <a:lvl4pPr marL="1761134" indent="0">
              <a:buNone/>
              <a:defRPr sz="1798"/>
            </a:lvl4pPr>
            <a:lvl5pPr marL="2348179" indent="0">
              <a:buNone/>
              <a:defRPr sz="1798"/>
            </a:lvl5pPr>
            <a:lvl6pPr marL="2935224" indent="0">
              <a:buNone/>
              <a:defRPr sz="1798"/>
            </a:lvl6pPr>
            <a:lvl7pPr marL="3522269" indent="0">
              <a:buNone/>
              <a:defRPr sz="1798"/>
            </a:lvl7pPr>
            <a:lvl8pPr marL="4109314" indent="0">
              <a:buNone/>
              <a:defRPr sz="1798"/>
            </a:lvl8pPr>
            <a:lvl9pPr marL="4696358" indent="0">
              <a:buNone/>
              <a:defRPr sz="1798"/>
            </a:lvl9pPr>
          </a:lstStyle>
          <a:p>
            <a:pPr lvl="0"/>
            <a:r>
              <a:rPr lang="en-US"/>
              <a:t>Click to edit Master text styles</a:t>
            </a:r>
          </a:p>
        </p:txBody>
      </p:sp>
    </p:spTree>
    <p:extLst>
      <p:ext uri="{BB962C8B-B14F-4D97-AF65-F5344CB8AC3E}">
        <p14:creationId xmlns:p14="http://schemas.microsoft.com/office/powerpoint/2010/main" val="269988748"/>
      </p:ext>
    </p:extLst>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01790" y="992188"/>
            <a:ext cx="5042684" cy="4908550"/>
          </a:xfrm>
        </p:spPr>
        <p:txBody>
          <a:bodyPr/>
          <a:lstStyle>
            <a:lvl1pPr>
              <a:defRPr sz="3595"/>
            </a:lvl1pPr>
            <a:lvl2pPr>
              <a:defRPr sz="3082"/>
            </a:lvl2pPr>
            <a:lvl3pPr>
              <a:defRPr sz="2568"/>
            </a:lvl3pPr>
            <a:lvl4pPr>
              <a:defRPr sz="2311"/>
            </a:lvl4pPr>
            <a:lvl5pPr>
              <a:defRPr sz="2311"/>
            </a:lvl5pPr>
            <a:lvl6pPr>
              <a:defRPr sz="2311"/>
            </a:lvl6pPr>
            <a:lvl7pPr>
              <a:defRPr sz="2311"/>
            </a:lvl7pPr>
            <a:lvl8pPr>
              <a:defRPr sz="2311"/>
            </a:lvl8pPr>
            <a:lvl9pPr>
              <a:defRPr sz="231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40147" y="992188"/>
            <a:ext cx="5044722" cy="4908550"/>
          </a:xfrm>
        </p:spPr>
        <p:txBody>
          <a:bodyPr/>
          <a:lstStyle>
            <a:lvl1pPr>
              <a:defRPr sz="3595"/>
            </a:lvl1pPr>
            <a:lvl2pPr>
              <a:defRPr sz="3082"/>
            </a:lvl2pPr>
            <a:lvl3pPr>
              <a:defRPr sz="2568"/>
            </a:lvl3pPr>
            <a:lvl4pPr>
              <a:defRPr sz="2311"/>
            </a:lvl4pPr>
            <a:lvl5pPr>
              <a:defRPr sz="2311"/>
            </a:lvl5pPr>
            <a:lvl6pPr>
              <a:defRPr sz="2311"/>
            </a:lvl6pPr>
            <a:lvl7pPr>
              <a:defRPr sz="2311"/>
            </a:lvl7pPr>
            <a:lvl8pPr>
              <a:defRPr sz="2311"/>
            </a:lvl8pPr>
            <a:lvl9pPr>
              <a:defRPr sz="231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7941525"/>
      </p:ext>
    </p:extLst>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7914" y="238125"/>
            <a:ext cx="9510575" cy="990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27913" y="1330325"/>
            <a:ext cx="4669680" cy="554038"/>
          </a:xfrm>
        </p:spPr>
        <p:txBody>
          <a:bodyPr anchor="b"/>
          <a:lstStyle>
            <a:lvl1pPr marL="0" indent="0">
              <a:buNone/>
              <a:defRPr sz="3082" b="1"/>
            </a:lvl1pPr>
            <a:lvl2pPr marL="587045" indent="0">
              <a:buNone/>
              <a:defRPr sz="2568" b="1"/>
            </a:lvl2pPr>
            <a:lvl3pPr marL="1174090" indent="0">
              <a:buNone/>
              <a:defRPr sz="2311" b="1"/>
            </a:lvl3pPr>
            <a:lvl4pPr marL="1761134" indent="0">
              <a:buNone/>
              <a:defRPr sz="2054" b="1"/>
            </a:lvl4pPr>
            <a:lvl5pPr marL="2348179" indent="0">
              <a:buNone/>
              <a:defRPr sz="2054" b="1"/>
            </a:lvl5pPr>
            <a:lvl6pPr marL="2935224" indent="0">
              <a:buNone/>
              <a:defRPr sz="2054" b="1"/>
            </a:lvl6pPr>
            <a:lvl7pPr marL="3522269" indent="0">
              <a:buNone/>
              <a:defRPr sz="2054" b="1"/>
            </a:lvl7pPr>
            <a:lvl8pPr marL="4109314" indent="0">
              <a:buNone/>
              <a:defRPr sz="2054" b="1"/>
            </a:lvl8pPr>
            <a:lvl9pPr marL="4696358" indent="0">
              <a:buNone/>
              <a:defRPr sz="2054" b="1"/>
            </a:lvl9pPr>
          </a:lstStyle>
          <a:p>
            <a:pPr lvl="0"/>
            <a:r>
              <a:rPr lang="en-US"/>
              <a:t>Click to edit Master text styles</a:t>
            </a:r>
          </a:p>
        </p:txBody>
      </p:sp>
      <p:sp>
        <p:nvSpPr>
          <p:cNvPr id="4" name="Content Placeholder 3"/>
          <p:cNvSpPr>
            <a:spLocks noGrp="1"/>
          </p:cNvSpPr>
          <p:nvPr>
            <p:ph sz="half" idx="2"/>
          </p:nvPr>
        </p:nvSpPr>
        <p:spPr>
          <a:xfrm>
            <a:off x="527913" y="1884363"/>
            <a:ext cx="4669680" cy="3424237"/>
          </a:xfrm>
        </p:spPr>
        <p:txBody>
          <a:bodyPr/>
          <a:lstStyle>
            <a:lvl1pPr>
              <a:defRPr sz="3082"/>
            </a:lvl1pPr>
            <a:lvl2pPr>
              <a:defRPr sz="2568"/>
            </a:lvl2pPr>
            <a:lvl3pPr>
              <a:defRPr sz="2311"/>
            </a:lvl3pPr>
            <a:lvl4pPr>
              <a:defRPr sz="2054"/>
            </a:lvl4pPr>
            <a:lvl5pPr>
              <a:defRPr sz="2054"/>
            </a:lvl5pPr>
            <a:lvl6pPr>
              <a:defRPr sz="2054"/>
            </a:lvl6pPr>
            <a:lvl7pPr>
              <a:defRPr sz="2054"/>
            </a:lvl7pPr>
            <a:lvl8pPr>
              <a:defRPr sz="2054"/>
            </a:lvl8pPr>
            <a:lvl9pPr>
              <a:defRPr sz="205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366770" y="1330325"/>
            <a:ext cx="4671719" cy="554038"/>
          </a:xfrm>
        </p:spPr>
        <p:txBody>
          <a:bodyPr anchor="b"/>
          <a:lstStyle>
            <a:lvl1pPr marL="0" indent="0">
              <a:buNone/>
              <a:defRPr sz="3082" b="1"/>
            </a:lvl1pPr>
            <a:lvl2pPr marL="587045" indent="0">
              <a:buNone/>
              <a:defRPr sz="2568" b="1"/>
            </a:lvl2pPr>
            <a:lvl3pPr marL="1174090" indent="0">
              <a:buNone/>
              <a:defRPr sz="2311" b="1"/>
            </a:lvl3pPr>
            <a:lvl4pPr marL="1761134" indent="0">
              <a:buNone/>
              <a:defRPr sz="2054" b="1"/>
            </a:lvl4pPr>
            <a:lvl5pPr marL="2348179" indent="0">
              <a:buNone/>
              <a:defRPr sz="2054" b="1"/>
            </a:lvl5pPr>
            <a:lvl6pPr marL="2935224" indent="0">
              <a:buNone/>
              <a:defRPr sz="2054" b="1"/>
            </a:lvl6pPr>
            <a:lvl7pPr marL="3522269" indent="0">
              <a:buNone/>
              <a:defRPr sz="2054" b="1"/>
            </a:lvl7pPr>
            <a:lvl8pPr marL="4109314" indent="0">
              <a:buNone/>
              <a:defRPr sz="2054" b="1"/>
            </a:lvl8pPr>
            <a:lvl9pPr marL="4696358" indent="0">
              <a:buNone/>
              <a:defRPr sz="2054" b="1"/>
            </a:lvl9pPr>
          </a:lstStyle>
          <a:p>
            <a:pPr lvl="0"/>
            <a:r>
              <a:rPr lang="en-US"/>
              <a:t>Click to edit Master text styles</a:t>
            </a:r>
          </a:p>
        </p:txBody>
      </p:sp>
      <p:sp>
        <p:nvSpPr>
          <p:cNvPr id="6" name="Content Placeholder 5"/>
          <p:cNvSpPr>
            <a:spLocks noGrp="1"/>
          </p:cNvSpPr>
          <p:nvPr>
            <p:ph sz="quarter" idx="4"/>
          </p:nvPr>
        </p:nvSpPr>
        <p:spPr>
          <a:xfrm>
            <a:off x="5366770" y="1884363"/>
            <a:ext cx="4671719" cy="3424237"/>
          </a:xfrm>
        </p:spPr>
        <p:txBody>
          <a:bodyPr/>
          <a:lstStyle>
            <a:lvl1pPr>
              <a:defRPr sz="3082"/>
            </a:lvl1pPr>
            <a:lvl2pPr>
              <a:defRPr sz="2568"/>
            </a:lvl2pPr>
            <a:lvl3pPr>
              <a:defRPr sz="2311"/>
            </a:lvl3pPr>
            <a:lvl4pPr>
              <a:defRPr sz="2054"/>
            </a:lvl4pPr>
            <a:lvl5pPr>
              <a:defRPr sz="2054"/>
            </a:lvl5pPr>
            <a:lvl6pPr>
              <a:defRPr sz="2054"/>
            </a:lvl6pPr>
            <a:lvl7pPr>
              <a:defRPr sz="2054"/>
            </a:lvl7pPr>
            <a:lvl8pPr>
              <a:defRPr sz="2054"/>
            </a:lvl8pPr>
            <a:lvl9pPr>
              <a:defRPr sz="205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9394118"/>
      </p:ext>
    </p:extLst>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79064306"/>
      </p:ext>
    </p:extLst>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7066206"/>
      </p:ext>
    </p:extLst>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7914" y="236539"/>
            <a:ext cx="3477291" cy="1006475"/>
          </a:xfrm>
        </p:spPr>
        <p:txBody>
          <a:bodyPr/>
          <a:lstStyle>
            <a:lvl1pPr algn="l">
              <a:defRPr sz="2568" b="1"/>
            </a:lvl1pPr>
          </a:lstStyle>
          <a:p>
            <a:r>
              <a:rPr lang="en-US"/>
              <a:t>Click to edit Master title style</a:t>
            </a:r>
          </a:p>
        </p:txBody>
      </p:sp>
      <p:sp>
        <p:nvSpPr>
          <p:cNvPr id="3" name="Content Placeholder 2"/>
          <p:cNvSpPr>
            <a:spLocks noGrp="1"/>
          </p:cNvSpPr>
          <p:nvPr>
            <p:ph idx="1"/>
          </p:nvPr>
        </p:nvSpPr>
        <p:spPr>
          <a:xfrm>
            <a:off x="4131578" y="236538"/>
            <a:ext cx="5906911" cy="5072062"/>
          </a:xfrm>
        </p:spPr>
        <p:txBody>
          <a:bodyPr/>
          <a:lstStyle>
            <a:lvl1pPr>
              <a:defRPr sz="4109"/>
            </a:lvl1pPr>
            <a:lvl2pPr>
              <a:defRPr sz="3595"/>
            </a:lvl2pPr>
            <a:lvl3pPr>
              <a:defRPr sz="3082"/>
            </a:lvl3pPr>
            <a:lvl4pPr>
              <a:defRPr sz="2568"/>
            </a:lvl4pPr>
            <a:lvl5pPr>
              <a:defRPr sz="2568"/>
            </a:lvl5pPr>
            <a:lvl6pPr>
              <a:defRPr sz="2568"/>
            </a:lvl6pPr>
            <a:lvl7pPr>
              <a:defRPr sz="2568"/>
            </a:lvl7pPr>
            <a:lvl8pPr>
              <a:defRPr sz="2568"/>
            </a:lvl8pPr>
            <a:lvl9pPr>
              <a:defRPr sz="256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27914" y="1243014"/>
            <a:ext cx="3477291" cy="4065587"/>
          </a:xfrm>
        </p:spPr>
        <p:txBody>
          <a:bodyPr/>
          <a:lstStyle>
            <a:lvl1pPr marL="0" indent="0">
              <a:buNone/>
              <a:defRPr sz="1798"/>
            </a:lvl1pPr>
            <a:lvl2pPr marL="587045" indent="0">
              <a:buNone/>
              <a:defRPr sz="1541"/>
            </a:lvl2pPr>
            <a:lvl3pPr marL="1174090" indent="0">
              <a:buNone/>
              <a:defRPr sz="1284"/>
            </a:lvl3pPr>
            <a:lvl4pPr marL="1761134" indent="0">
              <a:buNone/>
              <a:defRPr sz="1156"/>
            </a:lvl4pPr>
            <a:lvl5pPr marL="2348179" indent="0">
              <a:buNone/>
              <a:defRPr sz="1156"/>
            </a:lvl5pPr>
            <a:lvl6pPr marL="2935224" indent="0">
              <a:buNone/>
              <a:defRPr sz="1156"/>
            </a:lvl6pPr>
            <a:lvl7pPr marL="3522269" indent="0">
              <a:buNone/>
              <a:defRPr sz="1156"/>
            </a:lvl7pPr>
            <a:lvl8pPr marL="4109314" indent="0">
              <a:buNone/>
              <a:defRPr sz="1156"/>
            </a:lvl8pPr>
            <a:lvl9pPr marL="4696358" indent="0">
              <a:buNone/>
              <a:defRPr sz="1156"/>
            </a:lvl9pPr>
          </a:lstStyle>
          <a:p>
            <a:pPr lvl="0"/>
            <a:r>
              <a:rPr lang="en-US"/>
              <a:t>Click to edit Master text styles</a:t>
            </a:r>
          </a:p>
        </p:txBody>
      </p:sp>
    </p:spTree>
    <p:extLst>
      <p:ext uri="{BB962C8B-B14F-4D97-AF65-F5344CB8AC3E}">
        <p14:creationId xmlns:p14="http://schemas.microsoft.com/office/powerpoint/2010/main" val="868292767"/>
      </p:ext>
    </p:extLst>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70884" y="4160839"/>
            <a:ext cx="6341064" cy="490537"/>
          </a:xfrm>
        </p:spPr>
        <p:txBody>
          <a:bodyPr/>
          <a:lstStyle>
            <a:lvl1pPr algn="l">
              <a:defRPr sz="2568" b="1"/>
            </a:lvl1pPr>
          </a:lstStyle>
          <a:p>
            <a:r>
              <a:rPr lang="en-US"/>
              <a:t>Click to edit Master title style</a:t>
            </a:r>
          </a:p>
        </p:txBody>
      </p:sp>
      <p:sp>
        <p:nvSpPr>
          <p:cNvPr id="3" name="Picture Placeholder 2"/>
          <p:cNvSpPr>
            <a:spLocks noGrp="1"/>
          </p:cNvSpPr>
          <p:nvPr>
            <p:ph type="pic" idx="1"/>
          </p:nvPr>
        </p:nvSpPr>
        <p:spPr>
          <a:xfrm>
            <a:off x="2070884" y="531814"/>
            <a:ext cx="6341064" cy="3565525"/>
          </a:xfrm>
        </p:spPr>
        <p:txBody>
          <a:bodyPr/>
          <a:lstStyle>
            <a:lvl1pPr marL="0" indent="0">
              <a:buNone/>
              <a:defRPr sz="4109"/>
            </a:lvl1pPr>
            <a:lvl2pPr marL="587045" indent="0">
              <a:buNone/>
              <a:defRPr sz="3595"/>
            </a:lvl2pPr>
            <a:lvl3pPr marL="1174090" indent="0">
              <a:buNone/>
              <a:defRPr sz="3082"/>
            </a:lvl3pPr>
            <a:lvl4pPr marL="1761134" indent="0">
              <a:buNone/>
              <a:defRPr sz="2568"/>
            </a:lvl4pPr>
            <a:lvl5pPr marL="2348179" indent="0">
              <a:buNone/>
              <a:defRPr sz="2568"/>
            </a:lvl5pPr>
            <a:lvl6pPr marL="2935224" indent="0">
              <a:buNone/>
              <a:defRPr sz="2568"/>
            </a:lvl6pPr>
            <a:lvl7pPr marL="3522269" indent="0">
              <a:buNone/>
              <a:defRPr sz="2568"/>
            </a:lvl7pPr>
            <a:lvl8pPr marL="4109314" indent="0">
              <a:buNone/>
              <a:defRPr sz="2568"/>
            </a:lvl8pPr>
            <a:lvl9pPr marL="4696358" indent="0">
              <a:buNone/>
              <a:defRPr sz="2568"/>
            </a:lvl9pPr>
          </a:lstStyle>
          <a:p>
            <a:pPr lvl="0"/>
            <a:endParaRPr lang="en-US" noProof="0"/>
          </a:p>
        </p:txBody>
      </p:sp>
      <p:sp>
        <p:nvSpPr>
          <p:cNvPr id="4" name="Text Placeholder 3"/>
          <p:cNvSpPr>
            <a:spLocks noGrp="1"/>
          </p:cNvSpPr>
          <p:nvPr>
            <p:ph type="body" sz="half" idx="2"/>
          </p:nvPr>
        </p:nvSpPr>
        <p:spPr>
          <a:xfrm>
            <a:off x="2070884" y="4651375"/>
            <a:ext cx="6341064" cy="698500"/>
          </a:xfrm>
        </p:spPr>
        <p:txBody>
          <a:bodyPr/>
          <a:lstStyle>
            <a:lvl1pPr marL="0" indent="0">
              <a:buNone/>
              <a:defRPr sz="1798"/>
            </a:lvl1pPr>
            <a:lvl2pPr marL="587045" indent="0">
              <a:buNone/>
              <a:defRPr sz="1541"/>
            </a:lvl2pPr>
            <a:lvl3pPr marL="1174090" indent="0">
              <a:buNone/>
              <a:defRPr sz="1284"/>
            </a:lvl3pPr>
            <a:lvl4pPr marL="1761134" indent="0">
              <a:buNone/>
              <a:defRPr sz="1156"/>
            </a:lvl4pPr>
            <a:lvl5pPr marL="2348179" indent="0">
              <a:buNone/>
              <a:defRPr sz="1156"/>
            </a:lvl5pPr>
            <a:lvl6pPr marL="2935224" indent="0">
              <a:buNone/>
              <a:defRPr sz="1156"/>
            </a:lvl6pPr>
            <a:lvl7pPr marL="3522269" indent="0">
              <a:buNone/>
              <a:defRPr sz="1156"/>
            </a:lvl7pPr>
            <a:lvl8pPr marL="4109314" indent="0">
              <a:buNone/>
              <a:defRPr sz="1156"/>
            </a:lvl8pPr>
            <a:lvl9pPr marL="4696358" indent="0">
              <a:buNone/>
              <a:defRPr sz="1156"/>
            </a:lvl9pPr>
          </a:lstStyle>
          <a:p>
            <a:pPr lvl="0"/>
            <a:r>
              <a:rPr lang="en-US"/>
              <a:t>Click to edit Master text styles</a:t>
            </a:r>
          </a:p>
        </p:txBody>
      </p:sp>
    </p:spTree>
    <p:extLst>
      <p:ext uri="{BB962C8B-B14F-4D97-AF65-F5344CB8AC3E}">
        <p14:creationId xmlns:p14="http://schemas.microsoft.com/office/powerpoint/2010/main" val="1245153604"/>
      </p:ext>
    </p:extLst>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0"/>
            <a:ext cx="105664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73025" tIns="36512" rIns="73025" bIns="36512" numCol="1" anchor="b" anchorCtr="0" compatLnSpc="1">
            <a:prstTxWarp prst="textNoShape">
              <a:avLst/>
            </a:prstTxWarp>
          </a:bodyPr>
          <a:lstStyle/>
          <a:p>
            <a:pPr lvl="0"/>
            <a:r>
              <a:rPr lang="en-US" altLang="x-none"/>
              <a:t>Click to edit Master title style</a:t>
            </a:r>
          </a:p>
        </p:txBody>
      </p:sp>
      <p:sp>
        <p:nvSpPr>
          <p:cNvPr id="1027" name="Rectangle 3"/>
          <p:cNvSpPr>
            <a:spLocks noGrp="1" noChangeArrowheads="1"/>
          </p:cNvSpPr>
          <p:nvPr>
            <p:ph type="body" idx="1"/>
          </p:nvPr>
        </p:nvSpPr>
        <p:spPr bwMode="auto">
          <a:xfrm>
            <a:off x="201790" y="992188"/>
            <a:ext cx="10283080" cy="490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73025" tIns="36512" rIns="73025" bIns="36512" numCol="1" anchor="t" anchorCtr="0" compatLnSpc="1">
            <a:prstTxWarp prst="textNoShape">
              <a:avLst/>
            </a:prstTxWarp>
          </a:bodyPr>
          <a:lstStyle/>
          <a:p>
            <a:pPr lvl="0"/>
            <a:r>
              <a:rPr lang="en-US" altLang="x-none"/>
              <a:t>Click to edit Master text styles</a:t>
            </a:r>
          </a:p>
          <a:p>
            <a:pPr lvl="1"/>
            <a:r>
              <a:rPr lang="en-US" altLang="x-none"/>
              <a:t>Second level</a:t>
            </a:r>
          </a:p>
          <a:p>
            <a:pPr lvl="2"/>
            <a:r>
              <a:rPr lang="en-US" altLang="x-none"/>
              <a:t>Third level</a:t>
            </a:r>
          </a:p>
          <a:p>
            <a:pPr lvl="3"/>
            <a:r>
              <a:rPr lang="en-US" altLang="x-none"/>
              <a:t>Fourth level</a:t>
            </a:r>
          </a:p>
          <a:p>
            <a:pPr lvl="4"/>
            <a:r>
              <a:rPr lang="en-US" altLang="x-none"/>
              <a:t>Fifth level</a:t>
            </a:r>
          </a:p>
        </p:txBody>
      </p:sp>
      <p:sp>
        <p:nvSpPr>
          <p:cNvPr id="1028" name="Line 4"/>
          <p:cNvSpPr>
            <a:spLocks noChangeShapeType="1"/>
          </p:cNvSpPr>
          <p:nvPr/>
        </p:nvSpPr>
        <p:spPr bwMode="auto">
          <a:xfrm>
            <a:off x="32612" y="795338"/>
            <a:ext cx="10484869" cy="0"/>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82"/>
          </a:p>
        </p:txBody>
      </p:sp>
      <p:sp>
        <p:nvSpPr>
          <p:cNvPr id="1029" name="Line 5"/>
          <p:cNvSpPr>
            <a:spLocks noChangeShapeType="1"/>
          </p:cNvSpPr>
          <p:nvPr/>
        </p:nvSpPr>
        <p:spPr bwMode="auto">
          <a:xfrm>
            <a:off x="32612" y="890588"/>
            <a:ext cx="10484869" cy="0"/>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82"/>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p:fade thruBlk="1"/>
  </p:transition>
  <p:txStyles>
    <p:titleStyle>
      <a:lvl1pPr algn="ctr" defTabSz="939680" rtl="0" eaLnBrk="0" fontAlgn="base" hangingPunct="0">
        <a:spcBef>
          <a:spcPct val="0"/>
        </a:spcBef>
        <a:spcAft>
          <a:spcPct val="0"/>
        </a:spcAft>
        <a:defRPr sz="5136">
          <a:solidFill>
            <a:schemeClr val="tx1"/>
          </a:solidFill>
          <a:latin typeface="+mj-lt"/>
          <a:ea typeface="ＭＳ Ｐゴシック" pitchFamily="-106" charset="-128"/>
          <a:cs typeface="ＭＳ Ｐゴシック" pitchFamily="-106" charset="-128"/>
        </a:defRPr>
      </a:lvl1pPr>
      <a:lvl2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2pPr>
      <a:lvl3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3pPr>
      <a:lvl4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4pPr>
      <a:lvl5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5pPr>
      <a:lvl6pPr marL="587045" algn="ctr" defTabSz="939680" rtl="0" eaLnBrk="0" fontAlgn="base" hangingPunct="0">
        <a:spcBef>
          <a:spcPct val="0"/>
        </a:spcBef>
        <a:spcAft>
          <a:spcPct val="0"/>
        </a:spcAft>
        <a:defRPr sz="5136">
          <a:solidFill>
            <a:schemeClr val="tx1"/>
          </a:solidFill>
          <a:latin typeface="Arial" charset="0"/>
        </a:defRPr>
      </a:lvl6pPr>
      <a:lvl7pPr marL="1174090" algn="ctr" defTabSz="939680" rtl="0" eaLnBrk="0" fontAlgn="base" hangingPunct="0">
        <a:spcBef>
          <a:spcPct val="0"/>
        </a:spcBef>
        <a:spcAft>
          <a:spcPct val="0"/>
        </a:spcAft>
        <a:defRPr sz="5136">
          <a:solidFill>
            <a:schemeClr val="tx1"/>
          </a:solidFill>
          <a:latin typeface="Arial" charset="0"/>
        </a:defRPr>
      </a:lvl7pPr>
      <a:lvl8pPr marL="1761134" algn="ctr" defTabSz="939680" rtl="0" eaLnBrk="0" fontAlgn="base" hangingPunct="0">
        <a:spcBef>
          <a:spcPct val="0"/>
        </a:spcBef>
        <a:spcAft>
          <a:spcPct val="0"/>
        </a:spcAft>
        <a:defRPr sz="5136">
          <a:solidFill>
            <a:schemeClr val="tx1"/>
          </a:solidFill>
          <a:latin typeface="Arial" charset="0"/>
        </a:defRPr>
      </a:lvl8pPr>
      <a:lvl9pPr marL="2348179" algn="ctr" defTabSz="939680" rtl="0" eaLnBrk="0" fontAlgn="base" hangingPunct="0">
        <a:spcBef>
          <a:spcPct val="0"/>
        </a:spcBef>
        <a:spcAft>
          <a:spcPct val="0"/>
        </a:spcAft>
        <a:defRPr sz="5136">
          <a:solidFill>
            <a:schemeClr val="tx1"/>
          </a:solidFill>
          <a:latin typeface="Arial" charset="0"/>
        </a:defRPr>
      </a:lvl9pPr>
    </p:titleStyle>
    <p:bodyStyle>
      <a:lvl1pPr marL="352635" indent="-352635" algn="l" defTabSz="939680" rtl="0" eaLnBrk="0" fontAlgn="base" hangingPunct="0">
        <a:spcBef>
          <a:spcPct val="50000"/>
        </a:spcBef>
        <a:spcAft>
          <a:spcPct val="0"/>
        </a:spcAft>
        <a:defRPr sz="3595">
          <a:solidFill>
            <a:schemeClr val="tx1"/>
          </a:solidFill>
          <a:latin typeface="+mn-lt"/>
          <a:ea typeface="ＭＳ Ｐゴシック" pitchFamily="-106" charset="-128"/>
          <a:cs typeface="ＭＳ Ｐゴシック" pitchFamily="-106" charset="-128"/>
        </a:defRPr>
      </a:lvl1pPr>
      <a:lvl2pPr marL="762343" indent="-262948" algn="l" defTabSz="939680" rtl="0" eaLnBrk="0" fontAlgn="base" hangingPunct="0">
        <a:spcBef>
          <a:spcPct val="0"/>
        </a:spcBef>
        <a:spcAft>
          <a:spcPct val="0"/>
        </a:spcAft>
        <a:buClr>
          <a:schemeClr val="tx1"/>
        </a:buClr>
        <a:buSzPct val="120000"/>
        <a:buFont typeface="Palatino" charset="0"/>
        <a:buChar char="•"/>
        <a:defRPr sz="2825">
          <a:solidFill>
            <a:schemeClr val="tx1"/>
          </a:solidFill>
          <a:latin typeface="+mn-lt"/>
          <a:ea typeface="ＭＳ Ｐゴシック" pitchFamily="-65" charset="-128"/>
        </a:defRPr>
      </a:lvl2pPr>
      <a:lvl3pPr marL="1174090" indent="-234411" algn="l" defTabSz="939680" rtl="0" eaLnBrk="0" fontAlgn="base" hangingPunct="0">
        <a:spcBef>
          <a:spcPct val="0"/>
        </a:spcBef>
        <a:spcAft>
          <a:spcPct val="0"/>
        </a:spcAft>
        <a:buClr>
          <a:schemeClr val="tx1"/>
        </a:buClr>
        <a:buSzPct val="100000"/>
        <a:buChar char="–"/>
        <a:defRPr>
          <a:solidFill>
            <a:schemeClr val="tx1"/>
          </a:solidFill>
          <a:latin typeface="+mn-lt"/>
          <a:ea typeface="ＭＳ Ｐゴシック" pitchFamily="-65" charset="-128"/>
        </a:defRPr>
      </a:lvl3pPr>
      <a:lvl4pPr marL="1642910" indent="-234411" algn="l" defTabSz="939680" rtl="0" eaLnBrk="0" fontAlgn="base" hangingPunct="0">
        <a:spcBef>
          <a:spcPct val="20000"/>
        </a:spcBef>
        <a:spcAft>
          <a:spcPct val="0"/>
        </a:spcAft>
        <a:buChar char="–"/>
        <a:defRPr sz="2568">
          <a:solidFill>
            <a:schemeClr val="tx1"/>
          </a:solidFill>
          <a:latin typeface="+mn-lt"/>
          <a:ea typeface="ＭＳ Ｐゴシック" pitchFamily="-65" charset="-128"/>
        </a:defRPr>
      </a:lvl4pPr>
      <a:lvl5pPr marL="2113770" indent="-234411" algn="l" defTabSz="939680" rtl="0" eaLnBrk="0" fontAlgn="base" hangingPunct="0">
        <a:spcBef>
          <a:spcPct val="20000"/>
        </a:spcBef>
        <a:spcAft>
          <a:spcPct val="0"/>
        </a:spcAft>
        <a:buChar char="»"/>
        <a:defRPr sz="2568">
          <a:solidFill>
            <a:schemeClr val="tx1"/>
          </a:solidFill>
          <a:latin typeface="+mn-lt"/>
          <a:ea typeface="ＭＳ Ｐゴシック" pitchFamily="-65" charset="-128"/>
        </a:defRPr>
      </a:lvl5pPr>
      <a:lvl6pPr marL="2700814" indent="-234411" algn="l" defTabSz="939680" rtl="0" eaLnBrk="0" fontAlgn="base" hangingPunct="0">
        <a:spcBef>
          <a:spcPct val="20000"/>
        </a:spcBef>
        <a:spcAft>
          <a:spcPct val="0"/>
        </a:spcAft>
        <a:buChar char="»"/>
        <a:defRPr sz="2568">
          <a:solidFill>
            <a:schemeClr val="tx1"/>
          </a:solidFill>
          <a:latin typeface="+mn-lt"/>
        </a:defRPr>
      </a:lvl6pPr>
      <a:lvl7pPr marL="3287859" indent="-234411" algn="l" defTabSz="939680" rtl="0" eaLnBrk="0" fontAlgn="base" hangingPunct="0">
        <a:spcBef>
          <a:spcPct val="20000"/>
        </a:spcBef>
        <a:spcAft>
          <a:spcPct val="0"/>
        </a:spcAft>
        <a:buChar char="»"/>
        <a:defRPr sz="2568">
          <a:solidFill>
            <a:schemeClr val="tx1"/>
          </a:solidFill>
          <a:latin typeface="+mn-lt"/>
        </a:defRPr>
      </a:lvl7pPr>
      <a:lvl8pPr marL="3874904" indent="-234411" algn="l" defTabSz="939680" rtl="0" eaLnBrk="0" fontAlgn="base" hangingPunct="0">
        <a:spcBef>
          <a:spcPct val="20000"/>
        </a:spcBef>
        <a:spcAft>
          <a:spcPct val="0"/>
        </a:spcAft>
        <a:buChar char="»"/>
        <a:defRPr sz="2568">
          <a:solidFill>
            <a:schemeClr val="tx1"/>
          </a:solidFill>
          <a:latin typeface="+mn-lt"/>
        </a:defRPr>
      </a:lvl8pPr>
      <a:lvl9pPr marL="4461949" indent="-234411" algn="l" defTabSz="939680" rtl="0" eaLnBrk="0" fontAlgn="base" hangingPunct="0">
        <a:spcBef>
          <a:spcPct val="20000"/>
        </a:spcBef>
        <a:spcAft>
          <a:spcPct val="0"/>
        </a:spcAft>
        <a:buChar char="»"/>
        <a:defRPr sz="2568">
          <a:solidFill>
            <a:schemeClr val="tx1"/>
          </a:solidFill>
          <a:latin typeface="+mn-lt"/>
        </a:defRPr>
      </a:lvl9pPr>
    </p:bodyStyle>
    <p:otherStyle>
      <a:defPPr>
        <a:defRPr lang="en-US"/>
      </a:defPPr>
      <a:lvl1pPr marL="0" algn="l" defTabSz="1174090" rtl="0" eaLnBrk="1" latinLnBrk="0" hangingPunct="1">
        <a:defRPr sz="2311" kern="1200">
          <a:solidFill>
            <a:schemeClr val="tx1"/>
          </a:solidFill>
          <a:latin typeface="+mn-lt"/>
          <a:ea typeface="+mn-ea"/>
          <a:cs typeface="+mn-cs"/>
        </a:defRPr>
      </a:lvl1pPr>
      <a:lvl2pPr marL="587045" algn="l" defTabSz="1174090" rtl="0" eaLnBrk="1" latinLnBrk="0" hangingPunct="1">
        <a:defRPr sz="2311" kern="1200">
          <a:solidFill>
            <a:schemeClr val="tx1"/>
          </a:solidFill>
          <a:latin typeface="+mn-lt"/>
          <a:ea typeface="+mn-ea"/>
          <a:cs typeface="+mn-cs"/>
        </a:defRPr>
      </a:lvl2pPr>
      <a:lvl3pPr marL="1174090" algn="l" defTabSz="1174090" rtl="0" eaLnBrk="1" latinLnBrk="0" hangingPunct="1">
        <a:defRPr sz="2311" kern="1200">
          <a:solidFill>
            <a:schemeClr val="tx1"/>
          </a:solidFill>
          <a:latin typeface="+mn-lt"/>
          <a:ea typeface="+mn-ea"/>
          <a:cs typeface="+mn-cs"/>
        </a:defRPr>
      </a:lvl3pPr>
      <a:lvl4pPr marL="1761134" algn="l" defTabSz="1174090" rtl="0" eaLnBrk="1" latinLnBrk="0" hangingPunct="1">
        <a:defRPr sz="2311" kern="1200">
          <a:solidFill>
            <a:schemeClr val="tx1"/>
          </a:solidFill>
          <a:latin typeface="+mn-lt"/>
          <a:ea typeface="+mn-ea"/>
          <a:cs typeface="+mn-cs"/>
        </a:defRPr>
      </a:lvl4pPr>
      <a:lvl5pPr marL="2348179" algn="l" defTabSz="1174090" rtl="0" eaLnBrk="1" latinLnBrk="0" hangingPunct="1">
        <a:defRPr sz="2311" kern="1200">
          <a:solidFill>
            <a:schemeClr val="tx1"/>
          </a:solidFill>
          <a:latin typeface="+mn-lt"/>
          <a:ea typeface="+mn-ea"/>
          <a:cs typeface="+mn-cs"/>
        </a:defRPr>
      </a:lvl5pPr>
      <a:lvl6pPr marL="2935224" algn="l" defTabSz="1174090" rtl="0" eaLnBrk="1" latinLnBrk="0" hangingPunct="1">
        <a:defRPr sz="2311" kern="1200">
          <a:solidFill>
            <a:schemeClr val="tx1"/>
          </a:solidFill>
          <a:latin typeface="+mn-lt"/>
          <a:ea typeface="+mn-ea"/>
          <a:cs typeface="+mn-cs"/>
        </a:defRPr>
      </a:lvl6pPr>
      <a:lvl7pPr marL="3522269" algn="l" defTabSz="1174090" rtl="0" eaLnBrk="1" latinLnBrk="0" hangingPunct="1">
        <a:defRPr sz="2311" kern="1200">
          <a:solidFill>
            <a:schemeClr val="tx1"/>
          </a:solidFill>
          <a:latin typeface="+mn-lt"/>
          <a:ea typeface="+mn-ea"/>
          <a:cs typeface="+mn-cs"/>
        </a:defRPr>
      </a:lvl7pPr>
      <a:lvl8pPr marL="4109314" algn="l" defTabSz="1174090" rtl="0" eaLnBrk="1" latinLnBrk="0" hangingPunct="1">
        <a:defRPr sz="2311" kern="1200">
          <a:solidFill>
            <a:schemeClr val="tx1"/>
          </a:solidFill>
          <a:latin typeface="+mn-lt"/>
          <a:ea typeface="+mn-ea"/>
          <a:cs typeface="+mn-cs"/>
        </a:defRPr>
      </a:lvl8pPr>
      <a:lvl9pPr marL="4696358" algn="l" defTabSz="1174090" rtl="0" eaLnBrk="1" latinLnBrk="0" hangingPunct="1">
        <a:defRPr sz="231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tif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9.jpe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jpeg"/><Relationship Id="rId9" Type="http://schemas.openxmlformats.org/officeDocument/2006/relationships/image" Target="../media/image17.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437079" y="3720385"/>
            <a:ext cx="10026762"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a:spAutoFit/>
          </a:bodyPr>
          <a:lstStyle/>
          <a:p>
            <a:r>
              <a:rPr lang="en-US" sz="5400" b="1" dirty="0">
                <a:solidFill>
                  <a:srgbClr val="FFFF00"/>
                </a:solidFill>
                <a:latin typeface="Arial" charset="0"/>
              </a:rPr>
              <a:t>O</a:t>
            </a:r>
            <a:r>
              <a:rPr lang="en-US" sz="4000" dirty="0">
                <a:solidFill>
                  <a:srgbClr val="FFFF00"/>
                </a:solidFill>
                <a:latin typeface="Arial" charset="0"/>
              </a:rPr>
              <a:t>UTCOMES</a:t>
            </a:r>
            <a:r>
              <a:rPr lang="en-US" sz="5400" dirty="0">
                <a:solidFill>
                  <a:srgbClr val="FFFF00"/>
                </a:solidFill>
                <a:latin typeface="Arial" charset="0"/>
              </a:rPr>
              <a:t> </a:t>
            </a:r>
            <a:r>
              <a:rPr lang="en-US" sz="5400" b="1" dirty="0">
                <a:solidFill>
                  <a:srgbClr val="FFFF00"/>
                </a:solidFill>
                <a:latin typeface="Arial" charset="0"/>
              </a:rPr>
              <a:t>R</a:t>
            </a:r>
            <a:r>
              <a:rPr lang="en-US" sz="4400" dirty="0">
                <a:solidFill>
                  <a:srgbClr val="FFFF00"/>
                </a:solidFill>
                <a:latin typeface="Arial" charset="0"/>
              </a:rPr>
              <a:t>ESEARCH Consortium</a:t>
            </a:r>
          </a:p>
        </p:txBody>
      </p:sp>
      <p:pic>
        <p:nvPicPr>
          <p:cNvPr id="7" name="Picture 6" descr="A close-up of a logo&#10;&#10;Description automatically generated">
            <a:extLst>
              <a:ext uri="{FF2B5EF4-FFF2-40B4-BE49-F238E27FC236}">
                <a16:creationId xmlns:a16="http://schemas.microsoft.com/office/drawing/2014/main" id="{60FFFF85-5EAA-C08E-2D0F-A0EAC74D4FC1}"/>
              </a:ext>
            </a:extLst>
          </p:cNvPr>
          <p:cNvPicPr>
            <a:picLocks noChangeAspect="1"/>
          </p:cNvPicPr>
          <p:nvPr/>
        </p:nvPicPr>
        <p:blipFill>
          <a:blip r:embed="rId3"/>
          <a:stretch>
            <a:fillRect/>
          </a:stretch>
        </p:blipFill>
        <p:spPr>
          <a:xfrm>
            <a:off x="0" y="18045"/>
            <a:ext cx="7022038" cy="3540972"/>
          </a:xfrm>
          <a:prstGeom prst="rect">
            <a:avLst/>
          </a:prstGeom>
        </p:spPr>
      </p:pic>
      <p:pic>
        <p:nvPicPr>
          <p:cNvPr id="9" name="Picture 8" descr="A gold square with black text&#10;&#10;Description automatically generated">
            <a:extLst>
              <a:ext uri="{FF2B5EF4-FFF2-40B4-BE49-F238E27FC236}">
                <a16:creationId xmlns:a16="http://schemas.microsoft.com/office/drawing/2014/main" id="{E965512C-22D5-043C-9C80-2A50B36CBD54}"/>
              </a:ext>
            </a:extLst>
          </p:cNvPr>
          <p:cNvPicPr>
            <a:picLocks noChangeAspect="1"/>
          </p:cNvPicPr>
          <p:nvPr/>
        </p:nvPicPr>
        <p:blipFill>
          <a:blip r:embed="rId4"/>
          <a:stretch>
            <a:fillRect/>
          </a:stretch>
        </p:blipFill>
        <p:spPr>
          <a:xfrm>
            <a:off x="6978770" y="8626"/>
            <a:ext cx="3648973" cy="3559017"/>
          </a:xfrm>
          <a:prstGeom prst="rect">
            <a:avLst/>
          </a:prstGeom>
        </p:spPr>
      </p:pic>
      <p:sp>
        <p:nvSpPr>
          <p:cNvPr id="11" name="TextBox 10">
            <a:extLst>
              <a:ext uri="{FF2B5EF4-FFF2-40B4-BE49-F238E27FC236}">
                <a16:creationId xmlns:a16="http://schemas.microsoft.com/office/drawing/2014/main" id="{741E3418-B266-A014-455A-5DE1B7406D01}"/>
              </a:ext>
            </a:extLst>
          </p:cNvPr>
          <p:cNvSpPr txBox="1"/>
          <p:nvPr/>
        </p:nvSpPr>
        <p:spPr>
          <a:xfrm>
            <a:off x="845389" y="5185017"/>
            <a:ext cx="9023231" cy="584775"/>
          </a:xfrm>
          <a:prstGeom prst="rect">
            <a:avLst/>
          </a:prstGeom>
          <a:noFill/>
        </p:spPr>
        <p:txBody>
          <a:bodyPr wrap="square">
            <a:spAutoFit/>
          </a:bodyPr>
          <a:lstStyle/>
          <a:p>
            <a:pPr algn="ctr"/>
            <a:r>
              <a:rPr lang="en-US" sz="3200" i="1" dirty="0">
                <a:solidFill>
                  <a:schemeClr val="tx1"/>
                </a:solidFill>
                <a:latin typeface="Times" charset="0"/>
              </a:rPr>
              <a:t>Providing the evidence for evidence-based medicine</a:t>
            </a:r>
            <a:r>
              <a:rPr lang="en-US" kern="100" baseline="30000" dirty="0">
                <a:effectLst/>
                <a:latin typeface="Times New Roman" panose="02020603050405020304" pitchFamily="18"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91047734"/>
      </p:ext>
    </p:extLst>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lstStyle/>
          <a:p>
            <a:r>
              <a:rPr lang="en-US" altLang="x-none" sz="4400">
                <a:ea typeface="ＭＳ Ｐゴシック" charset="-128"/>
              </a:rPr>
              <a:t>Timing of Cohort Studies</a:t>
            </a:r>
          </a:p>
        </p:txBody>
      </p:sp>
      <p:grpSp>
        <p:nvGrpSpPr>
          <p:cNvPr id="7" name="Group 6">
            <a:extLst>
              <a:ext uri="{FF2B5EF4-FFF2-40B4-BE49-F238E27FC236}">
                <a16:creationId xmlns:a16="http://schemas.microsoft.com/office/drawing/2014/main" id="{A865F290-8FC0-CF47-B381-86C376C138B4}"/>
              </a:ext>
            </a:extLst>
          </p:cNvPr>
          <p:cNvGrpSpPr/>
          <p:nvPr/>
        </p:nvGrpSpPr>
        <p:grpSpPr>
          <a:xfrm>
            <a:off x="1168400" y="1093112"/>
            <a:ext cx="7765143" cy="4621889"/>
            <a:chOff x="1282700" y="1095738"/>
            <a:chExt cx="8153400" cy="5083265"/>
          </a:xfrm>
        </p:grpSpPr>
        <p:sp>
          <p:nvSpPr>
            <p:cNvPr id="76816" name="Text Box 16"/>
            <p:cNvSpPr txBox="1">
              <a:spLocks noChangeArrowheads="1"/>
            </p:cNvSpPr>
            <p:nvPr/>
          </p:nvSpPr>
          <p:spPr bwMode="auto">
            <a:xfrm>
              <a:off x="1968075" y="5817734"/>
              <a:ext cx="2172125" cy="305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1">
              <a:spAutoFit/>
            </a:bodyP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pPr>
                <a:spcBef>
                  <a:spcPct val="50000"/>
                </a:spcBef>
              </a:pPr>
              <a:r>
                <a:rPr lang="en-US" altLang="x-none" sz="1798">
                  <a:latin typeface="Arial" charset="0"/>
                </a:rPr>
                <a:t>Initial  exposures</a:t>
              </a:r>
              <a:endParaRPr lang="en-US" altLang="x-none" sz="1541" b="1">
                <a:latin typeface="Arial" charset="0"/>
              </a:endParaRPr>
            </a:p>
          </p:txBody>
        </p:sp>
        <p:sp>
          <p:nvSpPr>
            <p:cNvPr id="76817" name="Text Box 17"/>
            <p:cNvSpPr txBox="1">
              <a:spLocks noChangeArrowheads="1"/>
            </p:cNvSpPr>
            <p:nvPr/>
          </p:nvSpPr>
          <p:spPr bwMode="auto">
            <a:xfrm>
              <a:off x="5184923" y="5873764"/>
              <a:ext cx="3864751" cy="305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1">
              <a:spAutoFit/>
            </a:bodyP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pPr>
                <a:spcBef>
                  <a:spcPct val="50000"/>
                </a:spcBef>
              </a:pPr>
              <a:r>
                <a:rPr lang="en-US" altLang="x-none" sz="1798">
                  <a:latin typeface="Arial" charset="0"/>
                </a:rPr>
                <a:t>Disease  onset  or  diagnosis</a:t>
              </a:r>
              <a:endParaRPr lang="en-US" altLang="x-none" sz="1541" b="1">
                <a:latin typeface="Arial" charset="0"/>
              </a:endParaRPr>
            </a:p>
          </p:txBody>
        </p:sp>
        <p:sp>
          <p:nvSpPr>
            <p:cNvPr id="76819" name="AutoShape 19"/>
            <p:cNvSpPr>
              <a:spLocks noChangeArrowheads="1"/>
            </p:cNvSpPr>
            <p:nvPr/>
          </p:nvSpPr>
          <p:spPr bwMode="auto">
            <a:xfrm>
              <a:off x="8826500" y="3768486"/>
              <a:ext cx="381000" cy="927638"/>
            </a:xfrm>
            <a:prstGeom prst="downArrow">
              <a:avLst>
                <a:gd name="adj1" fmla="val 50000"/>
                <a:gd name="adj2" fmla="val 60000"/>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3082">
                <a:latin typeface="Arial" charset="0"/>
              </a:endParaRPr>
            </a:p>
          </p:txBody>
        </p:sp>
        <p:grpSp>
          <p:nvGrpSpPr>
            <p:cNvPr id="5" name="Group 4">
              <a:extLst>
                <a:ext uri="{FF2B5EF4-FFF2-40B4-BE49-F238E27FC236}">
                  <a16:creationId xmlns:a16="http://schemas.microsoft.com/office/drawing/2014/main" id="{31BA942C-6C55-7246-A29B-531CBC965EA1}"/>
                </a:ext>
              </a:extLst>
            </p:cNvPr>
            <p:cNvGrpSpPr/>
            <p:nvPr/>
          </p:nvGrpSpPr>
          <p:grpSpPr>
            <a:xfrm>
              <a:off x="1282700" y="1095738"/>
              <a:ext cx="8153400" cy="4652032"/>
              <a:chOff x="195674" y="469629"/>
              <a:chExt cx="10468563" cy="5887741"/>
            </a:xfrm>
          </p:grpSpPr>
          <p:sp>
            <p:nvSpPr>
              <p:cNvPr id="76818" name="AutoShape 18"/>
              <p:cNvSpPr>
                <a:spLocks noChangeArrowheads="1"/>
              </p:cNvSpPr>
              <p:nvPr/>
            </p:nvSpPr>
            <p:spPr bwMode="auto">
              <a:xfrm>
                <a:off x="195674" y="3852334"/>
                <a:ext cx="489185" cy="1174044"/>
              </a:xfrm>
              <a:prstGeom prst="downArrow">
                <a:avLst>
                  <a:gd name="adj1" fmla="val 50000"/>
                  <a:gd name="adj2" fmla="val 60000"/>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3082">
                  <a:latin typeface="Arial" charset="0"/>
                </a:endParaRPr>
              </a:p>
            </p:txBody>
          </p:sp>
          <p:grpSp>
            <p:nvGrpSpPr>
              <p:cNvPr id="4" name="Group 3">
                <a:extLst>
                  <a:ext uri="{FF2B5EF4-FFF2-40B4-BE49-F238E27FC236}">
                    <a16:creationId xmlns:a16="http://schemas.microsoft.com/office/drawing/2014/main" id="{3513DAD5-0019-5243-97D1-3B566597EAA3}"/>
                  </a:ext>
                </a:extLst>
              </p:cNvPr>
              <p:cNvGrpSpPr/>
              <p:nvPr/>
            </p:nvGrpSpPr>
            <p:grpSpPr>
              <a:xfrm>
                <a:off x="391348" y="469629"/>
                <a:ext cx="10272889" cy="5887741"/>
                <a:chOff x="391348" y="469629"/>
                <a:chExt cx="10272889" cy="5887741"/>
              </a:xfrm>
            </p:grpSpPr>
            <p:sp>
              <p:nvSpPr>
                <p:cNvPr id="176132" name="AutoShape 12"/>
                <p:cNvSpPr>
                  <a:spLocks noChangeArrowheads="1"/>
                </p:cNvSpPr>
                <p:nvPr/>
              </p:nvSpPr>
              <p:spPr bwMode="auto">
                <a:xfrm>
                  <a:off x="1565393" y="5026378"/>
                  <a:ext cx="8218311" cy="489185"/>
                </a:xfrm>
                <a:prstGeom prst="rightArrow">
                  <a:avLst>
                    <a:gd name="adj1" fmla="val 26898"/>
                    <a:gd name="adj2" fmla="val 112156"/>
                  </a:avLst>
                </a:prstGeom>
                <a:solidFill>
                  <a:srgbClr val="FFB252"/>
                </a:solidFill>
                <a:ln w="9525">
                  <a:solidFill>
                    <a:schemeClr val="tx1"/>
                  </a:solidFill>
                  <a:miter lim="800000"/>
                  <a:headEnd/>
                  <a:tailEnd/>
                </a:ln>
              </p:spPr>
              <p:txBody>
                <a:bodyPr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3082">
                    <a:latin typeface="Arial" charset="0"/>
                  </a:endParaRPr>
                </a:p>
              </p:txBody>
            </p:sp>
            <p:sp>
              <p:nvSpPr>
                <p:cNvPr id="176133" name="Rectangle 5"/>
                <p:cNvSpPr>
                  <a:spLocks noChangeArrowheads="1"/>
                </p:cNvSpPr>
                <p:nvPr/>
              </p:nvSpPr>
              <p:spPr bwMode="auto">
                <a:xfrm>
                  <a:off x="4814231" y="4659523"/>
                  <a:ext cx="840102" cy="447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r>
                    <a:rPr lang="en-US" altLang="x-none" sz="2311"/>
                    <a:t>Time</a:t>
                  </a:r>
                </a:p>
              </p:txBody>
            </p:sp>
            <p:sp>
              <p:nvSpPr>
                <p:cNvPr id="76804" name="AutoShape 4"/>
                <p:cNvSpPr>
                  <a:spLocks noChangeArrowheads="1"/>
                </p:cNvSpPr>
                <p:nvPr/>
              </p:nvSpPr>
              <p:spPr bwMode="auto">
                <a:xfrm>
                  <a:off x="2543763" y="5379000"/>
                  <a:ext cx="97837" cy="978370"/>
                </a:xfrm>
                <a:prstGeom prst="upArrow">
                  <a:avLst>
                    <a:gd name="adj1" fmla="val 50000"/>
                    <a:gd name="adj2" fmla="val 250000"/>
                  </a:avLst>
                </a:prstGeom>
                <a:solidFill>
                  <a:srgbClr val="FFB252"/>
                </a:solidFill>
                <a:ln w="9525">
                  <a:solidFill>
                    <a:srgbClr val="FFB252"/>
                  </a:solidFill>
                  <a:miter lim="800000"/>
                  <a:headEnd/>
                  <a:tailEnd/>
                </a:ln>
              </p:spPr>
              <p:txBody>
                <a:bodyPr vert="eaVert"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3082">
                    <a:latin typeface="Arial" charset="0"/>
                  </a:endParaRPr>
                </a:p>
              </p:txBody>
            </p:sp>
            <p:sp>
              <p:nvSpPr>
                <p:cNvPr id="76806" name="AutoShape 6"/>
                <p:cNvSpPr>
                  <a:spLocks noChangeArrowheads="1"/>
                </p:cNvSpPr>
                <p:nvPr/>
              </p:nvSpPr>
              <p:spPr bwMode="auto">
                <a:xfrm>
                  <a:off x="1858904" y="5379000"/>
                  <a:ext cx="97837" cy="978370"/>
                </a:xfrm>
                <a:prstGeom prst="upArrow">
                  <a:avLst>
                    <a:gd name="adj1" fmla="val 50000"/>
                    <a:gd name="adj2" fmla="val 250000"/>
                  </a:avLst>
                </a:prstGeom>
                <a:solidFill>
                  <a:srgbClr val="FFB252"/>
                </a:solidFill>
                <a:ln w="9525">
                  <a:solidFill>
                    <a:srgbClr val="FFB252"/>
                  </a:solidFill>
                  <a:miter lim="800000"/>
                  <a:headEnd/>
                  <a:tailEnd/>
                </a:ln>
              </p:spPr>
              <p:txBody>
                <a:bodyPr vert="eaVert"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3082">
                    <a:latin typeface="Arial" charset="0"/>
                  </a:endParaRPr>
                </a:p>
              </p:txBody>
            </p:sp>
            <p:sp>
              <p:nvSpPr>
                <p:cNvPr id="76807" name="AutoShape 7"/>
                <p:cNvSpPr>
                  <a:spLocks noChangeArrowheads="1"/>
                </p:cNvSpPr>
                <p:nvPr/>
              </p:nvSpPr>
              <p:spPr bwMode="auto">
                <a:xfrm>
                  <a:off x="2250252" y="5379000"/>
                  <a:ext cx="97837" cy="978370"/>
                </a:xfrm>
                <a:prstGeom prst="upArrow">
                  <a:avLst>
                    <a:gd name="adj1" fmla="val 50000"/>
                    <a:gd name="adj2" fmla="val 250000"/>
                  </a:avLst>
                </a:prstGeom>
                <a:solidFill>
                  <a:srgbClr val="FFB252"/>
                </a:solidFill>
                <a:ln w="9525">
                  <a:solidFill>
                    <a:srgbClr val="FFB252"/>
                  </a:solidFill>
                  <a:miter lim="800000"/>
                  <a:headEnd/>
                  <a:tailEnd/>
                </a:ln>
              </p:spPr>
              <p:txBody>
                <a:bodyPr vert="eaVert"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3082">
                    <a:latin typeface="Arial" charset="0"/>
                  </a:endParaRPr>
                </a:p>
              </p:txBody>
            </p:sp>
            <p:sp>
              <p:nvSpPr>
                <p:cNvPr id="76808" name="AutoShape 8"/>
                <p:cNvSpPr>
                  <a:spLocks noChangeArrowheads="1"/>
                </p:cNvSpPr>
                <p:nvPr/>
              </p:nvSpPr>
              <p:spPr bwMode="auto">
                <a:xfrm>
                  <a:off x="2837274" y="5379000"/>
                  <a:ext cx="97837" cy="978370"/>
                </a:xfrm>
                <a:prstGeom prst="upArrow">
                  <a:avLst>
                    <a:gd name="adj1" fmla="val 50000"/>
                    <a:gd name="adj2" fmla="val 250000"/>
                  </a:avLst>
                </a:prstGeom>
                <a:solidFill>
                  <a:srgbClr val="FFB252"/>
                </a:solidFill>
                <a:ln w="9525">
                  <a:solidFill>
                    <a:srgbClr val="FFB252"/>
                  </a:solidFill>
                  <a:miter lim="800000"/>
                  <a:headEnd/>
                  <a:tailEnd/>
                </a:ln>
              </p:spPr>
              <p:txBody>
                <a:bodyPr vert="eaVert"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3082">
                    <a:latin typeface="Arial" charset="0"/>
                  </a:endParaRPr>
                </a:p>
              </p:txBody>
            </p:sp>
            <p:sp>
              <p:nvSpPr>
                <p:cNvPr id="76809" name="AutoShape 9"/>
                <p:cNvSpPr>
                  <a:spLocks noChangeArrowheads="1"/>
                </p:cNvSpPr>
                <p:nvPr/>
              </p:nvSpPr>
              <p:spPr bwMode="auto">
                <a:xfrm>
                  <a:off x="3130785" y="5379000"/>
                  <a:ext cx="97837" cy="978370"/>
                </a:xfrm>
                <a:prstGeom prst="upArrow">
                  <a:avLst>
                    <a:gd name="adj1" fmla="val 50000"/>
                    <a:gd name="adj2" fmla="val 250000"/>
                  </a:avLst>
                </a:prstGeom>
                <a:solidFill>
                  <a:srgbClr val="FFB252"/>
                </a:solidFill>
                <a:ln w="9525">
                  <a:solidFill>
                    <a:srgbClr val="FFB252"/>
                  </a:solidFill>
                  <a:miter lim="800000"/>
                  <a:headEnd/>
                  <a:tailEnd/>
                </a:ln>
              </p:spPr>
              <p:txBody>
                <a:bodyPr vert="eaVert"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3082">
                    <a:latin typeface="Arial" charset="0"/>
                  </a:endParaRPr>
                </a:p>
              </p:txBody>
            </p:sp>
            <p:sp>
              <p:nvSpPr>
                <p:cNvPr id="76810" name="AutoShape 10"/>
                <p:cNvSpPr>
                  <a:spLocks noChangeArrowheads="1"/>
                </p:cNvSpPr>
                <p:nvPr/>
              </p:nvSpPr>
              <p:spPr bwMode="auto">
                <a:xfrm>
                  <a:off x="3032948" y="5379000"/>
                  <a:ext cx="97837" cy="978370"/>
                </a:xfrm>
                <a:prstGeom prst="upArrow">
                  <a:avLst>
                    <a:gd name="adj1" fmla="val 50000"/>
                    <a:gd name="adj2" fmla="val 250000"/>
                  </a:avLst>
                </a:prstGeom>
                <a:solidFill>
                  <a:srgbClr val="FFB252"/>
                </a:solidFill>
                <a:ln w="9525">
                  <a:solidFill>
                    <a:srgbClr val="FFB252"/>
                  </a:solidFill>
                  <a:miter lim="800000"/>
                  <a:headEnd/>
                  <a:tailEnd/>
                </a:ln>
              </p:spPr>
              <p:txBody>
                <a:bodyPr vert="eaVert"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3082">
                    <a:latin typeface="Arial" charset="0"/>
                  </a:endParaRPr>
                </a:p>
              </p:txBody>
            </p:sp>
            <p:sp>
              <p:nvSpPr>
                <p:cNvPr id="76811" name="AutoShape 11"/>
                <p:cNvSpPr>
                  <a:spLocks noChangeArrowheads="1"/>
                </p:cNvSpPr>
                <p:nvPr/>
              </p:nvSpPr>
              <p:spPr bwMode="auto">
                <a:xfrm>
                  <a:off x="2739437" y="5379000"/>
                  <a:ext cx="97837" cy="978370"/>
                </a:xfrm>
                <a:prstGeom prst="upArrow">
                  <a:avLst>
                    <a:gd name="adj1" fmla="val 50000"/>
                    <a:gd name="adj2" fmla="val 250000"/>
                  </a:avLst>
                </a:prstGeom>
                <a:solidFill>
                  <a:srgbClr val="FFB252"/>
                </a:solidFill>
                <a:ln w="9525">
                  <a:solidFill>
                    <a:srgbClr val="FFB252"/>
                  </a:solidFill>
                  <a:miter lim="800000"/>
                  <a:headEnd/>
                  <a:tailEnd/>
                </a:ln>
              </p:spPr>
              <p:txBody>
                <a:bodyPr vert="eaVert"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3082">
                    <a:latin typeface="Arial" charset="0"/>
                  </a:endParaRPr>
                </a:p>
              </p:txBody>
            </p:sp>
            <p:sp>
              <p:nvSpPr>
                <p:cNvPr id="76812" name="AutoShape 12"/>
                <p:cNvSpPr>
                  <a:spLocks noChangeArrowheads="1"/>
                </p:cNvSpPr>
                <p:nvPr/>
              </p:nvSpPr>
              <p:spPr bwMode="auto">
                <a:xfrm>
                  <a:off x="2348089" y="5379000"/>
                  <a:ext cx="97837" cy="978370"/>
                </a:xfrm>
                <a:prstGeom prst="upArrow">
                  <a:avLst>
                    <a:gd name="adj1" fmla="val 50000"/>
                    <a:gd name="adj2" fmla="val 250000"/>
                  </a:avLst>
                </a:prstGeom>
                <a:solidFill>
                  <a:srgbClr val="FFB252"/>
                </a:solidFill>
                <a:ln w="9525">
                  <a:solidFill>
                    <a:srgbClr val="FFB252"/>
                  </a:solidFill>
                  <a:miter lim="800000"/>
                  <a:headEnd/>
                  <a:tailEnd/>
                </a:ln>
              </p:spPr>
              <p:txBody>
                <a:bodyPr vert="eaVert"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3082">
                    <a:latin typeface="Arial" charset="0"/>
                  </a:endParaRPr>
                </a:p>
              </p:txBody>
            </p:sp>
            <p:sp>
              <p:nvSpPr>
                <p:cNvPr id="76813" name="AutoShape 13"/>
                <p:cNvSpPr>
                  <a:spLocks noChangeArrowheads="1"/>
                </p:cNvSpPr>
                <p:nvPr/>
              </p:nvSpPr>
              <p:spPr bwMode="auto">
                <a:xfrm>
                  <a:off x="2641600" y="5379000"/>
                  <a:ext cx="97837" cy="978370"/>
                </a:xfrm>
                <a:prstGeom prst="upArrow">
                  <a:avLst>
                    <a:gd name="adj1" fmla="val 50000"/>
                    <a:gd name="adj2" fmla="val 250000"/>
                  </a:avLst>
                </a:prstGeom>
                <a:solidFill>
                  <a:srgbClr val="FFB252"/>
                </a:solidFill>
                <a:ln w="9525">
                  <a:solidFill>
                    <a:srgbClr val="FFB252"/>
                  </a:solidFill>
                  <a:miter lim="800000"/>
                  <a:headEnd/>
                  <a:tailEnd/>
                </a:ln>
              </p:spPr>
              <p:txBody>
                <a:bodyPr vert="eaVert"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3082">
                    <a:latin typeface="Arial" charset="0"/>
                  </a:endParaRPr>
                </a:p>
              </p:txBody>
            </p:sp>
            <p:sp>
              <p:nvSpPr>
                <p:cNvPr id="76805" name="AutoShape 5"/>
                <p:cNvSpPr>
                  <a:spLocks noChangeArrowheads="1"/>
                </p:cNvSpPr>
                <p:nvPr/>
              </p:nvSpPr>
              <p:spPr bwMode="auto">
                <a:xfrm>
                  <a:off x="7044267" y="5379000"/>
                  <a:ext cx="97837" cy="978370"/>
                </a:xfrm>
                <a:prstGeom prst="upArrow">
                  <a:avLst>
                    <a:gd name="adj1" fmla="val 50000"/>
                    <a:gd name="adj2" fmla="val 250000"/>
                  </a:avLst>
                </a:prstGeom>
                <a:solidFill>
                  <a:srgbClr val="FFB252"/>
                </a:solidFill>
                <a:ln w="9525">
                  <a:solidFill>
                    <a:srgbClr val="FFB252"/>
                  </a:solidFill>
                  <a:miter lim="800000"/>
                  <a:headEnd/>
                  <a:tailEnd/>
                </a:ln>
              </p:spPr>
              <p:txBody>
                <a:bodyPr vert="eaVert"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3082">
                    <a:latin typeface="Arial" charset="0"/>
                  </a:endParaRPr>
                </a:p>
              </p:txBody>
            </p:sp>
            <p:sp>
              <p:nvSpPr>
                <p:cNvPr id="76814" name="AutoShape 14"/>
                <p:cNvSpPr>
                  <a:spLocks noChangeArrowheads="1"/>
                </p:cNvSpPr>
                <p:nvPr/>
              </p:nvSpPr>
              <p:spPr bwMode="auto">
                <a:xfrm>
                  <a:off x="7337778" y="5379000"/>
                  <a:ext cx="97837" cy="978370"/>
                </a:xfrm>
                <a:prstGeom prst="upArrow">
                  <a:avLst>
                    <a:gd name="adj1" fmla="val 50000"/>
                    <a:gd name="adj2" fmla="val 250000"/>
                  </a:avLst>
                </a:prstGeom>
                <a:solidFill>
                  <a:srgbClr val="FFB252"/>
                </a:solidFill>
                <a:ln w="9525">
                  <a:solidFill>
                    <a:srgbClr val="FFB252"/>
                  </a:solidFill>
                  <a:miter lim="800000"/>
                  <a:headEnd/>
                  <a:tailEnd/>
                </a:ln>
              </p:spPr>
              <p:txBody>
                <a:bodyPr vert="eaVert"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3082">
                    <a:latin typeface="Arial" charset="0"/>
                  </a:endParaRPr>
                </a:p>
              </p:txBody>
            </p:sp>
            <p:sp>
              <p:nvSpPr>
                <p:cNvPr id="76815" name="AutoShape 15"/>
                <p:cNvSpPr>
                  <a:spLocks noChangeArrowheads="1"/>
                </p:cNvSpPr>
                <p:nvPr/>
              </p:nvSpPr>
              <p:spPr bwMode="auto">
                <a:xfrm>
                  <a:off x="8022637" y="5379000"/>
                  <a:ext cx="97837" cy="978370"/>
                </a:xfrm>
                <a:prstGeom prst="upArrow">
                  <a:avLst>
                    <a:gd name="adj1" fmla="val 50000"/>
                    <a:gd name="adj2" fmla="val 250000"/>
                  </a:avLst>
                </a:prstGeom>
                <a:solidFill>
                  <a:srgbClr val="FFB252"/>
                </a:solidFill>
                <a:ln w="9525">
                  <a:solidFill>
                    <a:srgbClr val="FFB252"/>
                  </a:solidFill>
                  <a:miter lim="800000"/>
                  <a:headEnd/>
                  <a:tailEnd/>
                </a:ln>
              </p:spPr>
              <p:txBody>
                <a:bodyPr vert="eaVert"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3082">
                    <a:latin typeface="Arial" charset="0"/>
                  </a:endParaRPr>
                </a:p>
              </p:txBody>
            </p:sp>
            <p:sp>
              <p:nvSpPr>
                <p:cNvPr id="76821" name="Text Box 21"/>
                <p:cNvSpPr txBox="1">
                  <a:spLocks noChangeArrowheads="1"/>
                </p:cNvSpPr>
                <p:nvPr/>
              </p:nvSpPr>
              <p:spPr bwMode="auto">
                <a:xfrm>
                  <a:off x="391348" y="3852334"/>
                  <a:ext cx="9685867" cy="42396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pPr>
                    <a:spcBef>
                      <a:spcPct val="50000"/>
                    </a:spcBef>
                  </a:pPr>
                  <a:r>
                    <a:rPr lang="en-US" altLang="x-none" sz="1541" b="1">
                      <a:solidFill>
                        <a:schemeClr val="bg1"/>
                      </a:solidFill>
                      <a:latin typeface="Arial" charset="0"/>
                    </a:rPr>
                    <a:t>        </a:t>
                  </a:r>
                  <a:r>
                    <a:rPr lang="en-US" altLang="x-none" sz="2054" b="1">
                      <a:solidFill>
                        <a:schemeClr val="bg1"/>
                      </a:solidFill>
                      <a:latin typeface="Arial" charset="0"/>
                    </a:rPr>
                    <a:t>PROSPECTIVE COHORT STUDY</a:t>
                  </a:r>
                </a:p>
              </p:txBody>
            </p:sp>
            <p:sp>
              <p:nvSpPr>
                <p:cNvPr id="2" name="AutoShape 19"/>
                <p:cNvSpPr>
                  <a:spLocks noChangeArrowheads="1"/>
                </p:cNvSpPr>
                <p:nvPr/>
              </p:nvSpPr>
              <p:spPr bwMode="auto">
                <a:xfrm>
                  <a:off x="9820393" y="2482615"/>
                  <a:ext cx="489185" cy="1271881"/>
                </a:xfrm>
                <a:prstGeom prst="downArrow">
                  <a:avLst>
                    <a:gd name="adj1" fmla="val 50000"/>
                    <a:gd name="adj2" fmla="val 65000"/>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3082">
                    <a:latin typeface="Arial" charset="0"/>
                  </a:endParaRPr>
                </a:p>
              </p:txBody>
            </p:sp>
            <p:sp>
              <p:nvSpPr>
                <p:cNvPr id="76824" name="AutoShape 24"/>
                <p:cNvSpPr>
                  <a:spLocks noChangeArrowheads="1"/>
                </p:cNvSpPr>
                <p:nvPr/>
              </p:nvSpPr>
              <p:spPr bwMode="auto">
                <a:xfrm>
                  <a:off x="3619970" y="2482615"/>
                  <a:ext cx="489185" cy="1271881"/>
                </a:xfrm>
                <a:prstGeom prst="downArrow">
                  <a:avLst>
                    <a:gd name="adj1" fmla="val 50000"/>
                    <a:gd name="adj2" fmla="val 65000"/>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3082">
                    <a:latin typeface="Arial" charset="0"/>
                  </a:endParaRPr>
                </a:p>
              </p:txBody>
            </p:sp>
            <p:sp>
              <p:nvSpPr>
                <p:cNvPr id="76830" name="Text Box 30"/>
                <p:cNvSpPr txBox="1">
                  <a:spLocks noChangeArrowheads="1"/>
                </p:cNvSpPr>
                <p:nvPr/>
              </p:nvSpPr>
              <p:spPr bwMode="auto">
                <a:xfrm>
                  <a:off x="3815645" y="2482615"/>
                  <a:ext cx="6359407" cy="39134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pPr>
                    <a:spcBef>
                      <a:spcPct val="50000"/>
                    </a:spcBef>
                  </a:pPr>
                  <a:r>
                    <a:rPr lang="en-US" altLang="x-none" sz="1400" b="1">
                      <a:solidFill>
                        <a:schemeClr val="bg1"/>
                      </a:solidFill>
                      <a:latin typeface="Arial" charset="0"/>
                    </a:rPr>
                    <a:t>     </a:t>
                  </a:r>
                  <a:r>
                    <a:rPr lang="en-US" altLang="x-none" sz="1200" b="1">
                      <a:solidFill>
                        <a:schemeClr val="bg1"/>
                      </a:solidFill>
                      <a:latin typeface="Arial" charset="0"/>
                    </a:rPr>
                    <a:t>  </a:t>
                  </a:r>
                  <a:r>
                    <a:rPr lang="en-US" altLang="x-none" sz="1800" b="1">
                      <a:solidFill>
                        <a:schemeClr val="bg1"/>
                      </a:solidFill>
                      <a:latin typeface="Arial" charset="0"/>
                    </a:rPr>
                    <a:t>AMBIDIRECTIONAL COHORT STUDY</a:t>
                  </a:r>
                  <a:endParaRPr lang="en-US" altLang="x-none" sz="2000" b="1">
                    <a:solidFill>
                      <a:schemeClr val="bg1"/>
                    </a:solidFill>
                    <a:latin typeface="Arial" charset="0"/>
                  </a:endParaRPr>
                </a:p>
              </p:txBody>
            </p:sp>
            <p:sp>
              <p:nvSpPr>
                <p:cNvPr id="3" name="AutoShape 19"/>
                <p:cNvSpPr>
                  <a:spLocks noChangeArrowheads="1"/>
                </p:cNvSpPr>
                <p:nvPr/>
              </p:nvSpPr>
              <p:spPr bwMode="auto">
                <a:xfrm>
                  <a:off x="9685867" y="1308571"/>
                  <a:ext cx="489185" cy="1076207"/>
                </a:xfrm>
                <a:prstGeom prst="downArrow">
                  <a:avLst>
                    <a:gd name="adj1" fmla="val 50000"/>
                    <a:gd name="adj2" fmla="val 55000"/>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3082">
                    <a:latin typeface="Arial" charset="0"/>
                  </a:endParaRPr>
                </a:p>
              </p:txBody>
            </p:sp>
            <p:sp>
              <p:nvSpPr>
                <p:cNvPr id="76822" name="AutoShape 22"/>
                <p:cNvSpPr>
                  <a:spLocks noChangeArrowheads="1"/>
                </p:cNvSpPr>
                <p:nvPr/>
              </p:nvSpPr>
              <p:spPr bwMode="auto">
                <a:xfrm>
                  <a:off x="8707496" y="1308571"/>
                  <a:ext cx="489185" cy="1076207"/>
                </a:xfrm>
                <a:prstGeom prst="downArrow">
                  <a:avLst>
                    <a:gd name="adj1" fmla="val 50000"/>
                    <a:gd name="adj2" fmla="val 55000"/>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3082">
                    <a:latin typeface="Arial" charset="0"/>
                  </a:endParaRPr>
                </a:p>
              </p:txBody>
            </p:sp>
            <p:sp>
              <p:nvSpPr>
                <p:cNvPr id="76823" name="Text Box 23"/>
                <p:cNvSpPr txBox="1">
                  <a:spLocks noChangeArrowheads="1"/>
                </p:cNvSpPr>
                <p:nvPr/>
              </p:nvSpPr>
              <p:spPr bwMode="auto">
                <a:xfrm>
                  <a:off x="8903171" y="1308571"/>
                  <a:ext cx="1076207" cy="42396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pPr>
                    <a:spcBef>
                      <a:spcPct val="50000"/>
                    </a:spcBef>
                  </a:pPr>
                  <a:r>
                    <a:rPr lang="en-US" altLang="x-none" sz="1541" b="1">
                      <a:solidFill>
                        <a:schemeClr val="bg1"/>
                      </a:solidFill>
                      <a:latin typeface="Arial" charset="0"/>
                    </a:rPr>
                    <a:t>        </a:t>
                  </a:r>
                  <a:endParaRPr lang="en-US" altLang="x-none" sz="2054" b="1">
                    <a:solidFill>
                      <a:schemeClr val="bg1"/>
                    </a:solidFill>
                    <a:latin typeface="Arial" charset="0"/>
                  </a:endParaRPr>
                </a:p>
              </p:txBody>
            </p:sp>
            <p:sp>
              <p:nvSpPr>
                <p:cNvPr id="76829" name="Text Box 29"/>
                <p:cNvSpPr txBox="1">
                  <a:spLocks noChangeArrowheads="1"/>
                </p:cNvSpPr>
                <p:nvPr/>
              </p:nvSpPr>
              <p:spPr bwMode="auto">
                <a:xfrm>
                  <a:off x="8218311" y="469629"/>
                  <a:ext cx="2445926" cy="868434"/>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pPr algn="ctr">
                    <a:spcBef>
                      <a:spcPct val="50000"/>
                    </a:spcBef>
                  </a:pPr>
                  <a:r>
                    <a:rPr lang="en-US" altLang="x-none" sz="1400" b="1">
                      <a:solidFill>
                        <a:schemeClr val="bg1"/>
                      </a:solidFill>
                      <a:latin typeface="Arial" charset="0"/>
                    </a:rPr>
                    <a:t>RETROSPECTIVE COHORT</a:t>
                  </a:r>
                  <a:r>
                    <a:rPr lang="en-US" altLang="x-none" sz="2000" b="1">
                      <a:solidFill>
                        <a:schemeClr val="bg1"/>
                      </a:solidFill>
                      <a:latin typeface="Arial" charset="0"/>
                    </a:rPr>
                    <a:t> </a:t>
                  </a:r>
                  <a:r>
                    <a:rPr lang="en-US" altLang="x-none" sz="1400" b="1">
                      <a:solidFill>
                        <a:schemeClr val="bg1"/>
                      </a:solidFill>
                      <a:latin typeface="Arial" charset="0"/>
                    </a:rPr>
                    <a:t>STUDY</a:t>
                  </a:r>
                  <a:endParaRPr lang="en-US" altLang="x-none" sz="2000" b="1">
                    <a:solidFill>
                      <a:schemeClr val="bg1"/>
                    </a:solidFill>
                    <a:latin typeface="Arial" charset="0"/>
                  </a:endParaRPr>
                </a:p>
              </p:txBody>
            </p:sp>
          </p:grpSp>
        </p:grpSp>
      </p:gr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761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3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F9431-4C1C-5145-AFE8-40FB9CFACC8A}"/>
              </a:ext>
            </a:extLst>
          </p:cNvPr>
          <p:cNvSpPr>
            <a:spLocks noGrp="1"/>
          </p:cNvSpPr>
          <p:nvPr>
            <p:ph type="title"/>
          </p:nvPr>
        </p:nvSpPr>
        <p:spPr/>
        <p:txBody>
          <a:bodyPr/>
          <a:lstStyle/>
          <a:p>
            <a:r>
              <a:rPr lang="en-US">
                <a:solidFill>
                  <a:schemeClr val="bg2"/>
                </a:solidFill>
              </a:rPr>
              <a:t>Case-control or Cohort?</a:t>
            </a:r>
          </a:p>
        </p:txBody>
      </p:sp>
      <p:sp>
        <p:nvSpPr>
          <p:cNvPr id="4" name="TextBox 3">
            <a:extLst>
              <a:ext uri="{FF2B5EF4-FFF2-40B4-BE49-F238E27FC236}">
                <a16:creationId xmlns:a16="http://schemas.microsoft.com/office/drawing/2014/main" id="{35523846-AE77-0342-A04C-C20EDA557B78}"/>
              </a:ext>
            </a:extLst>
          </p:cNvPr>
          <p:cNvSpPr txBox="1"/>
          <p:nvPr/>
        </p:nvSpPr>
        <p:spPr>
          <a:xfrm>
            <a:off x="177800" y="1219200"/>
            <a:ext cx="10134600" cy="2677656"/>
          </a:xfrm>
          <a:prstGeom prst="rect">
            <a:avLst/>
          </a:prstGeom>
          <a:noFill/>
        </p:spPr>
        <p:txBody>
          <a:bodyPr wrap="square" rtlCol="0">
            <a:spAutoFit/>
          </a:bodyPr>
          <a:lstStyle/>
          <a:p>
            <a:r>
              <a:rPr lang="en-US" sz="3600">
                <a:solidFill>
                  <a:schemeClr val="bg2"/>
                </a:solidFill>
                <a:latin typeface="+mn-lt"/>
              </a:rPr>
              <a:t>Observation of a group of melanoma patients (cases), to see how their mortality compares to the mortality of a group of control patients without melanoma (controls). </a:t>
            </a:r>
          </a:p>
          <a:p>
            <a:endParaRPr lang="en-US"/>
          </a:p>
        </p:txBody>
      </p:sp>
    </p:spTree>
    <p:extLst>
      <p:ext uri="{BB962C8B-B14F-4D97-AF65-F5344CB8AC3E}">
        <p14:creationId xmlns:p14="http://schemas.microsoft.com/office/powerpoint/2010/main" val="468858970"/>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F9431-4C1C-5145-AFE8-40FB9CFACC8A}"/>
              </a:ext>
            </a:extLst>
          </p:cNvPr>
          <p:cNvSpPr>
            <a:spLocks noGrp="1"/>
          </p:cNvSpPr>
          <p:nvPr>
            <p:ph type="title"/>
          </p:nvPr>
        </p:nvSpPr>
        <p:spPr/>
        <p:txBody>
          <a:bodyPr/>
          <a:lstStyle/>
          <a:p>
            <a:r>
              <a:rPr lang="en-US">
                <a:solidFill>
                  <a:schemeClr val="bg2"/>
                </a:solidFill>
              </a:rPr>
              <a:t>Case-control or Cohort?</a:t>
            </a:r>
          </a:p>
        </p:txBody>
      </p:sp>
      <p:sp>
        <p:nvSpPr>
          <p:cNvPr id="4" name="TextBox 3">
            <a:extLst>
              <a:ext uri="{FF2B5EF4-FFF2-40B4-BE49-F238E27FC236}">
                <a16:creationId xmlns:a16="http://schemas.microsoft.com/office/drawing/2014/main" id="{35523846-AE77-0342-A04C-C20EDA557B78}"/>
              </a:ext>
            </a:extLst>
          </p:cNvPr>
          <p:cNvSpPr txBox="1"/>
          <p:nvPr/>
        </p:nvSpPr>
        <p:spPr>
          <a:xfrm>
            <a:off x="177800" y="1219200"/>
            <a:ext cx="10134600" cy="2677656"/>
          </a:xfrm>
          <a:prstGeom prst="rect">
            <a:avLst/>
          </a:prstGeom>
          <a:noFill/>
        </p:spPr>
        <p:txBody>
          <a:bodyPr wrap="square" rtlCol="0">
            <a:spAutoFit/>
          </a:bodyPr>
          <a:lstStyle/>
          <a:p>
            <a:r>
              <a:rPr lang="en-US" sz="3600">
                <a:solidFill>
                  <a:schemeClr val="bg2"/>
                </a:solidFill>
                <a:latin typeface="+mn-lt"/>
              </a:rPr>
              <a:t>A study in which mothers of victims of Sudden Infant Death Syndrome (SIDS) (cases) and mothers of infants hospitalized with pneumonia (controls) answer questions about the sleeping habits of these children.</a:t>
            </a:r>
            <a:r>
              <a:rPr lang="en-US"/>
              <a:t> </a:t>
            </a:r>
            <a:endParaRPr lang="en-US" sz="3600"/>
          </a:p>
          <a:p>
            <a:endParaRPr lang="en-US"/>
          </a:p>
        </p:txBody>
      </p:sp>
    </p:spTree>
    <p:extLst>
      <p:ext uri="{BB962C8B-B14F-4D97-AF65-F5344CB8AC3E}">
        <p14:creationId xmlns:p14="http://schemas.microsoft.com/office/powerpoint/2010/main" val="1525734489"/>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F9431-4C1C-5145-AFE8-40FB9CFACC8A}"/>
              </a:ext>
            </a:extLst>
          </p:cNvPr>
          <p:cNvSpPr>
            <a:spLocks noGrp="1"/>
          </p:cNvSpPr>
          <p:nvPr>
            <p:ph type="title"/>
          </p:nvPr>
        </p:nvSpPr>
        <p:spPr/>
        <p:txBody>
          <a:bodyPr/>
          <a:lstStyle/>
          <a:p>
            <a:r>
              <a:rPr lang="en-US">
                <a:solidFill>
                  <a:schemeClr val="bg2"/>
                </a:solidFill>
              </a:rPr>
              <a:t>Case-control or Cohort?</a:t>
            </a:r>
          </a:p>
        </p:txBody>
      </p:sp>
      <p:sp>
        <p:nvSpPr>
          <p:cNvPr id="4" name="TextBox 3">
            <a:extLst>
              <a:ext uri="{FF2B5EF4-FFF2-40B4-BE49-F238E27FC236}">
                <a16:creationId xmlns:a16="http://schemas.microsoft.com/office/drawing/2014/main" id="{35523846-AE77-0342-A04C-C20EDA557B78}"/>
              </a:ext>
            </a:extLst>
          </p:cNvPr>
          <p:cNvSpPr txBox="1"/>
          <p:nvPr/>
        </p:nvSpPr>
        <p:spPr>
          <a:xfrm>
            <a:off x="177800" y="1219200"/>
            <a:ext cx="10134600" cy="3785652"/>
          </a:xfrm>
          <a:prstGeom prst="rect">
            <a:avLst/>
          </a:prstGeom>
          <a:noFill/>
        </p:spPr>
        <p:txBody>
          <a:bodyPr wrap="square" rtlCol="0">
            <a:spAutoFit/>
          </a:bodyPr>
          <a:lstStyle/>
          <a:p>
            <a:r>
              <a:rPr lang="en-US" sz="3600">
                <a:solidFill>
                  <a:schemeClr val="bg2"/>
                </a:solidFill>
                <a:latin typeface="+mn-lt"/>
              </a:rPr>
              <a:t>A hospital-based study of elderly pneumonia victims, in which the recovery times of those receiving a new antibiotic (cases) are compared to the recovery times of those receiving a conventional therapeutic regimen (controls). </a:t>
            </a:r>
            <a:endParaRPr lang="en-US" sz="4800">
              <a:solidFill>
                <a:schemeClr val="bg2"/>
              </a:solidFill>
              <a:latin typeface="+mn-lt"/>
            </a:endParaRPr>
          </a:p>
          <a:p>
            <a:r>
              <a:rPr lang="en-US" sz="3600">
                <a:solidFill>
                  <a:schemeClr val="bg2"/>
                </a:solidFill>
              </a:rPr>
              <a:t> </a:t>
            </a:r>
          </a:p>
          <a:p>
            <a:endParaRPr lang="en-US"/>
          </a:p>
        </p:txBody>
      </p:sp>
    </p:spTree>
    <p:extLst>
      <p:ext uri="{BB962C8B-B14F-4D97-AF65-F5344CB8AC3E}">
        <p14:creationId xmlns:p14="http://schemas.microsoft.com/office/powerpoint/2010/main" val="2134909764"/>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F9431-4C1C-5145-AFE8-40FB9CFACC8A}"/>
              </a:ext>
            </a:extLst>
          </p:cNvPr>
          <p:cNvSpPr>
            <a:spLocks noGrp="1"/>
          </p:cNvSpPr>
          <p:nvPr>
            <p:ph type="title"/>
          </p:nvPr>
        </p:nvSpPr>
        <p:spPr/>
        <p:txBody>
          <a:bodyPr/>
          <a:lstStyle/>
          <a:p>
            <a:r>
              <a:rPr lang="en-US">
                <a:solidFill>
                  <a:schemeClr val="bg2"/>
                </a:solidFill>
              </a:rPr>
              <a:t>Case-control or Cohort?</a:t>
            </a:r>
          </a:p>
        </p:txBody>
      </p:sp>
      <p:sp>
        <p:nvSpPr>
          <p:cNvPr id="4" name="TextBox 3">
            <a:extLst>
              <a:ext uri="{FF2B5EF4-FFF2-40B4-BE49-F238E27FC236}">
                <a16:creationId xmlns:a16="http://schemas.microsoft.com/office/drawing/2014/main" id="{35523846-AE77-0342-A04C-C20EDA557B78}"/>
              </a:ext>
            </a:extLst>
          </p:cNvPr>
          <p:cNvSpPr txBox="1"/>
          <p:nvPr/>
        </p:nvSpPr>
        <p:spPr>
          <a:xfrm>
            <a:off x="177800" y="1219200"/>
            <a:ext cx="10134600" cy="4339650"/>
          </a:xfrm>
          <a:prstGeom prst="rect">
            <a:avLst/>
          </a:prstGeom>
          <a:noFill/>
        </p:spPr>
        <p:txBody>
          <a:bodyPr wrap="square" rtlCol="0">
            <a:spAutoFit/>
          </a:bodyPr>
          <a:lstStyle/>
          <a:p>
            <a:r>
              <a:rPr lang="en-US" sz="3600">
                <a:solidFill>
                  <a:schemeClr val="bg2"/>
                </a:solidFill>
                <a:latin typeface="+mn-lt"/>
              </a:rPr>
              <a:t>Retrospective follow-up of government workers exposed to radiation during the course of the Manhattan Project in which the atomic bomb was developed (cases), to see whether they had subsequently experienced higher rates of cancers than Manhattan Project workers who had not been exposed to radiation (controls). </a:t>
            </a:r>
            <a:endParaRPr lang="en-US" sz="4800">
              <a:solidFill>
                <a:schemeClr val="bg2"/>
              </a:solidFill>
              <a:latin typeface="+mn-lt"/>
            </a:endParaRPr>
          </a:p>
          <a:p>
            <a:endParaRPr lang="en-US"/>
          </a:p>
        </p:txBody>
      </p:sp>
    </p:spTree>
    <p:extLst>
      <p:ext uri="{BB962C8B-B14F-4D97-AF65-F5344CB8AC3E}">
        <p14:creationId xmlns:p14="http://schemas.microsoft.com/office/powerpoint/2010/main" val="4255822758"/>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F9431-4C1C-5145-AFE8-40FB9CFACC8A}"/>
              </a:ext>
            </a:extLst>
          </p:cNvPr>
          <p:cNvSpPr>
            <a:spLocks noGrp="1"/>
          </p:cNvSpPr>
          <p:nvPr>
            <p:ph type="title"/>
          </p:nvPr>
        </p:nvSpPr>
        <p:spPr/>
        <p:txBody>
          <a:bodyPr/>
          <a:lstStyle/>
          <a:p>
            <a:r>
              <a:rPr lang="en-US"/>
              <a:t>Study Type</a:t>
            </a:r>
            <a:r>
              <a:rPr lang="en-US">
                <a:solidFill>
                  <a:schemeClr val="bg2"/>
                </a:solidFill>
              </a:rPr>
              <a:t>?</a:t>
            </a:r>
          </a:p>
        </p:txBody>
      </p:sp>
      <p:sp>
        <p:nvSpPr>
          <p:cNvPr id="4" name="TextBox 3">
            <a:extLst>
              <a:ext uri="{FF2B5EF4-FFF2-40B4-BE49-F238E27FC236}">
                <a16:creationId xmlns:a16="http://schemas.microsoft.com/office/drawing/2014/main" id="{35523846-AE77-0342-A04C-C20EDA557B78}"/>
              </a:ext>
            </a:extLst>
          </p:cNvPr>
          <p:cNvSpPr txBox="1"/>
          <p:nvPr/>
        </p:nvSpPr>
        <p:spPr>
          <a:xfrm>
            <a:off x="177800" y="1219200"/>
            <a:ext cx="10134600" cy="2123658"/>
          </a:xfrm>
          <a:prstGeom prst="rect">
            <a:avLst/>
          </a:prstGeom>
          <a:noFill/>
        </p:spPr>
        <p:txBody>
          <a:bodyPr wrap="square" rtlCol="0">
            <a:spAutoFit/>
          </a:bodyPr>
          <a:lstStyle/>
          <a:p>
            <a:r>
              <a:rPr lang="en-US" sz="3600" dirty="0">
                <a:solidFill>
                  <a:schemeClr val="bg2"/>
                </a:solidFill>
                <a:latin typeface="+mn-lt"/>
              </a:rPr>
              <a:t>Blood pressure is measured in everyone living in a small town to determine the incidence of hypertension. </a:t>
            </a:r>
            <a:endParaRPr lang="en-US" sz="4800" dirty="0">
              <a:solidFill>
                <a:schemeClr val="bg2"/>
              </a:solidFill>
              <a:latin typeface="+mn-lt"/>
            </a:endParaRPr>
          </a:p>
          <a:p>
            <a:endParaRPr lang="en-US" dirty="0"/>
          </a:p>
        </p:txBody>
      </p:sp>
    </p:spTree>
    <p:extLst>
      <p:ext uri="{BB962C8B-B14F-4D97-AF65-F5344CB8AC3E}">
        <p14:creationId xmlns:p14="http://schemas.microsoft.com/office/powerpoint/2010/main" val="4040786605"/>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FAF0B-15ED-AC25-DD96-FD123E846A81}"/>
            </a:ext>
          </a:extLst>
        </p:cNvPr>
        <p:cNvGrpSpPr/>
        <p:nvPr/>
      </p:nvGrpSpPr>
      <p:grpSpPr>
        <a:xfrm>
          <a:off x="0" y="0"/>
          <a:ext cx="0" cy="0"/>
          <a:chOff x="0" y="0"/>
          <a:chExt cx="0" cy="0"/>
        </a:xfrm>
      </p:grpSpPr>
      <p:sp>
        <p:nvSpPr>
          <p:cNvPr id="14337" name="Rectangle 2">
            <a:extLst>
              <a:ext uri="{FF2B5EF4-FFF2-40B4-BE49-F238E27FC236}">
                <a16:creationId xmlns:a16="http://schemas.microsoft.com/office/drawing/2014/main" id="{A8D40364-5E07-8546-F7C9-16817E8B50D8}"/>
              </a:ext>
            </a:extLst>
          </p:cNvPr>
          <p:cNvSpPr>
            <a:spLocks noGrp="1" noChangeArrowheads="1"/>
          </p:cNvSpPr>
          <p:nvPr>
            <p:ph type="title" idx="4294967295"/>
          </p:nvPr>
        </p:nvSpPr>
        <p:spPr/>
        <p:txBody>
          <a:bodyPr/>
          <a:lstStyle/>
          <a:p>
            <a:r>
              <a:rPr lang="en-US" altLang="x-none" sz="4400" dirty="0">
                <a:solidFill>
                  <a:schemeClr val="bg2"/>
                </a:solidFill>
                <a:ea typeface="ＭＳ Ｐゴシック" charset="-128"/>
              </a:rPr>
              <a:t>Before-after Comparisons</a:t>
            </a:r>
          </a:p>
        </p:txBody>
      </p:sp>
      <p:sp>
        <p:nvSpPr>
          <p:cNvPr id="14338" name="Rectangle 3">
            <a:extLst>
              <a:ext uri="{FF2B5EF4-FFF2-40B4-BE49-F238E27FC236}">
                <a16:creationId xmlns:a16="http://schemas.microsoft.com/office/drawing/2014/main" id="{89E0B3DE-504A-1378-3C05-991064D674E6}"/>
              </a:ext>
            </a:extLst>
          </p:cNvPr>
          <p:cNvSpPr>
            <a:spLocks noGrp="1" noChangeArrowheads="1"/>
          </p:cNvSpPr>
          <p:nvPr>
            <p:ph type="body" idx="4294967295"/>
          </p:nvPr>
        </p:nvSpPr>
        <p:spPr>
          <a:xfrm>
            <a:off x="201790" y="914400"/>
            <a:ext cx="10283080" cy="4908550"/>
          </a:xfrm>
        </p:spPr>
        <p:txBody>
          <a:bodyPr/>
          <a:lstStyle/>
          <a:p>
            <a:r>
              <a:rPr lang="en-US" altLang="x-none" sz="3200" dirty="0">
                <a:solidFill>
                  <a:schemeClr val="bg2"/>
                </a:solidFill>
                <a:ea typeface="ＭＳ Ｐゴシック" charset="-128"/>
              </a:rPr>
              <a:t>Practically the worst design</a:t>
            </a:r>
          </a:p>
          <a:p>
            <a:r>
              <a:rPr lang="en-US" altLang="x-none" sz="3200" dirty="0">
                <a:solidFill>
                  <a:schemeClr val="bg2"/>
                </a:solidFill>
                <a:ea typeface="ＭＳ Ｐゴシック" charset="-128"/>
              </a:rPr>
              <a:t>Subject to 3 types of bias</a:t>
            </a:r>
          </a:p>
          <a:p>
            <a:pPr lvl="1"/>
            <a:r>
              <a:rPr lang="en-US" altLang="x-none" sz="2800" dirty="0">
                <a:solidFill>
                  <a:schemeClr val="bg2"/>
                </a:solidFill>
                <a:ea typeface="ＭＳ Ｐゴシック" charset="-128"/>
              </a:rPr>
              <a:t>Time-dependent confounding</a:t>
            </a:r>
          </a:p>
          <a:p>
            <a:pPr lvl="2"/>
            <a:r>
              <a:rPr lang="en-US" altLang="x-none" sz="2400" dirty="0">
                <a:solidFill>
                  <a:schemeClr val="bg2"/>
                </a:solidFill>
                <a:ea typeface="ＭＳ Ｐゴシック" charset="-128"/>
              </a:rPr>
              <a:t>Healthcare improves over time; later results thus usually better</a:t>
            </a:r>
          </a:p>
          <a:p>
            <a:pPr lvl="2"/>
            <a:r>
              <a:rPr lang="en-US" altLang="x-none" sz="2400" dirty="0">
                <a:solidFill>
                  <a:srgbClr val="FFFF00"/>
                </a:solidFill>
                <a:ea typeface="ＭＳ Ｐゴシック" charset="-128"/>
              </a:rPr>
              <a:t>Even if intervention is ineffective</a:t>
            </a:r>
          </a:p>
          <a:p>
            <a:pPr lvl="1"/>
            <a:r>
              <a:rPr lang="en-US" altLang="x-none" sz="2800" dirty="0">
                <a:solidFill>
                  <a:schemeClr val="bg2"/>
                </a:solidFill>
                <a:ea typeface="ＭＳ Ｐゴシック" charset="-128"/>
              </a:rPr>
              <a:t>Regression to the mean</a:t>
            </a:r>
          </a:p>
          <a:p>
            <a:pPr lvl="2"/>
            <a:r>
              <a:rPr lang="en-US" altLang="x-none" sz="2400" dirty="0">
                <a:solidFill>
                  <a:schemeClr val="bg2"/>
                </a:solidFill>
                <a:ea typeface="ＭＳ Ｐゴシック" charset="-128"/>
              </a:rPr>
              <a:t>Outcomes in studies started at extremes will return to baseline</a:t>
            </a:r>
          </a:p>
          <a:p>
            <a:pPr lvl="2"/>
            <a:r>
              <a:rPr lang="en-US" altLang="x-none" sz="2400" dirty="0">
                <a:solidFill>
                  <a:srgbClr val="FFFF00"/>
                </a:solidFill>
                <a:ea typeface="ＭＳ Ｐゴシック" charset="-128"/>
              </a:rPr>
              <a:t>Even if intervention is ineffective</a:t>
            </a:r>
            <a:r>
              <a:rPr lang="en-US" altLang="x-none" sz="2400" dirty="0">
                <a:solidFill>
                  <a:schemeClr val="bg2"/>
                </a:solidFill>
                <a:ea typeface="ＭＳ Ｐゴシック" charset="-128"/>
              </a:rPr>
              <a:t> </a:t>
            </a:r>
          </a:p>
          <a:p>
            <a:pPr lvl="1"/>
            <a:r>
              <a:rPr lang="en-US" altLang="x-none" sz="2800" dirty="0">
                <a:solidFill>
                  <a:schemeClr val="bg2"/>
                </a:solidFill>
                <a:ea typeface="ＭＳ Ｐゴシック" charset="-128"/>
              </a:rPr>
              <a:t>Hawthorne effect</a:t>
            </a:r>
          </a:p>
          <a:p>
            <a:pPr lvl="2"/>
            <a:r>
              <a:rPr lang="en-US" altLang="x-none" sz="2400" dirty="0">
                <a:solidFill>
                  <a:schemeClr val="bg2"/>
                </a:solidFill>
                <a:ea typeface="ＭＳ Ｐゴシック" charset="-128"/>
              </a:rPr>
              <a:t>Attention to an outcome usually improves it</a:t>
            </a:r>
          </a:p>
          <a:p>
            <a:pPr lvl="2"/>
            <a:r>
              <a:rPr lang="en-US" altLang="x-none" sz="2400" dirty="0">
                <a:solidFill>
                  <a:srgbClr val="FFFF00"/>
                </a:solidFill>
                <a:ea typeface="ＭＳ Ｐゴシック" charset="-128"/>
              </a:rPr>
              <a:t>Even if intervention is ineffective</a:t>
            </a:r>
          </a:p>
          <a:p>
            <a:pPr lvl="2"/>
            <a:endParaRPr lang="en-US" altLang="x-none" sz="2400" dirty="0">
              <a:ea typeface="ＭＳ Ｐゴシック" charset="-128"/>
            </a:endParaRPr>
          </a:p>
        </p:txBody>
      </p:sp>
    </p:spTree>
    <p:extLst>
      <p:ext uri="{BB962C8B-B14F-4D97-AF65-F5344CB8AC3E}">
        <p14:creationId xmlns:p14="http://schemas.microsoft.com/office/powerpoint/2010/main" val="1230645104"/>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ChangeArrowheads="1"/>
          </p:cNvSpPr>
          <p:nvPr>
            <p:ph type="title" idx="4294967295"/>
          </p:nvPr>
        </p:nvSpPr>
        <p:spPr/>
        <p:txBody>
          <a:bodyPr/>
          <a:lstStyle/>
          <a:p>
            <a:r>
              <a:rPr lang="en-US" altLang="x-none" sz="4400" dirty="0">
                <a:solidFill>
                  <a:schemeClr val="bg2"/>
                </a:solidFill>
                <a:ea typeface="ＭＳ Ｐゴシック" charset="-128"/>
              </a:rPr>
              <a:t>Sources of Error</a:t>
            </a:r>
          </a:p>
        </p:txBody>
      </p:sp>
      <p:sp>
        <p:nvSpPr>
          <p:cNvPr id="14338" name="Rectangle 3"/>
          <p:cNvSpPr>
            <a:spLocks noGrp="1" noChangeArrowheads="1"/>
          </p:cNvSpPr>
          <p:nvPr>
            <p:ph type="body" idx="4294967295"/>
          </p:nvPr>
        </p:nvSpPr>
        <p:spPr>
          <a:xfrm>
            <a:off x="201790" y="914400"/>
            <a:ext cx="10283080" cy="4908550"/>
          </a:xfrm>
        </p:spPr>
        <p:txBody>
          <a:bodyPr/>
          <a:lstStyle/>
          <a:p>
            <a:r>
              <a:rPr lang="en-US" altLang="x-none" sz="3200" dirty="0">
                <a:solidFill>
                  <a:schemeClr val="bg2"/>
                </a:solidFill>
                <a:ea typeface="ＭＳ Ｐゴシック" charset="-128"/>
              </a:rPr>
              <a:t>There is no perfect study</a:t>
            </a:r>
          </a:p>
          <a:p>
            <a:pPr lvl="1"/>
            <a:r>
              <a:rPr lang="en-US" altLang="x-none" sz="2800" dirty="0">
                <a:solidFill>
                  <a:schemeClr val="bg2"/>
                </a:solidFill>
                <a:ea typeface="ＭＳ Ｐゴシック" charset="-128"/>
              </a:rPr>
              <a:t>All are limited by practical and ethical considerations</a:t>
            </a:r>
          </a:p>
          <a:p>
            <a:pPr lvl="1"/>
            <a:r>
              <a:rPr lang="en-US" altLang="x-none" sz="2800" dirty="0">
                <a:solidFill>
                  <a:schemeClr val="bg2"/>
                </a:solidFill>
                <a:ea typeface="ＭＳ Ｐゴシック" charset="-128"/>
              </a:rPr>
              <a:t>It is impossible to control all potential confounders</a:t>
            </a:r>
          </a:p>
          <a:p>
            <a:pPr lvl="1"/>
            <a:r>
              <a:rPr lang="en-US" altLang="x-none" sz="2800" dirty="0">
                <a:solidFill>
                  <a:schemeClr val="bg2"/>
                </a:solidFill>
                <a:ea typeface="ＭＳ Ｐゴシック" charset="-128"/>
              </a:rPr>
              <a:t>Multiple studies required to prove a hypothesis </a:t>
            </a:r>
          </a:p>
          <a:p>
            <a:r>
              <a:rPr lang="en-US" altLang="x-none" sz="3200" dirty="0">
                <a:solidFill>
                  <a:srgbClr val="FFFF00"/>
                </a:solidFill>
                <a:ea typeface="ＭＳ Ｐゴシック" charset="-128"/>
              </a:rPr>
              <a:t>Good design limits risk of false results</a:t>
            </a:r>
          </a:p>
          <a:p>
            <a:pPr lvl="1"/>
            <a:r>
              <a:rPr lang="en-US" altLang="x-none" sz="2800" dirty="0">
                <a:solidFill>
                  <a:schemeClr val="bg2"/>
                </a:solidFill>
                <a:ea typeface="ＭＳ Ｐゴシック" charset="-128"/>
              </a:rPr>
              <a:t>Statistics at best partially compensate for systematic error</a:t>
            </a:r>
          </a:p>
          <a:p>
            <a:r>
              <a:rPr lang="en-US" altLang="x-none" sz="3200" dirty="0">
                <a:solidFill>
                  <a:schemeClr val="bg2"/>
                </a:solidFill>
                <a:ea typeface="ＭＳ Ｐゴシック" charset="-128"/>
              </a:rPr>
              <a:t>Major types of error</a:t>
            </a:r>
          </a:p>
          <a:p>
            <a:pPr lvl="1"/>
            <a:r>
              <a:rPr lang="en-US" altLang="x-none" sz="2800" dirty="0">
                <a:solidFill>
                  <a:schemeClr val="hlink"/>
                </a:solidFill>
                <a:ea typeface="ＭＳ Ｐゴシック" charset="-128"/>
              </a:rPr>
              <a:t>Selection and measurement bias</a:t>
            </a:r>
          </a:p>
          <a:p>
            <a:pPr lvl="1"/>
            <a:r>
              <a:rPr lang="en-US" altLang="x-none" sz="2800" dirty="0">
                <a:solidFill>
                  <a:schemeClr val="hlink"/>
                </a:solidFill>
                <a:ea typeface="ＭＳ Ｐゴシック" charset="-128"/>
              </a:rPr>
              <a:t>Confounding</a:t>
            </a:r>
          </a:p>
          <a:p>
            <a:pPr lvl="1"/>
            <a:r>
              <a:rPr lang="en-US" altLang="x-none" sz="2800" dirty="0">
                <a:solidFill>
                  <a:schemeClr val="hlink"/>
                </a:solidFill>
                <a:ea typeface="ＭＳ Ｐゴシック" charset="-128"/>
              </a:rPr>
              <a:t>Chance</a:t>
            </a:r>
            <a:endParaRPr lang="en-US" altLang="x-none" sz="2800" dirty="0">
              <a:ea typeface="ＭＳ Ｐゴシック" charset="-128"/>
            </a:endParaRPr>
          </a:p>
        </p:txBody>
      </p:sp>
    </p:spTree>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p:txBody>
          <a:bodyPr/>
          <a:lstStyle/>
          <a:p>
            <a:r>
              <a:rPr lang="en-US" altLang="x-none" sz="4400">
                <a:ea typeface="ＭＳ Ｐゴシック" charset="-128"/>
              </a:rPr>
              <a:t>Statistical Association</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1600" y="990600"/>
            <a:ext cx="6343453" cy="4800600"/>
          </a:xfrm>
          <a:prstGeom prst="rect">
            <a:avLst/>
          </a:prstGeom>
        </p:spPr>
      </p:pic>
      <p:sp>
        <p:nvSpPr>
          <p:cNvPr id="3" name="TextBox 2">
            <a:extLst>
              <a:ext uri="{FF2B5EF4-FFF2-40B4-BE49-F238E27FC236}">
                <a16:creationId xmlns:a16="http://schemas.microsoft.com/office/drawing/2014/main" id="{55281E8C-8A00-DE4A-8DB0-EECECB9020CF}"/>
              </a:ext>
            </a:extLst>
          </p:cNvPr>
          <p:cNvSpPr txBox="1"/>
          <p:nvPr/>
        </p:nvSpPr>
        <p:spPr>
          <a:xfrm>
            <a:off x="254000" y="2190571"/>
            <a:ext cx="3373039" cy="1200329"/>
          </a:xfrm>
          <a:prstGeom prst="rect">
            <a:avLst/>
          </a:prstGeom>
          <a:noFill/>
        </p:spPr>
        <p:txBody>
          <a:bodyPr wrap="none" rtlCol="0">
            <a:spAutoFit/>
          </a:bodyPr>
          <a:lstStyle/>
          <a:p>
            <a:r>
              <a:rPr lang="en-US" dirty="0">
                <a:solidFill>
                  <a:schemeClr val="bg2"/>
                </a:solidFill>
              </a:rPr>
              <a:t>E = exposure</a:t>
            </a:r>
          </a:p>
          <a:p>
            <a:endParaRPr lang="en-US" dirty="0">
              <a:solidFill>
                <a:schemeClr val="bg2"/>
              </a:solidFill>
            </a:endParaRPr>
          </a:p>
          <a:p>
            <a:r>
              <a:rPr lang="en-US" dirty="0">
                <a:solidFill>
                  <a:schemeClr val="bg2"/>
                </a:solidFill>
              </a:rPr>
              <a:t>D = disease or outcome</a:t>
            </a:r>
          </a:p>
        </p:txBody>
      </p:sp>
    </p:spTree>
    <p:extLst>
      <p:ext uri="{BB962C8B-B14F-4D97-AF65-F5344CB8AC3E}">
        <p14:creationId xmlns:p14="http://schemas.microsoft.com/office/powerpoint/2010/main" val="919690445"/>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028F008-8BBF-6906-1C85-D5B2FAEFA6DD}"/>
              </a:ext>
            </a:extLst>
          </p:cNvPr>
          <p:cNvSpPr/>
          <p:nvPr/>
        </p:nvSpPr>
        <p:spPr bwMode="auto">
          <a:xfrm>
            <a:off x="0" y="685800"/>
            <a:ext cx="10566400" cy="228600"/>
          </a:xfrm>
          <a:prstGeom prst="rect">
            <a:avLst/>
          </a:prstGeom>
          <a:solidFill>
            <a:srgbClr val="000000"/>
          </a:solidFill>
          <a:ln w="127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Palatino" pitchFamily="1" charset="0"/>
            </a:endParaRPr>
          </a:p>
        </p:txBody>
      </p:sp>
      <p:pic>
        <p:nvPicPr>
          <p:cNvPr id="7" name="Picture 6" descr="A cartoon of a person in a white coat teaching a class&#10;&#10;AI-generated content may be incorrect.">
            <a:extLst>
              <a:ext uri="{FF2B5EF4-FFF2-40B4-BE49-F238E27FC236}">
                <a16:creationId xmlns:a16="http://schemas.microsoft.com/office/drawing/2014/main" id="{B9D3B301-69A2-D330-2602-4C5EC670C2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2" y="0"/>
            <a:ext cx="6075218" cy="5943600"/>
          </a:xfrm>
          <a:prstGeom prst="rect">
            <a:avLst/>
          </a:prstGeom>
        </p:spPr>
      </p:pic>
      <p:sp>
        <p:nvSpPr>
          <p:cNvPr id="9" name="TextBox 8">
            <a:extLst>
              <a:ext uri="{FF2B5EF4-FFF2-40B4-BE49-F238E27FC236}">
                <a16:creationId xmlns:a16="http://schemas.microsoft.com/office/drawing/2014/main" id="{5E92EA98-0CE9-F46A-C552-0E2B81E3D3FD}"/>
              </a:ext>
            </a:extLst>
          </p:cNvPr>
          <p:cNvSpPr txBox="1"/>
          <p:nvPr/>
        </p:nvSpPr>
        <p:spPr>
          <a:xfrm>
            <a:off x="6091382" y="2133600"/>
            <a:ext cx="4475018" cy="2154436"/>
          </a:xfrm>
          <a:prstGeom prst="rect">
            <a:avLst/>
          </a:prstGeom>
          <a:noFill/>
        </p:spPr>
        <p:txBody>
          <a:bodyPr wrap="square" rtlCol="0">
            <a:spAutoFit/>
          </a:bodyPr>
          <a:lstStyle/>
          <a:p>
            <a:pPr algn="ctr"/>
            <a:r>
              <a:rPr lang="en-US" sz="4000" dirty="0">
                <a:solidFill>
                  <a:schemeClr val="bg2"/>
                </a:solidFill>
              </a:rPr>
              <a:t>Correlation</a:t>
            </a:r>
          </a:p>
          <a:p>
            <a:pPr algn="ctr"/>
            <a:r>
              <a:rPr lang="en-US" sz="5400" dirty="0">
                <a:solidFill>
                  <a:srgbClr val="FFFF00"/>
                </a:solidFill>
              </a:rPr>
              <a:t>≠</a:t>
            </a:r>
          </a:p>
          <a:p>
            <a:pPr algn="ctr"/>
            <a:r>
              <a:rPr lang="en-US" sz="4000" dirty="0">
                <a:solidFill>
                  <a:schemeClr val="bg2"/>
                </a:solidFill>
              </a:rPr>
              <a:t>Causality</a:t>
            </a:r>
          </a:p>
        </p:txBody>
      </p:sp>
    </p:spTree>
    <p:extLst>
      <p:ext uri="{BB962C8B-B14F-4D97-AF65-F5344CB8AC3E}">
        <p14:creationId xmlns:p14="http://schemas.microsoft.com/office/powerpoint/2010/main" val="411600698"/>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4"/>
          <p:cNvSpPr>
            <a:spLocks noChangeArrowheads="1"/>
          </p:cNvSpPr>
          <p:nvPr/>
        </p:nvSpPr>
        <p:spPr bwMode="auto">
          <a:xfrm>
            <a:off x="97837" y="3962400"/>
            <a:ext cx="10370726"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pPr algn="ctr"/>
            <a:r>
              <a:rPr lang="en-US" altLang="x-none" sz="2800" dirty="0">
                <a:solidFill>
                  <a:schemeClr val="hlink"/>
                </a:solidFill>
                <a:latin typeface="Times" charset="0"/>
              </a:rPr>
              <a:t>Daniel I. Sessler, M.D.</a:t>
            </a:r>
          </a:p>
          <a:p>
            <a:pPr algn="ctr"/>
            <a:r>
              <a:rPr lang="en-US" altLang="x-none" sz="2800" dirty="0">
                <a:solidFill>
                  <a:schemeClr val="hlink"/>
                </a:solidFill>
                <a:latin typeface="Times" charset="0"/>
              </a:rPr>
              <a:t>Vice-president for Clinical and Outcomes Research</a:t>
            </a:r>
          </a:p>
          <a:p>
            <a:pPr algn="ctr"/>
            <a:r>
              <a:rPr lang="en-US" altLang="x-none" sz="2800" dirty="0">
                <a:solidFill>
                  <a:schemeClr val="hlink"/>
                </a:solidFill>
                <a:latin typeface="Times" charset="0"/>
              </a:rPr>
              <a:t>Professor of Anesthesiology</a:t>
            </a:r>
          </a:p>
          <a:p>
            <a:pPr algn="ctr"/>
            <a:r>
              <a:rPr lang="en-US" altLang="x-none" sz="2800" dirty="0">
                <a:solidFill>
                  <a:schemeClr val="hlink"/>
                </a:solidFill>
                <a:latin typeface="Times" charset="0"/>
              </a:rPr>
              <a:t>UTHealth, Houston</a:t>
            </a:r>
            <a:endParaRPr lang="en-US" altLang="x-none" sz="2800" dirty="0"/>
          </a:p>
        </p:txBody>
      </p:sp>
      <p:sp>
        <p:nvSpPr>
          <p:cNvPr id="6147" name="Rectangle 8"/>
          <p:cNvSpPr>
            <a:spLocks noChangeArrowheads="1"/>
          </p:cNvSpPr>
          <p:nvPr/>
        </p:nvSpPr>
        <p:spPr bwMode="auto">
          <a:xfrm>
            <a:off x="17780" y="1295400"/>
            <a:ext cx="10175052" cy="210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pPr algn="ctr"/>
            <a:r>
              <a:rPr lang="en-US" altLang="x-none" sz="5400" dirty="0">
                <a:solidFill>
                  <a:schemeClr val="bg2"/>
                </a:solidFill>
                <a:latin typeface="+mj-lt"/>
              </a:rPr>
              <a:t>Observational Research and</a:t>
            </a:r>
          </a:p>
          <a:p>
            <a:pPr algn="ctr"/>
            <a:r>
              <a:rPr lang="en-US" altLang="x-none" sz="5400" dirty="0">
                <a:solidFill>
                  <a:schemeClr val="bg2"/>
                </a:solidFill>
                <a:latin typeface="+mj-lt"/>
              </a:rPr>
              <a:t>Sources of Error</a:t>
            </a:r>
          </a:p>
          <a:p>
            <a:pPr algn="ctr"/>
            <a:endParaRPr lang="en-US" altLang="x-none" sz="2311" dirty="0"/>
          </a:p>
        </p:txBody>
      </p:sp>
      <p:sp>
        <p:nvSpPr>
          <p:cNvPr id="6148" name="Line 9"/>
          <p:cNvSpPr>
            <a:spLocks noChangeShapeType="1"/>
          </p:cNvSpPr>
          <p:nvPr/>
        </p:nvSpPr>
        <p:spPr bwMode="auto">
          <a:xfrm>
            <a:off x="330200" y="3810000"/>
            <a:ext cx="949019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3082" dirty="0"/>
          </a:p>
        </p:txBody>
      </p:sp>
      <p:sp>
        <p:nvSpPr>
          <p:cNvPr id="2" name="Rectangle 1">
            <a:extLst>
              <a:ext uri="{FF2B5EF4-FFF2-40B4-BE49-F238E27FC236}">
                <a16:creationId xmlns:a16="http://schemas.microsoft.com/office/drawing/2014/main" id="{3D9D4176-D0F1-7E23-EF50-B874005CF7E1}"/>
              </a:ext>
            </a:extLst>
          </p:cNvPr>
          <p:cNvSpPr/>
          <p:nvPr/>
        </p:nvSpPr>
        <p:spPr bwMode="auto">
          <a:xfrm>
            <a:off x="17780" y="685800"/>
            <a:ext cx="10548620" cy="381000"/>
          </a:xfrm>
          <a:prstGeom prst="rect">
            <a:avLst/>
          </a:prstGeom>
          <a:solidFill>
            <a:srgbClr val="000000"/>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Palatino" pitchFamily="1" charset="0"/>
            </a:endParaRPr>
          </a:p>
        </p:txBody>
      </p:sp>
    </p:spTree>
    <p:extLst>
      <p:ext uri="{BB962C8B-B14F-4D97-AF65-F5344CB8AC3E}">
        <p14:creationId xmlns:p14="http://schemas.microsoft.com/office/powerpoint/2010/main" val="1186305631"/>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ChangeArrowheads="1"/>
          </p:cNvSpPr>
          <p:nvPr>
            <p:ph type="title" idx="4294967295"/>
          </p:nvPr>
        </p:nvSpPr>
        <p:spPr/>
        <p:txBody>
          <a:bodyPr/>
          <a:lstStyle/>
          <a:p>
            <a:r>
              <a:rPr lang="en-US" altLang="x-none" sz="4400" dirty="0">
                <a:solidFill>
                  <a:schemeClr val="bg2"/>
                </a:solidFill>
                <a:ea typeface="ＭＳ Ｐゴシック" charset="-128"/>
              </a:rPr>
              <a:t>Selection Bias</a:t>
            </a:r>
          </a:p>
        </p:txBody>
      </p:sp>
      <p:sp>
        <p:nvSpPr>
          <p:cNvPr id="18434" name="Rectangle 3"/>
          <p:cNvSpPr>
            <a:spLocks noGrp="1" noChangeArrowheads="1"/>
          </p:cNvSpPr>
          <p:nvPr>
            <p:ph type="body" idx="4294967295"/>
          </p:nvPr>
        </p:nvSpPr>
        <p:spPr>
          <a:xfrm>
            <a:off x="141660" y="1066800"/>
            <a:ext cx="10283080" cy="4724400"/>
          </a:xfrm>
        </p:spPr>
        <p:txBody>
          <a:bodyPr/>
          <a:lstStyle/>
          <a:p>
            <a:pPr>
              <a:lnSpc>
                <a:spcPct val="90000"/>
              </a:lnSpc>
            </a:pPr>
            <a:r>
              <a:rPr lang="en-US" altLang="x-none" sz="3200" i="1" dirty="0">
                <a:solidFill>
                  <a:schemeClr val="hlink"/>
                </a:solidFill>
                <a:ea typeface="ＭＳ Ｐゴシック" charset="-128"/>
              </a:rPr>
              <a:t>Non-random</a:t>
            </a:r>
            <a:r>
              <a:rPr lang="en-US" altLang="x-none" sz="3200" dirty="0">
                <a:solidFill>
                  <a:schemeClr val="hlink"/>
                </a:solidFill>
                <a:ea typeface="ＭＳ Ｐゴシック" charset="-128"/>
              </a:rPr>
              <a:t> selection for exposure, inclusion, or treatment</a:t>
            </a:r>
          </a:p>
          <a:p>
            <a:pPr>
              <a:lnSpc>
                <a:spcPct val="90000"/>
              </a:lnSpc>
            </a:pPr>
            <a:r>
              <a:rPr lang="en-US" altLang="x-none" sz="3200" dirty="0">
                <a:solidFill>
                  <a:schemeClr val="bg2"/>
                </a:solidFill>
                <a:ea typeface="ＭＳ Ｐゴシック" charset="-128"/>
              </a:rPr>
              <a:t>Treatments assigned to patients most likely to benefit</a:t>
            </a:r>
          </a:p>
          <a:p>
            <a:pPr lvl="1">
              <a:lnSpc>
                <a:spcPct val="90000"/>
              </a:lnSpc>
            </a:pPr>
            <a:r>
              <a:rPr lang="en-US" altLang="x-none" sz="2400" dirty="0">
                <a:solidFill>
                  <a:schemeClr val="bg2"/>
                </a:solidFill>
                <a:ea typeface="ＭＳ Ｐゴシック" charset="-128"/>
              </a:rPr>
              <a:t>Or least likely to experience complications</a:t>
            </a:r>
          </a:p>
          <a:p>
            <a:pPr>
              <a:lnSpc>
                <a:spcPct val="90000"/>
              </a:lnSpc>
            </a:pPr>
            <a:r>
              <a:rPr lang="en-US" altLang="ja-JP" sz="3200" dirty="0">
                <a:solidFill>
                  <a:schemeClr val="bg2"/>
                </a:solidFill>
                <a:ea typeface="ＭＳ Ｐゴシック" charset="-128"/>
              </a:rPr>
              <a:t>Patients non-randomly select specific treatment</a:t>
            </a:r>
          </a:p>
          <a:p>
            <a:pPr>
              <a:lnSpc>
                <a:spcPct val="90000"/>
              </a:lnSpc>
            </a:pPr>
            <a:r>
              <a:rPr lang="en-US" altLang="x-none" sz="3200" dirty="0">
                <a:solidFill>
                  <a:schemeClr val="bg2"/>
                </a:solidFill>
                <a:ea typeface="ＭＳ Ｐゴシック" charset="-128"/>
              </a:rPr>
              <a:t>Example</a:t>
            </a:r>
          </a:p>
          <a:p>
            <a:pPr lvl="1">
              <a:lnSpc>
                <a:spcPct val="90000"/>
              </a:lnSpc>
            </a:pPr>
            <a:r>
              <a:rPr lang="en-US" altLang="x-none" sz="2400" dirty="0">
                <a:solidFill>
                  <a:schemeClr val="bg2"/>
                </a:solidFill>
                <a:ea typeface="ＭＳ Ｐゴシック" charset="-128"/>
              </a:rPr>
              <a:t>Health-sophisticated patients may demand a newer treatment</a:t>
            </a:r>
          </a:p>
          <a:p>
            <a:pPr>
              <a:lnSpc>
                <a:spcPct val="90000"/>
              </a:lnSpc>
            </a:pPr>
            <a:r>
              <a:rPr lang="en-US" altLang="x-none" sz="3200" dirty="0">
                <a:solidFill>
                  <a:srgbClr val="FFC000"/>
                </a:solidFill>
                <a:ea typeface="ＭＳ Ｐゴシック" charset="-128"/>
              </a:rPr>
              <a:t>Largely prevented by randomization</a:t>
            </a:r>
          </a:p>
        </p:txBody>
      </p:sp>
    </p:spTree>
    <p:extLst>
      <p:ext uri="{BB962C8B-B14F-4D97-AF65-F5344CB8AC3E}">
        <p14:creationId xmlns:p14="http://schemas.microsoft.com/office/powerpoint/2010/main" val="2030790404"/>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idx="4294967295"/>
          </p:nvPr>
        </p:nvSpPr>
        <p:spPr/>
        <p:txBody>
          <a:bodyPr/>
          <a:lstStyle/>
          <a:p>
            <a:r>
              <a:rPr lang="en-US" altLang="x-none" sz="4400" dirty="0">
                <a:solidFill>
                  <a:schemeClr val="bg2"/>
                </a:solidFill>
                <a:ea typeface="ＭＳ Ｐゴシック" charset="-128"/>
              </a:rPr>
              <a:t>Measurement Bias</a:t>
            </a:r>
          </a:p>
        </p:txBody>
      </p:sp>
      <p:sp>
        <p:nvSpPr>
          <p:cNvPr id="20482" name="Rectangle 3"/>
          <p:cNvSpPr>
            <a:spLocks noGrp="1" noChangeArrowheads="1"/>
          </p:cNvSpPr>
          <p:nvPr>
            <p:ph type="body" idx="4294967295"/>
          </p:nvPr>
        </p:nvSpPr>
        <p:spPr>
          <a:xfrm>
            <a:off x="141659" y="990600"/>
            <a:ext cx="10283081" cy="4800600"/>
          </a:xfrm>
        </p:spPr>
        <p:txBody>
          <a:bodyPr/>
          <a:lstStyle/>
          <a:p>
            <a:r>
              <a:rPr lang="en-US" altLang="x-none" sz="3200" dirty="0">
                <a:solidFill>
                  <a:schemeClr val="hlink"/>
                </a:solidFill>
                <a:ea typeface="ＭＳ Ｐゴシック" charset="-128"/>
              </a:rPr>
              <a:t>Quality of measurement varies </a:t>
            </a:r>
            <a:r>
              <a:rPr lang="en-US" altLang="x-none" sz="3200" i="1" dirty="0">
                <a:solidFill>
                  <a:schemeClr val="hlink"/>
                </a:solidFill>
                <a:ea typeface="ＭＳ Ｐゴシック" charset="-128"/>
              </a:rPr>
              <a:t>non-randomly</a:t>
            </a:r>
            <a:endParaRPr lang="en-US" altLang="x-none" sz="3200" dirty="0">
              <a:ea typeface="ＭＳ Ｐゴシック" charset="-128"/>
            </a:endParaRPr>
          </a:p>
          <a:p>
            <a:r>
              <a:rPr lang="en-US" altLang="x-none" sz="3200" dirty="0">
                <a:solidFill>
                  <a:schemeClr val="bg2"/>
                </a:solidFill>
                <a:ea typeface="ＭＳ Ｐゴシック" charset="-128"/>
              </a:rPr>
              <a:t>Quality of records generally poor </a:t>
            </a:r>
          </a:p>
          <a:p>
            <a:pPr lvl="1"/>
            <a:r>
              <a:rPr lang="en-US" altLang="x-none" sz="2800" dirty="0">
                <a:solidFill>
                  <a:schemeClr val="bg2"/>
                </a:solidFill>
                <a:ea typeface="ＭＳ Ｐゴシック" charset="-128"/>
              </a:rPr>
              <a:t>Not necessarily randomly so</a:t>
            </a:r>
          </a:p>
          <a:p>
            <a:r>
              <a:rPr lang="en-US" altLang="x-none" sz="3570" dirty="0">
                <a:solidFill>
                  <a:schemeClr val="bg2"/>
                </a:solidFill>
                <a:ea typeface="ＭＳ Ｐゴシック" charset="-128"/>
              </a:rPr>
              <a:t>Patients given new treatments watched more closely</a:t>
            </a:r>
          </a:p>
          <a:p>
            <a:r>
              <a:rPr lang="en-US" altLang="x-none" sz="3200" dirty="0">
                <a:solidFill>
                  <a:schemeClr val="bg2"/>
                </a:solidFill>
                <a:ea typeface="ＭＳ Ｐゴシック" charset="-128"/>
              </a:rPr>
              <a:t>Subjects with disease may better remember exposures</a:t>
            </a:r>
          </a:p>
          <a:p>
            <a:pPr lvl="1"/>
            <a:r>
              <a:rPr lang="en-US" altLang="x-none" sz="2400" dirty="0">
                <a:solidFill>
                  <a:schemeClr val="bg2"/>
                </a:solidFill>
                <a:ea typeface="ＭＳ Ｐゴシック" charset="-128"/>
              </a:rPr>
              <a:t>Benefit may be over-estimated</a:t>
            </a:r>
          </a:p>
          <a:p>
            <a:pPr lvl="1"/>
            <a:r>
              <a:rPr lang="en-US" altLang="x-none" sz="2400" dirty="0">
                <a:solidFill>
                  <a:schemeClr val="bg2"/>
                </a:solidFill>
                <a:ea typeface="ＭＳ Ｐゴシック" charset="-128"/>
              </a:rPr>
              <a:t>Complications may be under-estimated</a:t>
            </a:r>
          </a:p>
          <a:p>
            <a:r>
              <a:rPr lang="en-US" altLang="x-none" sz="3200" dirty="0">
                <a:solidFill>
                  <a:srgbClr val="FFC000"/>
                </a:solidFill>
                <a:ea typeface="ＭＳ Ｐゴシック" charset="-128"/>
              </a:rPr>
              <a:t>Largely prevented by blinding</a:t>
            </a:r>
          </a:p>
        </p:txBody>
      </p:sp>
    </p:spTree>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p:txBody>
          <a:bodyPr/>
          <a:lstStyle/>
          <a:p>
            <a:r>
              <a:rPr lang="en-US" altLang="x-none" sz="4400">
                <a:solidFill>
                  <a:schemeClr val="bg2"/>
                </a:solidFill>
                <a:ea typeface="ＭＳ Ｐゴシック" charset="-128"/>
              </a:rPr>
              <a:t>Example of Measurement Bias</a:t>
            </a:r>
          </a:p>
        </p:txBody>
      </p:sp>
      <p:graphicFrame>
        <p:nvGraphicFramePr>
          <p:cNvPr id="177224" name="Group 72"/>
          <p:cNvGraphicFramePr>
            <a:graphicFrameLocks noGrp="1"/>
          </p:cNvGraphicFramePr>
          <p:nvPr>
            <p:extLst>
              <p:ext uri="{D42A27DB-BD31-4B8C-83A1-F6EECF244321}">
                <p14:modId xmlns:p14="http://schemas.microsoft.com/office/powerpoint/2010/main" val="1758190186"/>
              </p:ext>
            </p:extLst>
          </p:nvPr>
        </p:nvGraphicFramePr>
        <p:xfrm>
          <a:off x="141660" y="1143000"/>
          <a:ext cx="10283079" cy="4267199"/>
        </p:xfrm>
        <a:graphic>
          <a:graphicData uri="http://schemas.openxmlformats.org/drawingml/2006/table">
            <a:tbl>
              <a:tblPr/>
              <a:tblGrid>
                <a:gridCol w="4396551">
                  <a:extLst>
                    <a:ext uri="{9D8B030D-6E8A-4147-A177-3AD203B41FA5}">
                      <a16:colId xmlns:a16="http://schemas.microsoft.com/office/drawing/2014/main" val="20000"/>
                    </a:ext>
                  </a:extLst>
                </a:gridCol>
                <a:gridCol w="2935111">
                  <a:extLst>
                    <a:ext uri="{9D8B030D-6E8A-4147-A177-3AD203B41FA5}">
                      <a16:colId xmlns:a16="http://schemas.microsoft.com/office/drawing/2014/main" val="20001"/>
                    </a:ext>
                  </a:extLst>
                </a:gridCol>
                <a:gridCol w="2951417">
                  <a:extLst>
                    <a:ext uri="{9D8B030D-6E8A-4147-A177-3AD203B41FA5}">
                      <a16:colId xmlns:a16="http://schemas.microsoft.com/office/drawing/2014/main" val="20002"/>
                    </a:ext>
                  </a:extLst>
                </a:gridCol>
              </a:tblGrid>
              <a:tr h="725805">
                <a:tc>
                  <a:txBody>
                    <a:bodyPr/>
                    <a:lstStyle/>
                    <a:p>
                      <a:pPr marL="0" marR="0" lvl="0" indent="0" algn="r" defTabSz="731838" rtl="0" eaLnBrk="0" fontAlgn="base" latinLnBrk="0" hangingPunct="0">
                        <a:lnSpc>
                          <a:spcPct val="100000"/>
                        </a:lnSpc>
                        <a:spcBef>
                          <a:spcPct val="0"/>
                        </a:spcBef>
                        <a:spcAft>
                          <a:spcPct val="0"/>
                        </a:spcAft>
                        <a:buClrTx/>
                        <a:buSzTx/>
                        <a:buFontTx/>
                        <a:buNone/>
                        <a:tabLst/>
                      </a:pPr>
                      <a:r>
                        <a:rPr kumimoji="0" lang="en-US" sz="3100" b="0" i="0" u="none" strike="noStrike" cap="none" normalizeH="0" baseline="0">
                          <a:ln>
                            <a:noFill/>
                          </a:ln>
                          <a:solidFill>
                            <a:schemeClr val="tx1"/>
                          </a:solidFill>
                          <a:effectLst/>
                          <a:latin typeface="Times" charset="0"/>
                          <a:ea typeface="ＭＳ Ｐゴシック" charset="0"/>
                          <a:cs typeface="ＭＳ Ｐゴシック" charset="0"/>
                        </a:rPr>
                        <a:t>Reported parental history</a:t>
                      </a:r>
                    </a:p>
                  </a:txBody>
                  <a:tcPr marL="117404" marR="117404" marT="58702" marB="58702" anchor="ct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731838" rtl="0" eaLnBrk="0" fontAlgn="base" latinLnBrk="0" hangingPunct="0">
                        <a:lnSpc>
                          <a:spcPct val="100000"/>
                        </a:lnSpc>
                        <a:spcBef>
                          <a:spcPct val="0"/>
                        </a:spcBef>
                        <a:spcAft>
                          <a:spcPct val="0"/>
                        </a:spcAft>
                        <a:buClrTx/>
                        <a:buSzTx/>
                        <a:buFontTx/>
                        <a:buNone/>
                        <a:tabLst/>
                      </a:pPr>
                      <a:r>
                        <a:rPr kumimoji="0" lang="en-US" sz="3100" b="0" i="0" u="none" strike="noStrike" cap="none" normalizeH="0" baseline="0">
                          <a:ln>
                            <a:noFill/>
                          </a:ln>
                          <a:solidFill>
                            <a:schemeClr val="tx1"/>
                          </a:solidFill>
                          <a:effectLst/>
                          <a:latin typeface="Times" charset="0"/>
                          <a:ea typeface="ＭＳ Ｐゴシック" charset="0"/>
                          <a:cs typeface="ＭＳ Ｐゴシック" charset="0"/>
                        </a:rPr>
                        <a:t>Arthritis (%)</a:t>
                      </a:r>
                    </a:p>
                  </a:txBody>
                  <a:tcPr marL="117404" marR="117404" marT="58702" marB="58702" anchor="ct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731838" rtl="0" eaLnBrk="0" fontAlgn="base" latinLnBrk="0" hangingPunct="0">
                        <a:lnSpc>
                          <a:spcPct val="100000"/>
                        </a:lnSpc>
                        <a:spcBef>
                          <a:spcPct val="0"/>
                        </a:spcBef>
                        <a:spcAft>
                          <a:spcPct val="0"/>
                        </a:spcAft>
                        <a:buClrTx/>
                        <a:buSzTx/>
                        <a:buFontTx/>
                        <a:buNone/>
                        <a:tabLst/>
                      </a:pPr>
                      <a:r>
                        <a:rPr kumimoji="0" lang="en-US" sz="3100" b="0" i="0" u="none" strike="noStrike" cap="none" normalizeH="0" baseline="0">
                          <a:ln>
                            <a:noFill/>
                          </a:ln>
                          <a:solidFill>
                            <a:schemeClr val="tx1"/>
                          </a:solidFill>
                          <a:effectLst/>
                          <a:latin typeface="Times" charset="0"/>
                          <a:ea typeface="ＭＳ Ｐゴシック" charset="0"/>
                          <a:cs typeface="ＭＳ Ｐゴシック" charset="0"/>
                        </a:rPr>
                        <a:t>No arthritis (%)</a:t>
                      </a:r>
                    </a:p>
                  </a:txBody>
                  <a:tcPr marL="117404" marR="117404" marT="58702" marB="58702" anchor="ct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81101">
                <a:tc>
                  <a:txBody>
                    <a:bodyPr/>
                    <a:lstStyle/>
                    <a:p>
                      <a:pPr marL="0" marR="0" lvl="0" indent="0" algn="r" defTabSz="731838" rtl="0" eaLnBrk="0" fontAlgn="base" latinLnBrk="0" hangingPunct="0">
                        <a:lnSpc>
                          <a:spcPct val="100000"/>
                        </a:lnSpc>
                        <a:spcBef>
                          <a:spcPct val="0"/>
                        </a:spcBef>
                        <a:spcAft>
                          <a:spcPct val="0"/>
                        </a:spcAft>
                        <a:buClrTx/>
                        <a:buSzTx/>
                        <a:buFontTx/>
                        <a:buNone/>
                        <a:tabLst/>
                      </a:pPr>
                      <a:r>
                        <a:rPr kumimoji="0" lang="en-US" sz="3100" b="0" i="0" u="none" strike="noStrike" cap="none" normalizeH="0" baseline="0">
                          <a:ln>
                            <a:noFill/>
                          </a:ln>
                          <a:solidFill>
                            <a:schemeClr val="tx1"/>
                          </a:solidFill>
                          <a:effectLst/>
                          <a:latin typeface="Times" charset="0"/>
                          <a:ea typeface="ＭＳ Ｐゴシック" charset="0"/>
                          <a:cs typeface="ＭＳ Ｐゴシック" charset="0"/>
                        </a:rPr>
                        <a:t>Neither parent</a:t>
                      </a:r>
                    </a:p>
                  </a:txBody>
                  <a:tcPr marL="117404" marR="117404" marT="58702" marB="58702" anchor="ct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731838" rtl="0" eaLnBrk="0" fontAlgn="base" latinLnBrk="0" hangingPunct="0">
                        <a:lnSpc>
                          <a:spcPct val="100000"/>
                        </a:lnSpc>
                        <a:spcBef>
                          <a:spcPct val="0"/>
                        </a:spcBef>
                        <a:spcAft>
                          <a:spcPct val="0"/>
                        </a:spcAft>
                        <a:buClrTx/>
                        <a:buSzTx/>
                        <a:buFontTx/>
                        <a:buNone/>
                        <a:tabLst/>
                      </a:pPr>
                      <a:r>
                        <a:rPr kumimoji="0" lang="en-US" sz="3100" b="0" i="0" u="none" strike="noStrike" cap="none" normalizeH="0" baseline="0">
                          <a:ln>
                            <a:noFill/>
                          </a:ln>
                          <a:solidFill>
                            <a:schemeClr val="tx1"/>
                          </a:solidFill>
                          <a:effectLst/>
                          <a:latin typeface="Times" charset="0"/>
                          <a:ea typeface="ＭＳ Ｐゴシック" charset="0"/>
                          <a:cs typeface="ＭＳ Ｐゴシック" charset="0"/>
                        </a:rPr>
                        <a:t>27</a:t>
                      </a:r>
                    </a:p>
                  </a:txBody>
                  <a:tcPr marL="117404" marR="117404" marT="58702" marB="58702" anchor="ct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731838" rtl="0" eaLnBrk="0" fontAlgn="base" latinLnBrk="0" hangingPunct="0">
                        <a:lnSpc>
                          <a:spcPct val="100000"/>
                        </a:lnSpc>
                        <a:spcBef>
                          <a:spcPct val="0"/>
                        </a:spcBef>
                        <a:spcAft>
                          <a:spcPct val="0"/>
                        </a:spcAft>
                        <a:buClrTx/>
                        <a:buSzTx/>
                        <a:buFontTx/>
                        <a:buNone/>
                        <a:tabLst/>
                      </a:pPr>
                      <a:r>
                        <a:rPr kumimoji="0" lang="en-US" sz="3100" b="0" i="0" u="none" strike="noStrike" cap="none" normalizeH="0" baseline="0">
                          <a:ln>
                            <a:noFill/>
                          </a:ln>
                          <a:solidFill>
                            <a:schemeClr val="tx1"/>
                          </a:solidFill>
                          <a:effectLst/>
                          <a:latin typeface="Times" charset="0"/>
                          <a:ea typeface="ＭＳ Ｐゴシック" charset="0"/>
                          <a:cs typeface="ＭＳ Ｐゴシック" charset="0"/>
                        </a:rPr>
                        <a:t>50</a:t>
                      </a:r>
                    </a:p>
                  </a:txBody>
                  <a:tcPr marL="117404" marR="117404" marT="58702" marB="58702" anchor="ct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1179192">
                <a:tc>
                  <a:txBody>
                    <a:bodyPr/>
                    <a:lstStyle/>
                    <a:p>
                      <a:pPr marL="0" marR="0" lvl="0" indent="0" algn="r" defTabSz="731838" rtl="0" eaLnBrk="0" fontAlgn="base" latinLnBrk="0" hangingPunct="0">
                        <a:lnSpc>
                          <a:spcPct val="100000"/>
                        </a:lnSpc>
                        <a:spcBef>
                          <a:spcPct val="0"/>
                        </a:spcBef>
                        <a:spcAft>
                          <a:spcPct val="0"/>
                        </a:spcAft>
                        <a:buClrTx/>
                        <a:buSzTx/>
                        <a:buFontTx/>
                        <a:buNone/>
                        <a:tabLst/>
                      </a:pPr>
                      <a:r>
                        <a:rPr kumimoji="0" lang="en-US" sz="3100" b="0" i="0" u="none" strike="noStrike" cap="none" normalizeH="0" baseline="0">
                          <a:ln>
                            <a:noFill/>
                          </a:ln>
                          <a:solidFill>
                            <a:schemeClr val="tx1"/>
                          </a:solidFill>
                          <a:effectLst/>
                          <a:latin typeface="Times" charset="0"/>
                          <a:ea typeface="ＭＳ Ｐゴシック" charset="0"/>
                          <a:cs typeface="ＭＳ Ｐゴシック" charset="0"/>
                        </a:rPr>
                        <a:t>One parent</a:t>
                      </a:r>
                    </a:p>
                  </a:txBody>
                  <a:tcPr marL="117404" marR="117404" marT="58702" marB="58702" anchor="ctr" horzOverflow="overflow">
                    <a:lnL>
                      <a:noFill/>
                    </a:lnL>
                    <a:lnR>
                      <a:noFill/>
                    </a:lnR>
                    <a:lnT>
                      <a:noFill/>
                    </a:lnT>
                    <a:lnB>
                      <a:noFill/>
                    </a:lnB>
                    <a:lnTlToBr>
                      <a:noFill/>
                    </a:lnTlToBr>
                    <a:lnBlToTr>
                      <a:noFill/>
                    </a:lnBlToTr>
                    <a:noFill/>
                  </a:tcPr>
                </a:tc>
                <a:tc>
                  <a:txBody>
                    <a:bodyPr/>
                    <a:lstStyle/>
                    <a:p>
                      <a:pPr marL="0" marR="0" lvl="0" indent="0" algn="ctr" defTabSz="731838" rtl="0" eaLnBrk="0" fontAlgn="base" latinLnBrk="0" hangingPunct="0">
                        <a:lnSpc>
                          <a:spcPct val="100000"/>
                        </a:lnSpc>
                        <a:spcBef>
                          <a:spcPct val="0"/>
                        </a:spcBef>
                        <a:spcAft>
                          <a:spcPct val="0"/>
                        </a:spcAft>
                        <a:buClrTx/>
                        <a:buSzTx/>
                        <a:buFontTx/>
                        <a:buNone/>
                        <a:tabLst/>
                      </a:pPr>
                      <a:r>
                        <a:rPr kumimoji="0" lang="en-US" sz="3100" b="0" i="0" u="none" strike="noStrike" cap="none" normalizeH="0" baseline="0">
                          <a:ln>
                            <a:noFill/>
                          </a:ln>
                          <a:solidFill>
                            <a:schemeClr val="tx1"/>
                          </a:solidFill>
                          <a:effectLst/>
                          <a:latin typeface="Times" charset="0"/>
                          <a:ea typeface="ＭＳ Ｐゴシック" charset="0"/>
                          <a:cs typeface="ＭＳ Ｐゴシック" charset="0"/>
                        </a:rPr>
                        <a:t>58</a:t>
                      </a:r>
                    </a:p>
                  </a:txBody>
                  <a:tcPr marL="117404" marR="117404" marT="58702" marB="58702" anchor="ctr" horzOverflow="overflow">
                    <a:lnL>
                      <a:noFill/>
                    </a:lnL>
                    <a:lnR>
                      <a:noFill/>
                    </a:lnR>
                    <a:lnT>
                      <a:noFill/>
                    </a:lnT>
                    <a:lnB>
                      <a:noFill/>
                    </a:lnB>
                    <a:lnTlToBr>
                      <a:noFill/>
                    </a:lnTlToBr>
                    <a:lnBlToTr>
                      <a:noFill/>
                    </a:lnBlToTr>
                    <a:noFill/>
                  </a:tcPr>
                </a:tc>
                <a:tc>
                  <a:txBody>
                    <a:bodyPr/>
                    <a:lstStyle/>
                    <a:p>
                      <a:pPr marL="0" marR="0" lvl="0" indent="0" algn="ctr" defTabSz="731838" rtl="0" eaLnBrk="0" fontAlgn="base" latinLnBrk="0" hangingPunct="0">
                        <a:lnSpc>
                          <a:spcPct val="100000"/>
                        </a:lnSpc>
                        <a:spcBef>
                          <a:spcPct val="0"/>
                        </a:spcBef>
                        <a:spcAft>
                          <a:spcPct val="0"/>
                        </a:spcAft>
                        <a:buClrTx/>
                        <a:buSzTx/>
                        <a:buFontTx/>
                        <a:buNone/>
                        <a:tabLst/>
                      </a:pPr>
                      <a:r>
                        <a:rPr kumimoji="0" lang="en-US" sz="3100" b="0" i="0" u="none" strike="noStrike" cap="none" normalizeH="0" baseline="0">
                          <a:ln>
                            <a:noFill/>
                          </a:ln>
                          <a:solidFill>
                            <a:schemeClr val="tx1"/>
                          </a:solidFill>
                          <a:effectLst/>
                          <a:latin typeface="Times" charset="0"/>
                          <a:ea typeface="ＭＳ Ｐゴシック" charset="0"/>
                          <a:cs typeface="ＭＳ Ｐゴシック" charset="0"/>
                        </a:rPr>
                        <a:t>42</a:t>
                      </a:r>
                    </a:p>
                  </a:txBody>
                  <a:tcPr marL="117404" marR="117404" marT="58702" marB="58702"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1181101">
                <a:tc>
                  <a:txBody>
                    <a:bodyPr/>
                    <a:lstStyle/>
                    <a:p>
                      <a:pPr marL="0" marR="0" lvl="0" indent="0" algn="r" defTabSz="731838" rtl="0" eaLnBrk="0" fontAlgn="base" latinLnBrk="0" hangingPunct="0">
                        <a:lnSpc>
                          <a:spcPct val="100000"/>
                        </a:lnSpc>
                        <a:spcBef>
                          <a:spcPct val="0"/>
                        </a:spcBef>
                        <a:spcAft>
                          <a:spcPct val="0"/>
                        </a:spcAft>
                        <a:buClrTx/>
                        <a:buSzTx/>
                        <a:buFontTx/>
                        <a:buNone/>
                        <a:tabLst/>
                      </a:pPr>
                      <a:r>
                        <a:rPr kumimoji="0" lang="en-US" sz="3100" b="0" i="0" u="none" strike="noStrike" cap="none" normalizeH="0" baseline="0">
                          <a:ln>
                            <a:noFill/>
                          </a:ln>
                          <a:solidFill>
                            <a:schemeClr val="tx1"/>
                          </a:solidFill>
                          <a:effectLst/>
                          <a:latin typeface="Times" charset="0"/>
                          <a:ea typeface="ＭＳ Ｐゴシック" charset="0"/>
                          <a:cs typeface="ＭＳ Ｐゴシック" charset="0"/>
                        </a:rPr>
                        <a:t>Both parents</a:t>
                      </a:r>
                    </a:p>
                  </a:txBody>
                  <a:tcPr marL="117404" marR="117404" marT="58702" marB="58702" anchor="ct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731838" rtl="0" eaLnBrk="0" fontAlgn="base" latinLnBrk="0" hangingPunct="0">
                        <a:lnSpc>
                          <a:spcPct val="100000"/>
                        </a:lnSpc>
                        <a:spcBef>
                          <a:spcPct val="0"/>
                        </a:spcBef>
                        <a:spcAft>
                          <a:spcPct val="0"/>
                        </a:spcAft>
                        <a:buClrTx/>
                        <a:buSzTx/>
                        <a:buFontTx/>
                        <a:buNone/>
                        <a:tabLst/>
                      </a:pPr>
                      <a:r>
                        <a:rPr kumimoji="0" lang="en-US" sz="3100" b="0" i="0" u="none" strike="noStrike" cap="none" normalizeH="0" baseline="0">
                          <a:ln>
                            <a:noFill/>
                          </a:ln>
                          <a:solidFill>
                            <a:schemeClr val="tx1"/>
                          </a:solidFill>
                          <a:effectLst/>
                          <a:latin typeface="Times" charset="0"/>
                          <a:ea typeface="ＭＳ Ｐゴシック" charset="0"/>
                          <a:cs typeface="ＭＳ Ｐゴシック" charset="0"/>
                        </a:rPr>
                        <a:t>15</a:t>
                      </a:r>
                    </a:p>
                  </a:txBody>
                  <a:tcPr marL="117404" marR="117404" marT="58702" marB="58702" anchor="ct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731838" rtl="0" eaLnBrk="0" fontAlgn="base" latinLnBrk="0" hangingPunct="0">
                        <a:lnSpc>
                          <a:spcPct val="100000"/>
                        </a:lnSpc>
                        <a:spcBef>
                          <a:spcPct val="0"/>
                        </a:spcBef>
                        <a:spcAft>
                          <a:spcPct val="0"/>
                        </a:spcAft>
                        <a:buClrTx/>
                        <a:buSzTx/>
                        <a:buFontTx/>
                        <a:buNone/>
                        <a:tabLst/>
                      </a:pPr>
                      <a:r>
                        <a:rPr kumimoji="0" lang="en-US" sz="3100" b="0" i="0" u="none" strike="noStrike" cap="none" normalizeH="0" baseline="0">
                          <a:ln>
                            <a:noFill/>
                          </a:ln>
                          <a:solidFill>
                            <a:schemeClr val="tx1"/>
                          </a:solidFill>
                          <a:effectLst/>
                          <a:latin typeface="Times" charset="0"/>
                          <a:ea typeface="ＭＳ Ｐゴシック" charset="0"/>
                          <a:cs typeface="ＭＳ Ｐゴシック" charset="0"/>
                        </a:rPr>
                        <a:t>8</a:t>
                      </a:r>
                    </a:p>
                  </a:txBody>
                  <a:tcPr marL="117404" marR="117404" marT="58702" marB="58702" anchor="ct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22545" name="Rectangle 68"/>
          <p:cNvSpPr>
            <a:spLocks noChangeArrowheads="1"/>
          </p:cNvSpPr>
          <p:nvPr/>
        </p:nvSpPr>
        <p:spPr bwMode="auto">
          <a:xfrm>
            <a:off x="141660" y="5410837"/>
            <a:ext cx="5852884" cy="566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r>
              <a:rPr lang="en-US" altLang="x-none" sz="2568">
                <a:solidFill>
                  <a:srgbClr val="FFFF00"/>
                </a:solidFill>
                <a:latin typeface="Times" charset="0"/>
              </a:rPr>
              <a:t>From Schull &amp; Cobb, J Chronic Dis, 1969</a:t>
            </a:r>
            <a:r>
              <a:rPr lang="en-US" altLang="x-none" sz="3082"/>
              <a:t> </a:t>
            </a:r>
          </a:p>
        </p:txBody>
      </p:sp>
      <p:sp>
        <p:nvSpPr>
          <p:cNvPr id="22546" name="Rectangle 73"/>
          <p:cNvSpPr>
            <a:spLocks noChangeArrowheads="1"/>
          </p:cNvSpPr>
          <p:nvPr/>
        </p:nvSpPr>
        <p:spPr bwMode="auto">
          <a:xfrm>
            <a:off x="8559800" y="5410837"/>
            <a:ext cx="1752403" cy="566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r>
              <a:rPr lang="en-US" altLang="x-none" sz="3082" i="1">
                <a:solidFill>
                  <a:schemeClr val="hlink"/>
                </a:solidFill>
              </a:rPr>
              <a:t>P</a:t>
            </a:r>
            <a:r>
              <a:rPr lang="en-US" altLang="x-none" sz="3082">
                <a:solidFill>
                  <a:schemeClr val="hlink"/>
                </a:solidFill>
              </a:rPr>
              <a:t> = 0.003</a:t>
            </a:r>
            <a:endParaRPr lang="en-US" altLang="x-none" sz="3082"/>
          </a:p>
        </p:txBody>
      </p:sp>
    </p:spTree>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US" altLang="x-none" sz="4400" dirty="0">
                <a:solidFill>
                  <a:schemeClr val="bg2"/>
                </a:solidFill>
                <a:ea typeface="ＭＳ Ｐゴシック" charset="-128"/>
              </a:rPr>
              <a:t>Measurement &amp; Selection Bias</a:t>
            </a:r>
          </a:p>
        </p:txBody>
      </p:sp>
      <p:pic>
        <p:nvPicPr>
          <p:cNvPr id="24578" name="Pictur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5933" y="2635487"/>
            <a:ext cx="4914272" cy="2129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68683" y="2613064"/>
            <a:ext cx="4891852" cy="2129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p:cNvSpPr txBox="1"/>
          <p:nvPr/>
        </p:nvSpPr>
        <p:spPr>
          <a:xfrm>
            <a:off x="3568740" y="998936"/>
            <a:ext cx="4145814" cy="954107"/>
          </a:xfrm>
          <a:prstGeom prst="rect">
            <a:avLst/>
          </a:prstGeom>
          <a:noFill/>
          <a:ln w="19050" cmpd="sng">
            <a:solidFill>
              <a:schemeClr val="tx1"/>
            </a:solidFill>
          </a:ln>
        </p:spPr>
        <p:txBody>
          <a:bodyPr wrap="none">
            <a:spAutoFit/>
          </a:bodyPr>
          <a:lstStyle/>
          <a:p>
            <a:pPr algn="ctr">
              <a:defRPr/>
            </a:pPr>
            <a:r>
              <a:rPr lang="en-US" sz="2800">
                <a:ln>
                  <a:solidFill>
                    <a:schemeClr val="tx1"/>
                  </a:solidFill>
                </a:ln>
                <a:ea typeface="ＭＳ Ｐゴシック" charset="0"/>
                <a:cs typeface="ＭＳ Ｐゴシック" charset="0"/>
              </a:rPr>
              <a:t>Selection Bias</a:t>
            </a:r>
          </a:p>
          <a:p>
            <a:pPr algn="ctr">
              <a:defRPr/>
            </a:pPr>
            <a:r>
              <a:rPr lang="en-US" sz="2800">
                <a:ln>
                  <a:solidFill>
                    <a:schemeClr val="tx1"/>
                  </a:solidFill>
                </a:ln>
                <a:ea typeface="ＭＳ Ｐゴシック" charset="0"/>
                <a:cs typeface="ＭＳ Ｐゴシック" charset="0"/>
              </a:rPr>
              <a:t>(groups poorly matched)</a:t>
            </a:r>
          </a:p>
        </p:txBody>
      </p:sp>
      <p:sp>
        <p:nvSpPr>
          <p:cNvPr id="17" name="TextBox 16"/>
          <p:cNvSpPr txBox="1"/>
          <p:nvPr/>
        </p:nvSpPr>
        <p:spPr>
          <a:xfrm>
            <a:off x="2249422" y="4915805"/>
            <a:ext cx="6199133" cy="954107"/>
          </a:xfrm>
          <a:prstGeom prst="rect">
            <a:avLst/>
          </a:prstGeom>
          <a:noFill/>
          <a:ln w="19050" cmpd="sng">
            <a:solidFill>
              <a:schemeClr val="tx1"/>
            </a:solidFill>
          </a:ln>
        </p:spPr>
        <p:txBody>
          <a:bodyPr wrap="none">
            <a:spAutoFit/>
          </a:bodyPr>
          <a:lstStyle/>
          <a:p>
            <a:pPr algn="ctr">
              <a:defRPr/>
            </a:pPr>
            <a:r>
              <a:rPr lang="en-US" sz="2800">
                <a:ln>
                  <a:solidFill>
                    <a:schemeClr val="tx1"/>
                  </a:solidFill>
                </a:ln>
                <a:ea typeface="ＭＳ Ｐゴシック" charset="0"/>
                <a:cs typeface="ＭＳ Ｐゴシック" charset="0"/>
              </a:rPr>
              <a:t>Measurement Bias</a:t>
            </a:r>
          </a:p>
          <a:p>
            <a:pPr algn="ctr">
              <a:defRPr/>
            </a:pPr>
            <a:r>
              <a:rPr lang="en-US" sz="2800">
                <a:ln>
                  <a:solidFill>
                    <a:schemeClr val="tx1"/>
                  </a:solidFill>
                </a:ln>
                <a:ea typeface="ＭＳ Ｐゴシック" charset="0"/>
                <a:cs typeface="ＭＳ Ｐゴシック" charset="0"/>
              </a:rPr>
              <a:t>(outcomes inaccurately characterized)</a:t>
            </a:r>
          </a:p>
        </p:txBody>
      </p:sp>
      <p:cxnSp>
        <p:nvCxnSpPr>
          <p:cNvPr id="19" name="Straight Arrow Connector 18"/>
          <p:cNvCxnSpPr>
            <a:cxnSpLocks/>
          </p:cNvCxnSpPr>
          <p:nvPr/>
        </p:nvCxnSpPr>
        <p:spPr bwMode="auto">
          <a:xfrm>
            <a:off x="4292600" y="1953043"/>
            <a:ext cx="0" cy="570808"/>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26" name="Straight Arrow Connector 25"/>
          <p:cNvCxnSpPr>
            <a:cxnSpLocks/>
          </p:cNvCxnSpPr>
          <p:nvPr/>
        </p:nvCxnSpPr>
        <p:spPr bwMode="auto">
          <a:xfrm flipV="1">
            <a:off x="10120019" y="4885739"/>
            <a:ext cx="0" cy="617755"/>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0" name="Straight Connector 29"/>
          <p:cNvCxnSpPr>
            <a:cxnSpLocks/>
          </p:cNvCxnSpPr>
          <p:nvPr/>
        </p:nvCxnSpPr>
        <p:spPr bwMode="auto">
          <a:xfrm flipV="1">
            <a:off x="587495" y="5503494"/>
            <a:ext cx="1670992" cy="1"/>
          </a:xfrm>
          <a:prstGeom prst="line">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0" name="Straight Arrow Connector 39"/>
          <p:cNvCxnSpPr>
            <a:cxnSpLocks/>
          </p:cNvCxnSpPr>
          <p:nvPr/>
        </p:nvCxnSpPr>
        <p:spPr bwMode="auto">
          <a:xfrm flipV="1">
            <a:off x="587022" y="4885740"/>
            <a:ext cx="0" cy="617754"/>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3" name="Straight Connector 42"/>
          <p:cNvCxnSpPr>
            <a:cxnSpLocks/>
          </p:cNvCxnSpPr>
          <p:nvPr/>
        </p:nvCxnSpPr>
        <p:spPr bwMode="auto">
          <a:xfrm>
            <a:off x="8448555" y="5503495"/>
            <a:ext cx="1663393" cy="0"/>
          </a:xfrm>
          <a:prstGeom prst="line">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23" name="Straight Arrow Connector 22">
            <a:extLst>
              <a:ext uri="{FF2B5EF4-FFF2-40B4-BE49-F238E27FC236}">
                <a16:creationId xmlns:a16="http://schemas.microsoft.com/office/drawing/2014/main" id="{C345ED94-D0C3-894F-94E3-E17AB23D4818}"/>
              </a:ext>
            </a:extLst>
          </p:cNvPr>
          <p:cNvCxnSpPr>
            <a:cxnSpLocks/>
          </p:cNvCxnSpPr>
          <p:nvPr/>
        </p:nvCxnSpPr>
        <p:spPr bwMode="auto">
          <a:xfrm>
            <a:off x="6316133" y="1961509"/>
            <a:ext cx="0" cy="570808"/>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Tree>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idx="4294967295"/>
          </p:nvPr>
        </p:nvSpPr>
        <p:spPr/>
        <p:txBody>
          <a:bodyPr/>
          <a:lstStyle/>
          <a:p>
            <a:r>
              <a:rPr lang="en-US" altLang="x-none" sz="4000" dirty="0">
                <a:solidFill>
                  <a:schemeClr val="bg2"/>
                </a:solidFill>
                <a:ea typeface="ＭＳ Ｐゴシック" charset="-128"/>
              </a:rPr>
              <a:t>Confounding</a:t>
            </a:r>
          </a:p>
        </p:txBody>
      </p:sp>
      <p:sp>
        <p:nvSpPr>
          <p:cNvPr id="25602" name="Rectangle 3"/>
          <p:cNvSpPr>
            <a:spLocks noGrp="1" noChangeArrowheads="1"/>
          </p:cNvSpPr>
          <p:nvPr>
            <p:ph type="body" idx="4294967295"/>
          </p:nvPr>
        </p:nvSpPr>
        <p:spPr/>
        <p:txBody>
          <a:bodyPr/>
          <a:lstStyle/>
          <a:p>
            <a:r>
              <a:rPr lang="en-US" altLang="x-none" sz="3200">
                <a:solidFill>
                  <a:schemeClr val="hlink"/>
                </a:solidFill>
                <a:ea typeface="ＭＳ Ｐゴシック" charset="-128"/>
              </a:rPr>
              <a:t>Association between two factors caused by third factor</a:t>
            </a:r>
            <a:endParaRPr lang="en-US" altLang="x-none" sz="3200">
              <a:ea typeface="ＭＳ Ｐゴシック" charset="-128"/>
            </a:endParaRPr>
          </a:p>
          <a:p>
            <a:r>
              <a:rPr lang="en-US" altLang="x-none" sz="3200">
                <a:solidFill>
                  <a:schemeClr val="bg2"/>
                </a:solidFill>
                <a:ea typeface="ＭＳ Ｐゴシック" charset="-128"/>
              </a:rPr>
              <a:t>For example, mortality greater in Florida than Alaska</a:t>
            </a:r>
          </a:p>
          <a:p>
            <a:pPr lvl="1"/>
            <a:r>
              <a:rPr lang="en-US" altLang="x-none" sz="2800">
                <a:solidFill>
                  <a:schemeClr val="bg2"/>
                </a:solidFill>
                <a:ea typeface="ＭＳ Ｐゴシック" charset="-128"/>
              </a:rPr>
              <a:t>But average age is much higher in Florida</a:t>
            </a:r>
          </a:p>
          <a:p>
            <a:pPr lvl="1"/>
            <a:r>
              <a:rPr lang="en-US" altLang="x-none" sz="2800">
                <a:solidFill>
                  <a:schemeClr val="bg2"/>
                </a:solidFill>
                <a:ea typeface="ＭＳ Ｐゴシック" charset="-128"/>
              </a:rPr>
              <a:t>Increased mortality results from age, rather than geography of FL</a:t>
            </a:r>
            <a:endParaRPr lang="en-US" altLang="x-none" sz="3200">
              <a:solidFill>
                <a:schemeClr val="bg2"/>
              </a:solidFill>
              <a:ea typeface="ＭＳ Ｐゴシック" charset="-128"/>
            </a:endParaRPr>
          </a:p>
          <a:p>
            <a:r>
              <a:rPr lang="en-US" altLang="x-none" sz="3200">
                <a:solidFill>
                  <a:schemeClr val="bg2"/>
                </a:solidFill>
                <a:ea typeface="ＭＳ Ｐゴシック" charset="-128"/>
              </a:rPr>
              <a:t>For example, transfusions are associated with mortality</a:t>
            </a:r>
          </a:p>
          <a:p>
            <a:pPr lvl="1"/>
            <a:r>
              <a:rPr lang="en-US" altLang="x-none" sz="2800">
                <a:solidFill>
                  <a:schemeClr val="bg2"/>
                </a:solidFill>
                <a:ea typeface="ＭＳ Ｐゴシック" charset="-128"/>
              </a:rPr>
              <a:t>But patients having larger, longer operations require more blood</a:t>
            </a:r>
          </a:p>
          <a:p>
            <a:pPr lvl="1"/>
            <a:r>
              <a:rPr lang="en-US" altLang="x-none" sz="2800">
                <a:solidFill>
                  <a:schemeClr val="bg2"/>
                </a:solidFill>
                <a:ea typeface="ＭＳ Ｐゴシック" charset="-128"/>
              </a:rPr>
              <a:t>Increased mortality may be a consequence of larger operations</a:t>
            </a:r>
          </a:p>
          <a:p>
            <a:r>
              <a:rPr lang="en-US" altLang="x-none" sz="3200">
                <a:solidFill>
                  <a:srgbClr val="FFC000"/>
                </a:solidFill>
                <a:ea typeface="ＭＳ Ｐゴシック" charset="-128"/>
              </a:rPr>
              <a:t>Largely prevented by randomization</a:t>
            </a:r>
          </a:p>
        </p:txBody>
      </p:sp>
    </p:spTree>
    <p:extLst>
      <p:ext uri="{BB962C8B-B14F-4D97-AF65-F5344CB8AC3E}">
        <p14:creationId xmlns:p14="http://schemas.microsoft.com/office/powerpoint/2010/main" val="818290553"/>
      </p:ext>
    </p:extLst>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92E8C-E3DA-40F8-0447-3471EF3AB4C2}"/>
            </a:ext>
          </a:extLst>
        </p:cNvPr>
        <p:cNvGrpSpPr/>
        <p:nvPr/>
      </p:nvGrpSpPr>
      <p:grpSpPr>
        <a:xfrm>
          <a:off x="0" y="0"/>
          <a:ext cx="0" cy="0"/>
          <a:chOff x="0" y="0"/>
          <a:chExt cx="0" cy="0"/>
        </a:xfrm>
      </p:grpSpPr>
      <p:cxnSp>
        <p:nvCxnSpPr>
          <p:cNvPr id="15" name="Straight Arrow Connector 14">
            <a:extLst>
              <a:ext uri="{FF2B5EF4-FFF2-40B4-BE49-F238E27FC236}">
                <a16:creationId xmlns:a16="http://schemas.microsoft.com/office/drawing/2014/main" id="{EC7E30BC-2A60-D0A3-277A-C36434A5E899}"/>
              </a:ext>
            </a:extLst>
          </p:cNvPr>
          <p:cNvCxnSpPr>
            <a:cxnSpLocks/>
          </p:cNvCxnSpPr>
          <p:nvPr/>
        </p:nvCxnSpPr>
        <p:spPr bwMode="auto">
          <a:xfrm>
            <a:off x="6045200" y="2660650"/>
            <a:ext cx="1524000" cy="996950"/>
          </a:xfrm>
          <a:prstGeom prst="straightConnector1">
            <a:avLst/>
          </a:prstGeom>
          <a:solidFill>
            <a:schemeClr val="accent1"/>
          </a:solidFill>
          <a:ln w="57150" cap="flat" cmpd="sng" algn="ctr">
            <a:solidFill>
              <a:schemeClr val="bg2"/>
            </a:solidFill>
            <a:prstDash val="solid"/>
            <a:round/>
            <a:headEnd type="none" w="med" len="med"/>
            <a:tailEnd type="arrow"/>
          </a:ln>
          <a:effectLst/>
        </p:spPr>
      </p:cxnSp>
      <p:pic>
        <p:nvPicPr>
          <p:cNvPr id="20" name="Picture 8" descr="ERHARD">
            <a:extLst>
              <a:ext uri="{FF2B5EF4-FFF2-40B4-BE49-F238E27FC236}">
                <a16:creationId xmlns:a16="http://schemas.microsoft.com/office/drawing/2014/main" id="{391297D5-28A6-BE8B-F0F4-878F7CCE58E6}"/>
              </a:ext>
            </a:extLst>
          </p:cNvPr>
          <p:cNvPicPr>
            <a:picLocks noChangeAspect="1" noChangeArrowheads="1"/>
          </p:cNvPicPr>
          <p:nvPr/>
        </p:nvPicPr>
        <p:blipFill>
          <a:blip r:embed="rId2">
            <a:lum bright="20000"/>
            <a:extLst>
              <a:ext uri="{28A0092B-C50C-407E-A947-70E740481C1C}">
                <a14:useLocalDpi xmlns:a14="http://schemas.microsoft.com/office/drawing/2010/main" val="0"/>
              </a:ext>
            </a:extLst>
          </a:blip>
          <a:srcRect/>
          <a:stretch>
            <a:fillRect/>
          </a:stretch>
        </p:blipFill>
        <p:spPr bwMode="auto">
          <a:xfrm>
            <a:off x="4184238" y="1143000"/>
            <a:ext cx="1632361" cy="2821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a:extLst>
              <a:ext uri="{FF2B5EF4-FFF2-40B4-BE49-F238E27FC236}">
                <a16:creationId xmlns:a16="http://schemas.microsoft.com/office/drawing/2014/main" id="{44BE7E9B-57AA-ADB0-CD76-4F5A8DBCF5E5}"/>
              </a:ext>
            </a:extLst>
          </p:cNvPr>
          <p:cNvSpPr txBox="1">
            <a:spLocks noChangeArrowheads="1"/>
          </p:cNvSpPr>
          <p:nvPr/>
        </p:nvSpPr>
        <p:spPr bwMode="auto">
          <a:xfrm>
            <a:off x="0" y="0"/>
            <a:ext cx="105664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73025" tIns="36512" rIns="73025" bIns="36512" numCol="1" anchor="b" anchorCtr="0" compatLnSpc="1">
            <a:prstTxWarp prst="textNoShape">
              <a:avLst/>
            </a:prstTxWarp>
          </a:bodyPr>
          <a:lstStyle>
            <a:lvl1pPr algn="ctr" defTabSz="939680" rtl="0" eaLnBrk="0" fontAlgn="base" hangingPunct="0">
              <a:spcBef>
                <a:spcPct val="0"/>
              </a:spcBef>
              <a:spcAft>
                <a:spcPct val="0"/>
              </a:spcAft>
              <a:defRPr sz="5136">
                <a:solidFill>
                  <a:schemeClr val="tx1"/>
                </a:solidFill>
                <a:latin typeface="+mj-lt"/>
                <a:ea typeface="ＭＳ Ｐゴシック" pitchFamily="-106" charset="-128"/>
                <a:cs typeface="ＭＳ Ｐゴシック" pitchFamily="-106" charset="-128"/>
              </a:defRPr>
            </a:lvl1pPr>
            <a:lvl2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2pPr>
            <a:lvl3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3pPr>
            <a:lvl4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4pPr>
            <a:lvl5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5pPr>
            <a:lvl6pPr marL="587045" algn="ctr" defTabSz="939680" rtl="0" eaLnBrk="0" fontAlgn="base" hangingPunct="0">
              <a:spcBef>
                <a:spcPct val="0"/>
              </a:spcBef>
              <a:spcAft>
                <a:spcPct val="0"/>
              </a:spcAft>
              <a:defRPr sz="5136">
                <a:solidFill>
                  <a:schemeClr val="tx1"/>
                </a:solidFill>
                <a:latin typeface="Arial" charset="0"/>
              </a:defRPr>
            </a:lvl6pPr>
            <a:lvl7pPr marL="1174090" algn="ctr" defTabSz="939680" rtl="0" eaLnBrk="0" fontAlgn="base" hangingPunct="0">
              <a:spcBef>
                <a:spcPct val="0"/>
              </a:spcBef>
              <a:spcAft>
                <a:spcPct val="0"/>
              </a:spcAft>
              <a:defRPr sz="5136">
                <a:solidFill>
                  <a:schemeClr val="tx1"/>
                </a:solidFill>
                <a:latin typeface="Arial" charset="0"/>
              </a:defRPr>
            </a:lvl7pPr>
            <a:lvl8pPr marL="1761134" algn="ctr" defTabSz="939680" rtl="0" eaLnBrk="0" fontAlgn="base" hangingPunct="0">
              <a:spcBef>
                <a:spcPct val="0"/>
              </a:spcBef>
              <a:spcAft>
                <a:spcPct val="0"/>
              </a:spcAft>
              <a:defRPr sz="5136">
                <a:solidFill>
                  <a:schemeClr val="tx1"/>
                </a:solidFill>
                <a:latin typeface="Arial" charset="0"/>
              </a:defRPr>
            </a:lvl8pPr>
            <a:lvl9pPr marL="2348179" algn="ctr" defTabSz="939680" rtl="0" eaLnBrk="0" fontAlgn="base" hangingPunct="0">
              <a:spcBef>
                <a:spcPct val="0"/>
              </a:spcBef>
              <a:spcAft>
                <a:spcPct val="0"/>
              </a:spcAft>
              <a:defRPr sz="5136">
                <a:solidFill>
                  <a:schemeClr val="tx1"/>
                </a:solidFill>
                <a:latin typeface="Arial" charset="0"/>
              </a:defRPr>
            </a:lvl9pPr>
          </a:lstStyle>
          <a:p>
            <a:r>
              <a:rPr lang="en-US" altLang="x-none" sz="4400" kern="0" dirty="0">
                <a:solidFill>
                  <a:schemeClr val="bg2"/>
                </a:solidFill>
                <a:ea typeface="ＭＳ Ｐゴシック" charset="-128"/>
              </a:rPr>
              <a:t>Confounding</a:t>
            </a:r>
          </a:p>
        </p:txBody>
      </p:sp>
      <p:sp>
        <p:nvSpPr>
          <p:cNvPr id="5" name="Rounded Rectangle 4">
            <a:extLst>
              <a:ext uri="{FF2B5EF4-FFF2-40B4-BE49-F238E27FC236}">
                <a16:creationId xmlns:a16="http://schemas.microsoft.com/office/drawing/2014/main" id="{0735567B-D0EB-A3C4-3452-81F668724A41}"/>
              </a:ext>
            </a:extLst>
          </p:cNvPr>
          <p:cNvSpPr/>
          <p:nvPr/>
        </p:nvSpPr>
        <p:spPr bwMode="auto">
          <a:xfrm>
            <a:off x="7569200" y="3708400"/>
            <a:ext cx="2509434" cy="1524000"/>
          </a:xfrm>
          <a:prstGeom prst="roundRect">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7" name="TextBox 6">
            <a:extLst>
              <a:ext uri="{FF2B5EF4-FFF2-40B4-BE49-F238E27FC236}">
                <a16:creationId xmlns:a16="http://schemas.microsoft.com/office/drawing/2014/main" id="{02742B63-80B9-CE6B-97F7-57B39CAC9F95}"/>
              </a:ext>
            </a:extLst>
          </p:cNvPr>
          <p:cNvSpPr txBox="1"/>
          <p:nvPr/>
        </p:nvSpPr>
        <p:spPr>
          <a:xfrm>
            <a:off x="7950200" y="3708400"/>
            <a:ext cx="2004075" cy="1446550"/>
          </a:xfrm>
          <a:prstGeom prst="rect">
            <a:avLst/>
          </a:prstGeom>
          <a:noFill/>
        </p:spPr>
        <p:txBody>
          <a:bodyPr wrap="none" rtlCol="0">
            <a:spAutoFit/>
          </a:bodyPr>
          <a:lstStyle/>
          <a:p>
            <a:pPr algn="ctr"/>
            <a:r>
              <a:rPr lang="en-US" sz="4400" dirty="0">
                <a:latin typeface="+mj-lt"/>
              </a:rPr>
              <a:t>Lung</a:t>
            </a:r>
          </a:p>
          <a:p>
            <a:pPr algn="ctr"/>
            <a:r>
              <a:rPr lang="en-US" sz="4400" dirty="0">
                <a:latin typeface="+mj-lt"/>
              </a:rPr>
              <a:t>Cancer</a:t>
            </a:r>
          </a:p>
        </p:txBody>
      </p:sp>
      <p:cxnSp>
        <p:nvCxnSpPr>
          <p:cNvPr id="14" name="Straight Arrow Connector 13">
            <a:extLst>
              <a:ext uri="{FF2B5EF4-FFF2-40B4-BE49-F238E27FC236}">
                <a16:creationId xmlns:a16="http://schemas.microsoft.com/office/drawing/2014/main" id="{B53EA61C-6A1A-4544-F8D0-A3F8E6D4245B}"/>
              </a:ext>
            </a:extLst>
          </p:cNvPr>
          <p:cNvCxnSpPr>
            <a:cxnSpLocks/>
          </p:cNvCxnSpPr>
          <p:nvPr/>
        </p:nvCxnSpPr>
        <p:spPr bwMode="auto">
          <a:xfrm>
            <a:off x="2154455" y="4555407"/>
            <a:ext cx="5262345" cy="0"/>
          </a:xfrm>
          <a:prstGeom prst="straightConnector1">
            <a:avLst/>
          </a:prstGeom>
          <a:solidFill>
            <a:schemeClr val="accent1"/>
          </a:solidFill>
          <a:ln w="57150" cap="flat" cmpd="sng" algn="ctr">
            <a:solidFill>
              <a:schemeClr val="bg2"/>
            </a:solidFill>
            <a:prstDash val="solid"/>
            <a:round/>
            <a:headEnd type="none" w="med" len="med"/>
            <a:tailEnd type="arrow"/>
          </a:ln>
          <a:effectLst/>
        </p:spPr>
      </p:cxnSp>
      <p:pic>
        <p:nvPicPr>
          <p:cNvPr id="12" name="Picture 11" descr="A lighter with a flame&#10;&#10;Description automatically generated">
            <a:extLst>
              <a:ext uri="{FF2B5EF4-FFF2-40B4-BE49-F238E27FC236}">
                <a16:creationId xmlns:a16="http://schemas.microsoft.com/office/drawing/2014/main" id="{EE4ECEF4-3F52-B43D-DD7E-4F86319157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436" y="2870200"/>
            <a:ext cx="1676019" cy="2692400"/>
          </a:xfrm>
          <a:prstGeom prst="rect">
            <a:avLst/>
          </a:prstGeom>
        </p:spPr>
      </p:pic>
      <p:sp>
        <p:nvSpPr>
          <p:cNvPr id="22" name="TextBox 21">
            <a:extLst>
              <a:ext uri="{FF2B5EF4-FFF2-40B4-BE49-F238E27FC236}">
                <a16:creationId xmlns:a16="http://schemas.microsoft.com/office/drawing/2014/main" id="{7A700F70-2C43-AB26-96BF-BF52A60FC30E}"/>
              </a:ext>
            </a:extLst>
          </p:cNvPr>
          <p:cNvSpPr txBox="1"/>
          <p:nvPr/>
        </p:nvSpPr>
        <p:spPr>
          <a:xfrm>
            <a:off x="3225800" y="4597338"/>
            <a:ext cx="3066993" cy="523220"/>
          </a:xfrm>
          <a:prstGeom prst="rect">
            <a:avLst/>
          </a:prstGeom>
          <a:noFill/>
        </p:spPr>
        <p:txBody>
          <a:bodyPr wrap="none" rtlCol="0">
            <a:spAutoFit/>
          </a:bodyPr>
          <a:lstStyle/>
          <a:p>
            <a:r>
              <a:rPr lang="en-US" sz="2800" dirty="0">
                <a:solidFill>
                  <a:schemeClr val="bg2"/>
                </a:solidFill>
              </a:rPr>
              <a:t>Strong association</a:t>
            </a:r>
          </a:p>
        </p:txBody>
      </p:sp>
      <p:cxnSp>
        <p:nvCxnSpPr>
          <p:cNvPr id="28" name="Straight Arrow Connector 27">
            <a:extLst>
              <a:ext uri="{FF2B5EF4-FFF2-40B4-BE49-F238E27FC236}">
                <a16:creationId xmlns:a16="http://schemas.microsoft.com/office/drawing/2014/main" id="{64D7D5FA-FE71-24C1-09AC-8FC5172F5B58}"/>
              </a:ext>
            </a:extLst>
          </p:cNvPr>
          <p:cNvCxnSpPr>
            <a:cxnSpLocks/>
          </p:cNvCxnSpPr>
          <p:nvPr/>
        </p:nvCxnSpPr>
        <p:spPr bwMode="auto">
          <a:xfrm flipH="1">
            <a:off x="2082800" y="2660650"/>
            <a:ext cx="1822037" cy="1225550"/>
          </a:xfrm>
          <a:prstGeom prst="straightConnector1">
            <a:avLst/>
          </a:prstGeom>
          <a:solidFill>
            <a:schemeClr val="accent1"/>
          </a:solidFill>
          <a:ln w="57150" cap="flat" cmpd="sng" algn="ctr">
            <a:solidFill>
              <a:schemeClr val="bg2"/>
            </a:solidFill>
            <a:prstDash val="solid"/>
            <a:round/>
            <a:headEnd type="none" w="med" len="med"/>
            <a:tailEnd type="arrow"/>
          </a:ln>
          <a:effectLst/>
        </p:spPr>
      </p:cxnSp>
    </p:spTree>
    <p:extLst>
      <p:ext uri="{BB962C8B-B14F-4D97-AF65-F5344CB8AC3E}">
        <p14:creationId xmlns:p14="http://schemas.microsoft.com/office/powerpoint/2010/main" val="2333376887"/>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14"/>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r>
              <a:rPr lang="en-US" altLang="x-none" sz="4400">
                <a:ea typeface="ＭＳ Ｐゴシック" charset="-128"/>
              </a:rPr>
              <a:t>Propensity Scores &amp; Matching</a:t>
            </a:r>
          </a:p>
        </p:txBody>
      </p:sp>
      <p:sp>
        <p:nvSpPr>
          <p:cNvPr id="40962" name="Content Placeholder 2"/>
          <p:cNvSpPr>
            <a:spLocks noGrp="1"/>
          </p:cNvSpPr>
          <p:nvPr>
            <p:ph idx="1"/>
          </p:nvPr>
        </p:nvSpPr>
        <p:spPr/>
        <p:txBody>
          <a:bodyPr/>
          <a:lstStyle/>
          <a:p>
            <a:r>
              <a:rPr lang="en-US" altLang="x-none">
                <a:ea typeface="ＭＳ Ｐゴシック" charset="-128"/>
              </a:rPr>
              <a:t>Identify potential confounding factors</a:t>
            </a:r>
          </a:p>
          <a:p>
            <a:pPr lvl="1"/>
            <a:r>
              <a:rPr lang="en-US" altLang="x-none">
                <a:ea typeface="ＭＳ Ｐゴシック" charset="-128"/>
              </a:rPr>
              <a:t>Regression of characteristics predicting </a:t>
            </a:r>
            <a:r>
              <a:rPr lang="en-US" altLang="x-none" i="1">
                <a:ea typeface="ＭＳ Ｐゴシック" charset="-128"/>
              </a:rPr>
              <a:t>exposure</a:t>
            </a:r>
          </a:p>
          <a:p>
            <a:r>
              <a:rPr lang="en-US" altLang="x-none">
                <a:ea typeface="ＭＳ Ｐゴシック" charset="-128"/>
              </a:rPr>
              <a:t>Score then used to:</a:t>
            </a:r>
          </a:p>
          <a:p>
            <a:pPr lvl="1"/>
            <a:r>
              <a:rPr lang="en-US" altLang="x-none">
                <a:ea typeface="ＭＳ Ｐゴシック" charset="-128"/>
              </a:rPr>
              <a:t>Adjust for baseline risk in multivariable regression</a:t>
            </a:r>
          </a:p>
          <a:p>
            <a:pPr lvl="1"/>
            <a:r>
              <a:rPr lang="en-US" altLang="x-none">
                <a:ea typeface="ＭＳ Ｐゴシック" charset="-128"/>
              </a:rPr>
              <a:t>Match exposure groups (1:N)</a:t>
            </a:r>
          </a:p>
          <a:p>
            <a:r>
              <a:rPr lang="en-US" altLang="x-none">
                <a:ea typeface="ＭＳ Ｐゴシック" charset="-128"/>
              </a:rPr>
              <a:t>Advantages</a:t>
            </a:r>
          </a:p>
          <a:p>
            <a:pPr lvl="1"/>
            <a:r>
              <a:rPr lang="en-US" altLang="x-none">
                <a:ea typeface="ＭＳ Ｐゴシック" charset="-128"/>
              </a:rPr>
              <a:t>Usually more reliable than multivariable regression</a:t>
            </a:r>
          </a:p>
          <a:p>
            <a:pPr lvl="1"/>
            <a:r>
              <a:rPr lang="en-US" altLang="x-none">
                <a:ea typeface="ＭＳ Ｐゴシック" charset="-128"/>
              </a:rPr>
              <a:t> No limit on propensity regression variables</a:t>
            </a:r>
          </a:p>
        </p:txBody>
      </p:sp>
    </p:spTree>
    <p:extLst>
      <p:ext uri="{BB962C8B-B14F-4D97-AF65-F5344CB8AC3E}">
        <p14:creationId xmlns:p14="http://schemas.microsoft.com/office/powerpoint/2010/main" val="2523709660"/>
      </p:ext>
    </p:extLst>
  </p:cSld>
  <p:clrMapOvr>
    <a:masterClrMapping/>
  </p:clrMapOvr>
  <p:transition spd="slow">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A567EE5-A878-ED44-A50D-34EF30AA353D}"/>
              </a:ext>
            </a:extLst>
          </p:cNvPr>
          <p:cNvSpPr txBox="1">
            <a:spLocks noChangeArrowheads="1"/>
          </p:cNvSpPr>
          <p:nvPr/>
        </p:nvSpPr>
        <p:spPr bwMode="auto">
          <a:xfrm>
            <a:off x="0" y="0"/>
            <a:ext cx="105664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73025" tIns="36512" rIns="73025" bIns="36512" numCol="1" anchor="b" anchorCtr="0" compatLnSpc="1">
            <a:prstTxWarp prst="textNoShape">
              <a:avLst/>
            </a:prstTxWarp>
          </a:bodyPr>
          <a:lstStyle>
            <a:lvl1pPr algn="ctr" defTabSz="939680" rtl="0" eaLnBrk="0" fontAlgn="base" hangingPunct="0">
              <a:spcBef>
                <a:spcPct val="0"/>
              </a:spcBef>
              <a:spcAft>
                <a:spcPct val="0"/>
              </a:spcAft>
              <a:defRPr sz="5136">
                <a:solidFill>
                  <a:schemeClr val="tx1"/>
                </a:solidFill>
                <a:latin typeface="+mj-lt"/>
                <a:ea typeface="ＭＳ Ｐゴシック" pitchFamily="-106" charset="-128"/>
                <a:cs typeface="ＭＳ Ｐゴシック" pitchFamily="-106" charset="-128"/>
              </a:defRPr>
            </a:lvl1pPr>
            <a:lvl2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2pPr>
            <a:lvl3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3pPr>
            <a:lvl4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4pPr>
            <a:lvl5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5pPr>
            <a:lvl6pPr marL="587045" algn="ctr" defTabSz="939680" rtl="0" eaLnBrk="0" fontAlgn="base" hangingPunct="0">
              <a:spcBef>
                <a:spcPct val="0"/>
              </a:spcBef>
              <a:spcAft>
                <a:spcPct val="0"/>
              </a:spcAft>
              <a:defRPr sz="5136">
                <a:solidFill>
                  <a:schemeClr val="tx1"/>
                </a:solidFill>
                <a:latin typeface="Arial" charset="0"/>
              </a:defRPr>
            </a:lvl6pPr>
            <a:lvl7pPr marL="1174090" algn="ctr" defTabSz="939680" rtl="0" eaLnBrk="0" fontAlgn="base" hangingPunct="0">
              <a:spcBef>
                <a:spcPct val="0"/>
              </a:spcBef>
              <a:spcAft>
                <a:spcPct val="0"/>
              </a:spcAft>
              <a:defRPr sz="5136">
                <a:solidFill>
                  <a:schemeClr val="tx1"/>
                </a:solidFill>
                <a:latin typeface="Arial" charset="0"/>
              </a:defRPr>
            </a:lvl7pPr>
            <a:lvl8pPr marL="1761134" algn="ctr" defTabSz="939680" rtl="0" eaLnBrk="0" fontAlgn="base" hangingPunct="0">
              <a:spcBef>
                <a:spcPct val="0"/>
              </a:spcBef>
              <a:spcAft>
                <a:spcPct val="0"/>
              </a:spcAft>
              <a:defRPr sz="5136">
                <a:solidFill>
                  <a:schemeClr val="tx1"/>
                </a:solidFill>
                <a:latin typeface="Arial" charset="0"/>
              </a:defRPr>
            </a:lvl8pPr>
            <a:lvl9pPr marL="2348179" algn="ctr" defTabSz="939680" rtl="0" eaLnBrk="0" fontAlgn="base" hangingPunct="0">
              <a:spcBef>
                <a:spcPct val="0"/>
              </a:spcBef>
              <a:spcAft>
                <a:spcPct val="0"/>
              </a:spcAft>
              <a:defRPr sz="5136">
                <a:solidFill>
                  <a:schemeClr val="tx1"/>
                </a:solidFill>
                <a:latin typeface="Arial" charset="0"/>
              </a:defRPr>
            </a:lvl9pPr>
          </a:lstStyle>
          <a:p>
            <a:r>
              <a:rPr lang="en-US" altLang="x-none" sz="4400" kern="0" dirty="0">
                <a:solidFill>
                  <a:schemeClr val="bg2"/>
                </a:solidFill>
                <a:ea typeface="ＭＳ Ｐゴシック" charset="-128"/>
              </a:rPr>
              <a:t>Confounding versus Mediation</a:t>
            </a:r>
          </a:p>
        </p:txBody>
      </p:sp>
      <p:sp>
        <p:nvSpPr>
          <p:cNvPr id="4" name="Rounded Rectangle 3">
            <a:extLst>
              <a:ext uri="{FF2B5EF4-FFF2-40B4-BE49-F238E27FC236}">
                <a16:creationId xmlns:a16="http://schemas.microsoft.com/office/drawing/2014/main" id="{B21C368B-397C-D24B-8894-968F932C30C3}"/>
              </a:ext>
            </a:extLst>
          </p:cNvPr>
          <p:cNvSpPr/>
          <p:nvPr/>
        </p:nvSpPr>
        <p:spPr bwMode="auto">
          <a:xfrm>
            <a:off x="431974" y="2606573"/>
            <a:ext cx="3124200" cy="1524000"/>
          </a:xfrm>
          <a:prstGeom prst="roundRect">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5" name="Rounded Rectangle 4">
            <a:extLst>
              <a:ext uri="{FF2B5EF4-FFF2-40B4-BE49-F238E27FC236}">
                <a16:creationId xmlns:a16="http://schemas.microsoft.com/office/drawing/2014/main" id="{2A972E2F-2C07-0241-8D4D-FD355D497D12}"/>
              </a:ext>
            </a:extLst>
          </p:cNvPr>
          <p:cNvSpPr/>
          <p:nvPr/>
        </p:nvSpPr>
        <p:spPr bwMode="auto">
          <a:xfrm>
            <a:off x="7123326" y="2560827"/>
            <a:ext cx="3124200" cy="1524000"/>
          </a:xfrm>
          <a:prstGeom prst="roundRect">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8" name="Rounded Rectangle 7">
            <a:extLst>
              <a:ext uri="{FF2B5EF4-FFF2-40B4-BE49-F238E27FC236}">
                <a16:creationId xmlns:a16="http://schemas.microsoft.com/office/drawing/2014/main" id="{4B64EBE8-A0CE-4E41-BA6B-8B7C7069C413}"/>
              </a:ext>
            </a:extLst>
          </p:cNvPr>
          <p:cNvSpPr/>
          <p:nvPr/>
        </p:nvSpPr>
        <p:spPr bwMode="auto">
          <a:xfrm>
            <a:off x="3772975" y="4800600"/>
            <a:ext cx="3262825" cy="762000"/>
          </a:xfrm>
          <a:prstGeom prst="roundRect">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9" name="Rounded Rectangle 8">
            <a:extLst>
              <a:ext uri="{FF2B5EF4-FFF2-40B4-BE49-F238E27FC236}">
                <a16:creationId xmlns:a16="http://schemas.microsoft.com/office/drawing/2014/main" id="{CEA391AF-21E8-374C-9F85-962312A73662}"/>
              </a:ext>
            </a:extLst>
          </p:cNvPr>
          <p:cNvSpPr/>
          <p:nvPr/>
        </p:nvSpPr>
        <p:spPr bwMode="auto">
          <a:xfrm>
            <a:off x="3772976" y="1219200"/>
            <a:ext cx="3387560" cy="762000"/>
          </a:xfrm>
          <a:prstGeom prst="roundRect">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grpSp>
        <p:nvGrpSpPr>
          <p:cNvPr id="3" name="Group 2">
            <a:extLst>
              <a:ext uri="{FF2B5EF4-FFF2-40B4-BE49-F238E27FC236}">
                <a16:creationId xmlns:a16="http://schemas.microsoft.com/office/drawing/2014/main" id="{D7C04C6F-3A07-42D8-A1A9-982E54D1DA2B}"/>
              </a:ext>
            </a:extLst>
          </p:cNvPr>
          <p:cNvGrpSpPr/>
          <p:nvPr/>
        </p:nvGrpSpPr>
        <p:grpSpPr>
          <a:xfrm>
            <a:off x="845714" y="1232061"/>
            <a:ext cx="9046639" cy="4285565"/>
            <a:chOff x="711200" y="1219200"/>
            <a:chExt cx="9046639" cy="4285565"/>
          </a:xfrm>
        </p:grpSpPr>
        <p:sp>
          <p:nvSpPr>
            <p:cNvPr id="6" name="TextBox 5">
              <a:extLst>
                <a:ext uri="{FF2B5EF4-FFF2-40B4-BE49-F238E27FC236}">
                  <a16:creationId xmlns:a16="http://schemas.microsoft.com/office/drawing/2014/main" id="{46DBD4A4-199E-2841-B025-7518B0016620}"/>
                </a:ext>
              </a:extLst>
            </p:cNvPr>
            <p:cNvSpPr txBox="1"/>
            <p:nvPr/>
          </p:nvSpPr>
          <p:spPr>
            <a:xfrm>
              <a:off x="711200" y="2819400"/>
              <a:ext cx="2569934" cy="769441"/>
            </a:xfrm>
            <a:prstGeom prst="rect">
              <a:avLst/>
            </a:prstGeom>
            <a:noFill/>
          </p:spPr>
          <p:txBody>
            <a:bodyPr wrap="none" rtlCol="0">
              <a:spAutoFit/>
            </a:bodyPr>
            <a:lstStyle/>
            <a:p>
              <a:r>
                <a:rPr lang="en-US" sz="4400" dirty="0">
                  <a:solidFill>
                    <a:schemeClr val="bg2"/>
                  </a:solidFill>
                  <a:latin typeface="+mj-lt"/>
                </a:rPr>
                <a:t>Exposure</a:t>
              </a:r>
            </a:p>
          </p:txBody>
        </p:sp>
        <p:sp>
          <p:nvSpPr>
            <p:cNvPr id="7" name="TextBox 6">
              <a:extLst>
                <a:ext uri="{FF2B5EF4-FFF2-40B4-BE49-F238E27FC236}">
                  <a16:creationId xmlns:a16="http://schemas.microsoft.com/office/drawing/2014/main" id="{04424176-7AB6-6C46-B6D9-D66EE0ED7A41}"/>
                </a:ext>
              </a:extLst>
            </p:cNvPr>
            <p:cNvSpPr txBox="1"/>
            <p:nvPr/>
          </p:nvSpPr>
          <p:spPr>
            <a:xfrm>
              <a:off x="7282481" y="2819400"/>
              <a:ext cx="2475358" cy="769441"/>
            </a:xfrm>
            <a:prstGeom prst="rect">
              <a:avLst/>
            </a:prstGeom>
            <a:noFill/>
          </p:spPr>
          <p:txBody>
            <a:bodyPr wrap="none" rtlCol="0">
              <a:spAutoFit/>
            </a:bodyPr>
            <a:lstStyle/>
            <a:p>
              <a:r>
                <a:rPr lang="en-US" sz="4400" dirty="0">
                  <a:latin typeface="+mj-lt"/>
                </a:rPr>
                <a:t>Outcome</a:t>
              </a:r>
            </a:p>
          </p:txBody>
        </p:sp>
        <p:sp>
          <p:nvSpPr>
            <p:cNvPr id="10" name="TextBox 9">
              <a:extLst>
                <a:ext uri="{FF2B5EF4-FFF2-40B4-BE49-F238E27FC236}">
                  <a16:creationId xmlns:a16="http://schemas.microsoft.com/office/drawing/2014/main" id="{D2ED65E4-277D-B24C-976B-6B6D15767806}"/>
                </a:ext>
              </a:extLst>
            </p:cNvPr>
            <p:cNvSpPr txBox="1"/>
            <p:nvPr/>
          </p:nvSpPr>
          <p:spPr>
            <a:xfrm>
              <a:off x="3985409" y="1219200"/>
              <a:ext cx="2595582" cy="646331"/>
            </a:xfrm>
            <a:prstGeom prst="rect">
              <a:avLst/>
            </a:prstGeom>
            <a:noFill/>
          </p:spPr>
          <p:txBody>
            <a:bodyPr wrap="none" rtlCol="0">
              <a:spAutoFit/>
            </a:bodyPr>
            <a:lstStyle/>
            <a:p>
              <a:r>
                <a:rPr lang="en-US" sz="3600" dirty="0">
                  <a:solidFill>
                    <a:schemeClr val="bg2"/>
                  </a:solidFill>
                  <a:latin typeface="+mj-lt"/>
                </a:rPr>
                <a:t>Confounder</a:t>
              </a:r>
            </a:p>
          </p:txBody>
        </p:sp>
        <p:sp>
          <p:nvSpPr>
            <p:cNvPr id="11" name="TextBox 10">
              <a:extLst>
                <a:ext uri="{FF2B5EF4-FFF2-40B4-BE49-F238E27FC236}">
                  <a16:creationId xmlns:a16="http://schemas.microsoft.com/office/drawing/2014/main" id="{4FCEC834-ECCB-9140-9110-01793C08A777}"/>
                </a:ext>
              </a:extLst>
            </p:cNvPr>
            <p:cNvSpPr txBox="1"/>
            <p:nvPr/>
          </p:nvSpPr>
          <p:spPr>
            <a:xfrm>
              <a:off x="4293185" y="4858434"/>
              <a:ext cx="1980029" cy="646331"/>
            </a:xfrm>
            <a:prstGeom prst="rect">
              <a:avLst/>
            </a:prstGeom>
            <a:noFill/>
          </p:spPr>
          <p:txBody>
            <a:bodyPr wrap="none" rtlCol="0">
              <a:spAutoFit/>
            </a:bodyPr>
            <a:lstStyle/>
            <a:p>
              <a:r>
                <a:rPr lang="en-US" sz="3600" dirty="0">
                  <a:solidFill>
                    <a:schemeClr val="bg2"/>
                  </a:solidFill>
                  <a:latin typeface="+mj-lt"/>
                </a:rPr>
                <a:t>Mediator</a:t>
              </a:r>
            </a:p>
          </p:txBody>
        </p:sp>
      </p:grpSp>
      <p:cxnSp>
        <p:nvCxnSpPr>
          <p:cNvPr id="13" name="Straight Arrow Connector 12">
            <a:extLst>
              <a:ext uri="{FF2B5EF4-FFF2-40B4-BE49-F238E27FC236}">
                <a16:creationId xmlns:a16="http://schemas.microsoft.com/office/drawing/2014/main" id="{B5C0BFD5-9B6F-8A42-B0DF-059AE2F3B608}"/>
              </a:ext>
            </a:extLst>
          </p:cNvPr>
          <p:cNvCxnSpPr>
            <a:cxnSpLocks/>
          </p:cNvCxnSpPr>
          <p:nvPr/>
        </p:nvCxnSpPr>
        <p:spPr bwMode="auto">
          <a:xfrm flipH="1">
            <a:off x="2387600" y="1638300"/>
            <a:ext cx="1279160" cy="800100"/>
          </a:xfrm>
          <a:prstGeom prst="straightConnector1">
            <a:avLst/>
          </a:prstGeom>
          <a:solidFill>
            <a:schemeClr val="accent1"/>
          </a:solidFill>
          <a:ln w="57150" cap="flat" cmpd="sng" algn="ctr">
            <a:solidFill>
              <a:schemeClr val="bg2"/>
            </a:solidFill>
            <a:prstDash val="solid"/>
            <a:round/>
            <a:headEnd type="none" w="med" len="med"/>
            <a:tailEnd type="arrow"/>
          </a:ln>
          <a:effectLst/>
        </p:spPr>
      </p:cxnSp>
      <p:cxnSp>
        <p:nvCxnSpPr>
          <p:cNvPr id="14" name="Straight Arrow Connector 13">
            <a:extLst>
              <a:ext uri="{FF2B5EF4-FFF2-40B4-BE49-F238E27FC236}">
                <a16:creationId xmlns:a16="http://schemas.microsoft.com/office/drawing/2014/main" id="{4E3F9B49-6FA8-A547-80BA-27451CB975BC}"/>
              </a:ext>
            </a:extLst>
          </p:cNvPr>
          <p:cNvCxnSpPr/>
          <p:nvPr/>
        </p:nvCxnSpPr>
        <p:spPr bwMode="auto">
          <a:xfrm flipV="1">
            <a:off x="7112000" y="4323310"/>
            <a:ext cx="1524000" cy="838200"/>
          </a:xfrm>
          <a:prstGeom prst="straightConnector1">
            <a:avLst/>
          </a:prstGeom>
          <a:solidFill>
            <a:schemeClr val="accent1"/>
          </a:solidFill>
          <a:ln w="57150" cap="flat" cmpd="sng" algn="ctr">
            <a:solidFill>
              <a:schemeClr val="bg2"/>
            </a:solidFill>
            <a:prstDash val="solid"/>
            <a:round/>
            <a:headEnd type="none" w="med" len="med"/>
            <a:tailEnd type="arrow"/>
          </a:ln>
          <a:effectLst/>
        </p:spPr>
      </p:cxnSp>
      <p:cxnSp>
        <p:nvCxnSpPr>
          <p:cNvPr id="15" name="Straight Arrow Connector 14">
            <a:extLst>
              <a:ext uri="{FF2B5EF4-FFF2-40B4-BE49-F238E27FC236}">
                <a16:creationId xmlns:a16="http://schemas.microsoft.com/office/drawing/2014/main" id="{A27CB7EC-FB99-A64A-80CE-20BC167EDDCE}"/>
              </a:ext>
            </a:extLst>
          </p:cNvPr>
          <p:cNvCxnSpPr>
            <a:cxnSpLocks/>
          </p:cNvCxnSpPr>
          <p:nvPr/>
        </p:nvCxnSpPr>
        <p:spPr bwMode="auto">
          <a:xfrm>
            <a:off x="7112000" y="1600200"/>
            <a:ext cx="1404534" cy="838200"/>
          </a:xfrm>
          <a:prstGeom prst="straightConnector1">
            <a:avLst/>
          </a:prstGeom>
          <a:solidFill>
            <a:schemeClr val="accent1"/>
          </a:solidFill>
          <a:ln w="57150" cap="flat" cmpd="sng" algn="ctr">
            <a:solidFill>
              <a:schemeClr val="bg2"/>
            </a:solidFill>
            <a:prstDash val="solid"/>
            <a:round/>
            <a:headEnd type="none" w="med" len="med"/>
            <a:tailEnd type="arrow"/>
          </a:ln>
          <a:effectLst/>
        </p:spPr>
      </p:cxnSp>
      <p:cxnSp>
        <p:nvCxnSpPr>
          <p:cNvPr id="18" name="Straight Arrow Connector 17">
            <a:extLst>
              <a:ext uri="{FF2B5EF4-FFF2-40B4-BE49-F238E27FC236}">
                <a16:creationId xmlns:a16="http://schemas.microsoft.com/office/drawing/2014/main" id="{C8D98137-9BA2-5B4F-9C92-A919C9BCB76E}"/>
              </a:ext>
            </a:extLst>
          </p:cNvPr>
          <p:cNvCxnSpPr>
            <a:cxnSpLocks/>
          </p:cNvCxnSpPr>
          <p:nvPr/>
        </p:nvCxnSpPr>
        <p:spPr bwMode="auto">
          <a:xfrm>
            <a:off x="2271643" y="4293704"/>
            <a:ext cx="1404534" cy="838200"/>
          </a:xfrm>
          <a:prstGeom prst="straightConnector1">
            <a:avLst/>
          </a:prstGeom>
          <a:solidFill>
            <a:schemeClr val="accent1"/>
          </a:solidFill>
          <a:ln w="57150" cap="flat" cmpd="sng" algn="ctr">
            <a:solidFill>
              <a:schemeClr val="bg2"/>
            </a:solidFill>
            <a:prstDash val="solid"/>
            <a:round/>
            <a:headEnd type="none" w="med" len="med"/>
            <a:tailEnd type="arrow"/>
          </a:ln>
          <a:effectLst/>
        </p:spPr>
      </p:cxnSp>
      <p:grpSp>
        <p:nvGrpSpPr>
          <p:cNvPr id="21" name="Group 20">
            <a:extLst>
              <a:ext uri="{FF2B5EF4-FFF2-40B4-BE49-F238E27FC236}">
                <a16:creationId xmlns:a16="http://schemas.microsoft.com/office/drawing/2014/main" id="{AA7DF6CC-AC4F-8901-794C-C51D1B71152C}"/>
              </a:ext>
            </a:extLst>
          </p:cNvPr>
          <p:cNvGrpSpPr/>
          <p:nvPr/>
        </p:nvGrpSpPr>
        <p:grpSpPr>
          <a:xfrm>
            <a:off x="706328" y="1246486"/>
            <a:ext cx="9520855" cy="4244174"/>
            <a:chOff x="717736" y="1260591"/>
            <a:chExt cx="9520855" cy="4244174"/>
          </a:xfrm>
        </p:grpSpPr>
        <p:sp>
          <p:nvSpPr>
            <p:cNvPr id="16" name="TextBox 15">
              <a:extLst>
                <a:ext uri="{FF2B5EF4-FFF2-40B4-BE49-F238E27FC236}">
                  <a16:creationId xmlns:a16="http://schemas.microsoft.com/office/drawing/2014/main" id="{64E06841-581B-D516-1B6E-F848754AFD02}"/>
                </a:ext>
              </a:extLst>
            </p:cNvPr>
            <p:cNvSpPr txBox="1"/>
            <p:nvPr/>
          </p:nvSpPr>
          <p:spPr>
            <a:xfrm>
              <a:off x="3772975" y="1260591"/>
              <a:ext cx="3424142" cy="646331"/>
            </a:xfrm>
            <a:prstGeom prst="rect">
              <a:avLst/>
            </a:prstGeom>
            <a:noFill/>
          </p:spPr>
          <p:txBody>
            <a:bodyPr wrap="square">
              <a:spAutoFit/>
            </a:bodyPr>
            <a:lstStyle/>
            <a:p>
              <a:r>
                <a:rPr lang="en-US" sz="3600" dirty="0">
                  <a:solidFill>
                    <a:schemeClr val="bg2"/>
                  </a:solidFill>
                  <a:latin typeface="+mj-lt"/>
                </a:rPr>
                <a:t>Type of surgery</a:t>
              </a:r>
              <a:endParaRPr lang="en-US" sz="3600" dirty="0">
                <a:solidFill>
                  <a:schemeClr val="bg2"/>
                </a:solidFill>
              </a:endParaRPr>
            </a:p>
          </p:txBody>
        </p:sp>
        <p:sp>
          <p:nvSpPr>
            <p:cNvPr id="17" name="TextBox 16">
              <a:extLst>
                <a:ext uri="{FF2B5EF4-FFF2-40B4-BE49-F238E27FC236}">
                  <a16:creationId xmlns:a16="http://schemas.microsoft.com/office/drawing/2014/main" id="{B7627BBB-14BB-84EE-DE31-7B6328140A5E}"/>
                </a:ext>
              </a:extLst>
            </p:cNvPr>
            <p:cNvSpPr txBox="1"/>
            <p:nvPr/>
          </p:nvSpPr>
          <p:spPr>
            <a:xfrm>
              <a:off x="717736" y="2733585"/>
              <a:ext cx="2552676" cy="1200329"/>
            </a:xfrm>
            <a:prstGeom prst="rect">
              <a:avLst/>
            </a:prstGeom>
            <a:noFill/>
          </p:spPr>
          <p:txBody>
            <a:bodyPr wrap="square">
              <a:spAutoFit/>
            </a:bodyPr>
            <a:lstStyle/>
            <a:p>
              <a:pPr algn="ctr"/>
              <a:r>
                <a:rPr lang="en-US" sz="3600" dirty="0">
                  <a:solidFill>
                    <a:schemeClr val="bg2"/>
                  </a:solidFill>
                  <a:latin typeface="+mj-lt"/>
                </a:rPr>
                <a:t>Regional</a:t>
              </a:r>
            </a:p>
            <a:p>
              <a:pPr algn="ctr"/>
              <a:r>
                <a:rPr lang="en-US" sz="3600" dirty="0">
                  <a:solidFill>
                    <a:schemeClr val="bg2"/>
                  </a:solidFill>
                  <a:latin typeface="+mj-lt"/>
                </a:rPr>
                <a:t>Analgesia</a:t>
              </a:r>
              <a:endParaRPr lang="en-US" sz="3600" dirty="0">
                <a:solidFill>
                  <a:schemeClr val="bg2"/>
                </a:solidFill>
              </a:endParaRPr>
            </a:p>
          </p:txBody>
        </p:sp>
        <p:sp>
          <p:nvSpPr>
            <p:cNvPr id="19" name="TextBox 18">
              <a:extLst>
                <a:ext uri="{FF2B5EF4-FFF2-40B4-BE49-F238E27FC236}">
                  <a16:creationId xmlns:a16="http://schemas.microsoft.com/office/drawing/2014/main" id="{B80B833B-50E0-C6C4-A3C6-BA66391E3A16}"/>
                </a:ext>
              </a:extLst>
            </p:cNvPr>
            <p:cNvSpPr txBox="1"/>
            <p:nvPr/>
          </p:nvSpPr>
          <p:spPr>
            <a:xfrm>
              <a:off x="4010553" y="4858434"/>
              <a:ext cx="2787667" cy="646331"/>
            </a:xfrm>
            <a:prstGeom prst="rect">
              <a:avLst/>
            </a:prstGeom>
            <a:noFill/>
          </p:spPr>
          <p:txBody>
            <a:bodyPr wrap="square">
              <a:spAutoFit/>
            </a:bodyPr>
            <a:lstStyle/>
            <a:p>
              <a:r>
                <a:rPr lang="en-US" sz="3600" dirty="0">
                  <a:solidFill>
                    <a:schemeClr val="bg2"/>
                  </a:solidFill>
                  <a:latin typeface="+mj-lt"/>
                </a:rPr>
                <a:t>Mobilization</a:t>
              </a:r>
              <a:endParaRPr lang="en-US" sz="3600" dirty="0">
                <a:solidFill>
                  <a:schemeClr val="bg2"/>
                </a:solidFill>
              </a:endParaRPr>
            </a:p>
          </p:txBody>
        </p:sp>
        <p:sp>
          <p:nvSpPr>
            <p:cNvPr id="20" name="TextBox 19">
              <a:extLst>
                <a:ext uri="{FF2B5EF4-FFF2-40B4-BE49-F238E27FC236}">
                  <a16:creationId xmlns:a16="http://schemas.microsoft.com/office/drawing/2014/main" id="{CC30AF81-3316-14C0-DB40-2050B0D993FA}"/>
                </a:ext>
              </a:extLst>
            </p:cNvPr>
            <p:cNvSpPr txBox="1"/>
            <p:nvPr/>
          </p:nvSpPr>
          <p:spPr>
            <a:xfrm>
              <a:off x="7150019" y="2972484"/>
              <a:ext cx="3088572" cy="646331"/>
            </a:xfrm>
            <a:prstGeom prst="rect">
              <a:avLst/>
            </a:prstGeom>
            <a:noFill/>
          </p:spPr>
          <p:txBody>
            <a:bodyPr wrap="square">
              <a:spAutoFit/>
            </a:bodyPr>
            <a:lstStyle/>
            <a:p>
              <a:r>
                <a:rPr lang="en-US" sz="3600" dirty="0">
                  <a:solidFill>
                    <a:schemeClr val="bg2"/>
                  </a:solidFill>
                  <a:latin typeface="+mj-lt"/>
                </a:rPr>
                <a:t>Complications</a:t>
              </a:r>
              <a:endParaRPr lang="en-US" sz="3600" dirty="0">
                <a:solidFill>
                  <a:schemeClr val="bg2"/>
                </a:solidFill>
              </a:endParaRPr>
            </a:p>
          </p:txBody>
        </p:sp>
      </p:grpSp>
    </p:spTree>
    <p:extLst>
      <p:ext uri="{BB962C8B-B14F-4D97-AF65-F5344CB8AC3E}">
        <p14:creationId xmlns:p14="http://schemas.microsoft.com/office/powerpoint/2010/main" val="309720833"/>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par>
                                <p:cTn id="8" presetID="9" presetClass="entr" presetSubtype="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dissolve">
                                      <p:cBhvr>
                                        <p:cTn id="1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r>
              <a:rPr lang="en-US" altLang="x-none" sz="4400">
                <a:ea typeface="ＭＳ Ｐゴシック" charset="-128"/>
              </a:rPr>
              <a:t>Summary: Observational Research</a:t>
            </a:r>
          </a:p>
        </p:txBody>
      </p:sp>
      <p:sp>
        <p:nvSpPr>
          <p:cNvPr id="40962" name="Content Placeholder 2"/>
          <p:cNvSpPr>
            <a:spLocks noGrp="1"/>
          </p:cNvSpPr>
          <p:nvPr>
            <p:ph idx="1"/>
          </p:nvPr>
        </p:nvSpPr>
        <p:spPr/>
        <p:txBody>
          <a:bodyPr/>
          <a:lstStyle/>
          <a:p>
            <a:r>
              <a:rPr lang="en-US" altLang="x-none">
                <a:ea typeface="ＭＳ Ｐゴシック" charset="-128"/>
              </a:rPr>
              <a:t>Faster and less expensive than prospective research</a:t>
            </a:r>
          </a:p>
          <a:p>
            <a:pPr lvl="1"/>
            <a:r>
              <a:rPr lang="en-US" altLang="x-none">
                <a:ea typeface="ＭＳ Ｐゴシック" charset="-128"/>
              </a:rPr>
              <a:t>May be the only option for rare conditions or outcomes</a:t>
            </a:r>
          </a:p>
          <a:p>
            <a:r>
              <a:rPr lang="en-US" altLang="x-none">
                <a:ea typeface="ＭＳ Ｐゴシック" charset="-128"/>
              </a:rPr>
              <a:t>Subject to</a:t>
            </a:r>
          </a:p>
          <a:p>
            <a:pPr lvl="1"/>
            <a:r>
              <a:rPr lang="en-US" altLang="x-none">
                <a:ea typeface="ＭＳ Ｐゴシック" charset="-128"/>
              </a:rPr>
              <a:t>Selection bias</a:t>
            </a:r>
          </a:p>
          <a:p>
            <a:pPr lvl="1"/>
            <a:r>
              <a:rPr lang="en-US" altLang="x-none">
                <a:ea typeface="ＭＳ Ｐゴシック" charset="-128"/>
              </a:rPr>
              <a:t>Measurement bias</a:t>
            </a:r>
          </a:p>
          <a:p>
            <a:pPr lvl="1"/>
            <a:r>
              <a:rPr lang="en-US" altLang="x-none">
                <a:ea typeface="ＭＳ Ｐゴシック" charset="-128"/>
              </a:rPr>
              <a:t>Confounding</a:t>
            </a:r>
          </a:p>
          <a:p>
            <a:r>
              <a:rPr lang="en-US" altLang="x-none">
                <a:ea typeface="ＭＳ Ｐゴシック" charset="-128"/>
              </a:rPr>
              <a:t>Careful analysis limits risk of false results</a:t>
            </a:r>
          </a:p>
          <a:p>
            <a:r>
              <a:rPr lang="en-US" altLang="x-none">
                <a:ea typeface="ＭＳ Ｐゴシック" charset="-128"/>
              </a:rPr>
              <a:t>Generates associations that may or may not be causal</a:t>
            </a:r>
          </a:p>
        </p:txBody>
      </p:sp>
    </p:spTree>
    <p:extLst>
      <p:ext uri="{BB962C8B-B14F-4D97-AF65-F5344CB8AC3E}">
        <p14:creationId xmlns:p14="http://schemas.microsoft.com/office/powerpoint/2010/main" val="3112351942"/>
      </p:ext>
    </p:extLst>
  </p:cSld>
  <p:clrMapOvr>
    <a:masterClrMapping/>
  </p:clrMapOvr>
  <p:transition spd="slow">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BE730-7DE7-CBC5-FA73-18C1D3B5DFE4}"/>
              </a:ext>
            </a:extLst>
          </p:cNvPr>
          <p:cNvSpPr txBox="1">
            <a:spLocks/>
          </p:cNvSpPr>
          <p:nvPr/>
        </p:nvSpPr>
        <p:spPr>
          <a:xfrm>
            <a:off x="-80963" y="-66675"/>
            <a:ext cx="10550526" cy="711200"/>
          </a:xfrm>
          <a:prstGeom prst="rect">
            <a:avLst/>
          </a:prstGeom>
        </p:spPr>
        <p:txBody>
          <a:bodyPr/>
          <a:lstStyle>
            <a:lvl1pPr algn="ctr" defTabSz="939680" rtl="0" eaLnBrk="0" fontAlgn="base" hangingPunct="0">
              <a:spcBef>
                <a:spcPct val="0"/>
              </a:spcBef>
              <a:spcAft>
                <a:spcPct val="0"/>
              </a:spcAft>
              <a:defRPr sz="5136">
                <a:solidFill>
                  <a:schemeClr val="tx1"/>
                </a:solidFill>
                <a:latin typeface="+mj-lt"/>
                <a:ea typeface="+mj-ea"/>
                <a:cs typeface="ＭＳ Ｐゴシック" charset="0"/>
              </a:defRPr>
            </a:lvl1pPr>
            <a:lvl2pPr algn="ctr" defTabSz="939680" rtl="0" eaLnBrk="0" fontAlgn="base" hangingPunct="0">
              <a:spcBef>
                <a:spcPct val="0"/>
              </a:spcBef>
              <a:spcAft>
                <a:spcPct val="0"/>
              </a:spcAft>
              <a:defRPr sz="5136">
                <a:solidFill>
                  <a:schemeClr val="tx1"/>
                </a:solidFill>
                <a:latin typeface="Arial" charset="0"/>
                <a:ea typeface="ＭＳ Ｐゴシック" charset="0"/>
                <a:cs typeface="ＭＳ Ｐゴシック" charset="0"/>
              </a:defRPr>
            </a:lvl2pPr>
            <a:lvl3pPr algn="ctr" defTabSz="939680" rtl="0" eaLnBrk="0" fontAlgn="base" hangingPunct="0">
              <a:spcBef>
                <a:spcPct val="0"/>
              </a:spcBef>
              <a:spcAft>
                <a:spcPct val="0"/>
              </a:spcAft>
              <a:defRPr sz="5136">
                <a:solidFill>
                  <a:schemeClr val="tx1"/>
                </a:solidFill>
                <a:latin typeface="Arial" charset="0"/>
                <a:ea typeface="ＭＳ Ｐゴシック" charset="0"/>
                <a:cs typeface="ＭＳ Ｐゴシック" charset="0"/>
              </a:defRPr>
            </a:lvl3pPr>
            <a:lvl4pPr algn="ctr" defTabSz="939680" rtl="0" eaLnBrk="0" fontAlgn="base" hangingPunct="0">
              <a:spcBef>
                <a:spcPct val="0"/>
              </a:spcBef>
              <a:spcAft>
                <a:spcPct val="0"/>
              </a:spcAft>
              <a:defRPr sz="5136">
                <a:solidFill>
                  <a:schemeClr val="tx1"/>
                </a:solidFill>
                <a:latin typeface="Arial" charset="0"/>
                <a:ea typeface="ＭＳ Ｐゴシック" charset="0"/>
                <a:cs typeface="ＭＳ Ｐゴシック" charset="0"/>
              </a:defRPr>
            </a:lvl4pPr>
            <a:lvl5pPr algn="ctr" defTabSz="939680" rtl="0" eaLnBrk="0" fontAlgn="base" hangingPunct="0">
              <a:spcBef>
                <a:spcPct val="0"/>
              </a:spcBef>
              <a:spcAft>
                <a:spcPct val="0"/>
              </a:spcAft>
              <a:defRPr sz="5136">
                <a:solidFill>
                  <a:schemeClr val="tx1"/>
                </a:solidFill>
                <a:latin typeface="Arial" charset="0"/>
                <a:ea typeface="ＭＳ Ｐゴシック" charset="0"/>
                <a:cs typeface="ＭＳ Ｐゴシック" charset="0"/>
              </a:defRPr>
            </a:lvl5pPr>
            <a:lvl6pPr marL="587045" algn="ctr" defTabSz="939680" rtl="0" eaLnBrk="0" fontAlgn="base" hangingPunct="0">
              <a:spcBef>
                <a:spcPct val="0"/>
              </a:spcBef>
              <a:spcAft>
                <a:spcPct val="0"/>
              </a:spcAft>
              <a:defRPr sz="5136">
                <a:solidFill>
                  <a:schemeClr val="tx1"/>
                </a:solidFill>
                <a:latin typeface="Arial" charset="0"/>
                <a:ea typeface="ＭＳ Ｐゴシック" charset="0"/>
              </a:defRPr>
            </a:lvl6pPr>
            <a:lvl7pPr marL="1174090" algn="ctr" defTabSz="939680" rtl="0" eaLnBrk="0" fontAlgn="base" hangingPunct="0">
              <a:spcBef>
                <a:spcPct val="0"/>
              </a:spcBef>
              <a:spcAft>
                <a:spcPct val="0"/>
              </a:spcAft>
              <a:defRPr sz="5136">
                <a:solidFill>
                  <a:schemeClr val="tx1"/>
                </a:solidFill>
                <a:latin typeface="Arial" charset="0"/>
                <a:ea typeface="ＭＳ Ｐゴシック" charset="0"/>
              </a:defRPr>
            </a:lvl7pPr>
            <a:lvl8pPr marL="1761134" algn="ctr" defTabSz="939680" rtl="0" eaLnBrk="0" fontAlgn="base" hangingPunct="0">
              <a:spcBef>
                <a:spcPct val="0"/>
              </a:spcBef>
              <a:spcAft>
                <a:spcPct val="0"/>
              </a:spcAft>
              <a:defRPr sz="5136">
                <a:solidFill>
                  <a:schemeClr val="tx1"/>
                </a:solidFill>
                <a:latin typeface="Arial" charset="0"/>
                <a:ea typeface="ＭＳ Ｐゴシック" charset="0"/>
              </a:defRPr>
            </a:lvl8pPr>
            <a:lvl9pPr marL="2348179" algn="ctr" defTabSz="939680" rtl="0" eaLnBrk="0" fontAlgn="base" hangingPunct="0">
              <a:spcBef>
                <a:spcPct val="0"/>
              </a:spcBef>
              <a:spcAft>
                <a:spcPct val="0"/>
              </a:spcAft>
              <a:defRPr sz="5136">
                <a:solidFill>
                  <a:schemeClr val="tx1"/>
                </a:solidFill>
                <a:latin typeface="Arial" charset="0"/>
                <a:ea typeface="ＭＳ Ｐゴシック" charset="0"/>
              </a:defRPr>
            </a:lvl9pPr>
          </a:lstStyle>
          <a:p>
            <a:pPr>
              <a:defRPr/>
            </a:pPr>
            <a:r>
              <a:rPr lang="en-US" kern="0" dirty="0">
                <a:solidFill>
                  <a:schemeClr val="bg2"/>
                </a:solidFill>
              </a:rPr>
              <a:t>And that’s all folks…</a:t>
            </a:r>
          </a:p>
        </p:txBody>
      </p:sp>
      <p:sp>
        <p:nvSpPr>
          <p:cNvPr id="3" name="Title 1">
            <a:extLst>
              <a:ext uri="{FF2B5EF4-FFF2-40B4-BE49-F238E27FC236}">
                <a16:creationId xmlns:a16="http://schemas.microsoft.com/office/drawing/2014/main" id="{5F12DE7F-BDE1-16BE-94A4-4C5C5F4D344A}"/>
              </a:ext>
            </a:extLst>
          </p:cNvPr>
          <p:cNvSpPr txBox="1">
            <a:spLocks/>
          </p:cNvSpPr>
          <p:nvPr/>
        </p:nvSpPr>
        <p:spPr>
          <a:xfrm>
            <a:off x="15875" y="5389000"/>
            <a:ext cx="10550525" cy="525463"/>
          </a:xfrm>
          <a:prstGeom prst="rect">
            <a:avLst/>
          </a:prstGeom>
        </p:spPr>
        <p:txBody>
          <a:bodyPr/>
          <a:lstStyle>
            <a:lvl1pPr algn="ctr" defTabSz="939680" rtl="0" eaLnBrk="0" fontAlgn="base" hangingPunct="0">
              <a:spcBef>
                <a:spcPct val="0"/>
              </a:spcBef>
              <a:spcAft>
                <a:spcPct val="0"/>
              </a:spcAft>
              <a:defRPr sz="5136">
                <a:solidFill>
                  <a:schemeClr val="tx1"/>
                </a:solidFill>
                <a:latin typeface="+mj-lt"/>
                <a:ea typeface="+mj-ea"/>
                <a:cs typeface="ＭＳ Ｐゴシック" charset="0"/>
              </a:defRPr>
            </a:lvl1pPr>
            <a:lvl2pPr algn="ctr" defTabSz="939680" rtl="0" eaLnBrk="0" fontAlgn="base" hangingPunct="0">
              <a:spcBef>
                <a:spcPct val="0"/>
              </a:spcBef>
              <a:spcAft>
                <a:spcPct val="0"/>
              </a:spcAft>
              <a:defRPr sz="5136">
                <a:solidFill>
                  <a:schemeClr val="tx1"/>
                </a:solidFill>
                <a:latin typeface="Arial" charset="0"/>
                <a:ea typeface="ＭＳ Ｐゴシック" charset="0"/>
                <a:cs typeface="ＭＳ Ｐゴシック" charset="0"/>
              </a:defRPr>
            </a:lvl2pPr>
            <a:lvl3pPr algn="ctr" defTabSz="939680" rtl="0" eaLnBrk="0" fontAlgn="base" hangingPunct="0">
              <a:spcBef>
                <a:spcPct val="0"/>
              </a:spcBef>
              <a:spcAft>
                <a:spcPct val="0"/>
              </a:spcAft>
              <a:defRPr sz="5136">
                <a:solidFill>
                  <a:schemeClr val="tx1"/>
                </a:solidFill>
                <a:latin typeface="Arial" charset="0"/>
                <a:ea typeface="ＭＳ Ｐゴシック" charset="0"/>
                <a:cs typeface="ＭＳ Ｐゴシック" charset="0"/>
              </a:defRPr>
            </a:lvl3pPr>
            <a:lvl4pPr algn="ctr" defTabSz="939680" rtl="0" eaLnBrk="0" fontAlgn="base" hangingPunct="0">
              <a:spcBef>
                <a:spcPct val="0"/>
              </a:spcBef>
              <a:spcAft>
                <a:spcPct val="0"/>
              </a:spcAft>
              <a:defRPr sz="5136">
                <a:solidFill>
                  <a:schemeClr val="tx1"/>
                </a:solidFill>
                <a:latin typeface="Arial" charset="0"/>
                <a:ea typeface="ＭＳ Ｐゴシック" charset="0"/>
                <a:cs typeface="ＭＳ Ｐゴシック" charset="0"/>
              </a:defRPr>
            </a:lvl4pPr>
            <a:lvl5pPr algn="ctr" defTabSz="939680" rtl="0" eaLnBrk="0" fontAlgn="base" hangingPunct="0">
              <a:spcBef>
                <a:spcPct val="0"/>
              </a:spcBef>
              <a:spcAft>
                <a:spcPct val="0"/>
              </a:spcAft>
              <a:defRPr sz="5136">
                <a:solidFill>
                  <a:schemeClr val="tx1"/>
                </a:solidFill>
                <a:latin typeface="Arial" charset="0"/>
                <a:ea typeface="ＭＳ Ｐゴシック" charset="0"/>
                <a:cs typeface="ＭＳ Ｐゴシック" charset="0"/>
              </a:defRPr>
            </a:lvl5pPr>
            <a:lvl6pPr marL="587045" algn="ctr" defTabSz="939680" rtl="0" eaLnBrk="0" fontAlgn="base" hangingPunct="0">
              <a:spcBef>
                <a:spcPct val="0"/>
              </a:spcBef>
              <a:spcAft>
                <a:spcPct val="0"/>
              </a:spcAft>
              <a:defRPr sz="5136">
                <a:solidFill>
                  <a:schemeClr val="tx1"/>
                </a:solidFill>
                <a:latin typeface="Arial" charset="0"/>
                <a:ea typeface="ＭＳ Ｐゴシック" charset="0"/>
              </a:defRPr>
            </a:lvl6pPr>
            <a:lvl7pPr marL="1174090" algn="ctr" defTabSz="939680" rtl="0" eaLnBrk="0" fontAlgn="base" hangingPunct="0">
              <a:spcBef>
                <a:spcPct val="0"/>
              </a:spcBef>
              <a:spcAft>
                <a:spcPct val="0"/>
              </a:spcAft>
              <a:defRPr sz="5136">
                <a:solidFill>
                  <a:schemeClr val="tx1"/>
                </a:solidFill>
                <a:latin typeface="Arial" charset="0"/>
                <a:ea typeface="ＭＳ Ｐゴシック" charset="0"/>
              </a:defRPr>
            </a:lvl7pPr>
            <a:lvl8pPr marL="1761134" algn="ctr" defTabSz="939680" rtl="0" eaLnBrk="0" fontAlgn="base" hangingPunct="0">
              <a:spcBef>
                <a:spcPct val="0"/>
              </a:spcBef>
              <a:spcAft>
                <a:spcPct val="0"/>
              </a:spcAft>
              <a:defRPr sz="5136">
                <a:solidFill>
                  <a:schemeClr val="tx1"/>
                </a:solidFill>
                <a:latin typeface="Arial" charset="0"/>
                <a:ea typeface="ＭＳ Ｐゴシック" charset="0"/>
              </a:defRPr>
            </a:lvl8pPr>
            <a:lvl9pPr marL="2348179" algn="ctr" defTabSz="939680" rtl="0" eaLnBrk="0" fontAlgn="base" hangingPunct="0">
              <a:spcBef>
                <a:spcPct val="0"/>
              </a:spcBef>
              <a:spcAft>
                <a:spcPct val="0"/>
              </a:spcAft>
              <a:defRPr sz="5136">
                <a:solidFill>
                  <a:schemeClr val="tx1"/>
                </a:solidFill>
                <a:latin typeface="Arial" charset="0"/>
                <a:ea typeface="ＭＳ Ｐゴシック" charset="0"/>
              </a:defRPr>
            </a:lvl9pPr>
          </a:lstStyle>
          <a:p>
            <a:pPr>
              <a:defRPr/>
            </a:pPr>
            <a:r>
              <a:rPr lang="en-US" sz="3600" kern="0" dirty="0">
                <a:solidFill>
                  <a:srgbClr val="FFFF00"/>
                </a:solidFill>
              </a:rPr>
              <a:t>Selected O</a:t>
            </a:r>
            <a:r>
              <a:rPr lang="en-US" sz="2400" kern="0" dirty="0">
                <a:solidFill>
                  <a:srgbClr val="FFFF00"/>
                </a:solidFill>
              </a:rPr>
              <a:t>UTCOMES</a:t>
            </a:r>
            <a:r>
              <a:rPr lang="en-US" sz="3600" kern="0" dirty="0">
                <a:solidFill>
                  <a:srgbClr val="FFFF00"/>
                </a:solidFill>
              </a:rPr>
              <a:t> R</a:t>
            </a:r>
            <a:r>
              <a:rPr lang="en-US" sz="2400" kern="0" dirty="0">
                <a:solidFill>
                  <a:srgbClr val="FFFF00"/>
                </a:solidFill>
              </a:rPr>
              <a:t>ESEARCH</a:t>
            </a:r>
            <a:r>
              <a:rPr lang="en-US" sz="3600" kern="0" dirty="0">
                <a:solidFill>
                  <a:srgbClr val="FFFF00"/>
                </a:solidFill>
              </a:rPr>
              <a:t> covers since 2023</a:t>
            </a:r>
          </a:p>
        </p:txBody>
      </p:sp>
      <p:pic>
        <p:nvPicPr>
          <p:cNvPr id="68619" name="Picture 8" descr="Graphical user interface, application&#10;&#10;Description automatically generated">
            <a:extLst>
              <a:ext uri="{FF2B5EF4-FFF2-40B4-BE49-F238E27FC236}">
                <a16:creationId xmlns:a16="http://schemas.microsoft.com/office/drawing/2014/main" id="{BD64F541-1652-31BE-D6AE-03290AAD1F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6127" y="999722"/>
            <a:ext cx="1724080"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screenshot of a cell phone&#10;&#10;Description automatically generated">
            <a:extLst>
              <a:ext uri="{FF2B5EF4-FFF2-40B4-BE49-F238E27FC236}">
                <a16:creationId xmlns:a16="http://schemas.microsoft.com/office/drawing/2014/main" id="{A4352630-D74A-1DF3-E12E-9BE124EBF847}"/>
              </a:ext>
            </a:extLst>
          </p:cNvPr>
          <p:cNvPicPr>
            <a:picLocks noChangeAspect="1"/>
          </p:cNvPicPr>
          <p:nvPr/>
        </p:nvPicPr>
        <p:blipFill>
          <a:blip r:embed="rId3"/>
          <a:stretch>
            <a:fillRect/>
          </a:stretch>
        </p:blipFill>
        <p:spPr>
          <a:xfrm>
            <a:off x="365932" y="1000185"/>
            <a:ext cx="1892300" cy="2225674"/>
          </a:xfrm>
          <a:prstGeom prst="rect">
            <a:avLst/>
          </a:prstGeom>
        </p:spPr>
      </p:pic>
      <p:pic>
        <p:nvPicPr>
          <p:cNvPr id="5" name="Picture 4" descr="A close-up of a medical report&#10;&#10;Description automatically generated">
            <a:extLst>
              <a:ext uri="{FF2B5EF4-FFF2-40B4-BE49-F238E27FC236}">
                <a16:creationId xmlns:a16="http://schemas.microsoft.com/office/drawing/2014/main" id="{A7E2D3E5-C44E-BE99-19FF-9BE82D5E1345}"/>
              </a:ext>
            </a:extLst>
          </p:cNvPr>
          <p:cNvPicPr>
            <a:picLocks noChangeAspect="1"/>
          </p:cNvPicPr>
          <p:nvPr/>
        </p:nvPicPr>
        <p:blipFill>
          <a:blip r:embed="rId4"/>
          <a:stretch>
            <a:fillRect/>
          </a:stretch>
        </p:blipFill>
        <p:spPr>
          <a:xfrm>
            <a:off x="6486688" y="987067"/>
            <a:ext cx="1779620" cy="2114701"/>
          </a:xfrm>
          <a:prstGeom prst="rect">
            <a:avLst/>
          </a:prstGeom>
        </p:spPr>
      </p:pic>
      <p:pic>
        <p:nvPicPr>
          <p:cNvPr id="7" name="Picture 6" descr="A medical informational poster of a person lying in a bed&#10;&#10;Description automatically generated">
            <a:extLst>
              <a:ext uri="{FF2B5EF4-FFF2-40B4-BE49-F238E27FC236}">
                <a16:creationId xmlns:a16="http://schemas.microsoft.com/office/drawing/2014/main" id="{45BA4CAA-943B-1201-7641-FB511FF1462D}"/>
              </a:ext>
            </a:extLst>
          </p:cNvPr>
          <p:cNvPicPr>
            <a:picLocks noChangeAspect="1"/>
          </p:cNvPicPr>
          <p:nvPr/>
        </p:nvPicPr>
        <p:blipFill>
          <a:blip r:embed="rId5"/>
          <a:stretch>
            <a:fillRect/>
          </a:stretch>
        </p:blipFill>
        <p:spPr>
          <a:xfrm>
            <a:off x="8496276" y="999722"/>
            <a:ext cx="1813854" cy="2120269"/>
          </a:xfrm>
          <a:prstGeom prst="rect">
            <a:avLst/>
          </a:prstGeom>
        </p:spPr>
      </p:pic>
      <p:pic>
        <p:nvPicPr>
          <p:cNvPr id="10" name="Picture 9" descr="A screen shot of a device&#10;&#10;Description automatically generated">
            <a:extLst>
              <a:ext uri="{FF2B5EF4-FFF2-40B4-BE49-F238E27FC236}">
                <a16:creationId xmlns:a16="http://schemas.microsoft.com/office/drawing/2014/main" id="{526D6387-0E9E-A099-5188-CE3D152DADD2}"/>
              </a:ext>
            </a:extLst>
          </p:cNvPr>
          <p:cNvPicPr>
            <a:picLocks noChangeAspect="1"/>
          </p:cNvPicPr>
          <p:nvPr/>
        </p:nvPicPr>
        <p:blipFill>
          <a:blip r:embed="rId6"/>
          <a:stretch>
            <a:fillRect/>
          </a:stretch>
        </p:blipFill>
        <p:spPr>
          <a:xfrm>
            <a:off x="4486861" y="987067"/>
            <a:ext cx="1813853" cy="2168525"/>
          </a:xfrm>
          <a:prstGeom prst="rect">
            <a:avLst/>
          </a:prstGeom>
        </p:spPr>
      </p:pic>
      <p:pic>
        <p:nvPicPr>
          <p:cNvPr id="8" name="Picture 7" descr="A cover of a magazine&#10;&#10;Description automatically generated">
            <a:extLst>
              <a:ext uri="{FF2B5EF4-FFF2-40B4-BE49-F238E27FC236}">
                <a16:creationId xmlns:a16="http://schemas.microsoft.com/office/drawing/2014/main" id="{43E39898-F5D0-BAF4-290B-E34A65E488E8}"/>
              </a:ext>
            </a:extLst>
          </p:cNvPr>
          <p:cNvPicPr>
            <a:picLocks noChangeAspect="1"/>
          </p:cNvPicPr>
          <p:nvPr/>
        </p:nvPicPr>
        <p:blipFill>
          <a:blip r:embed="rId7"/>
          <a:stretch>
            <a:fillRect/>
          </a:stretch>
        </p:blipFill>
        <p:spPr>
          <a:xfrm>
            <a:off x="392167" y="3364507"/>
            <a:ext cx="1796310" cy="2120269"/>
          </a:xfrm>
          <a:prstGeom prst="rect">
            <a:avLst/>
          </a:prstGeom>
        </p:spPr>
      </p:pic>
      <p:pic>
        <p:nvPicPr>
          <p:cNvPr id="9" name="Picture 8" descr="A poster of a diagram of the muscles of the back&#10;&#10;Description automatically generated">
            <a:extLst>
              <a:ext uri="{FF2B5EF4-FFF2-40B4-BE49-F238E27FC236}">
                <a16:creationId xmlns:a16="http://schemas.microsoft.com/office/drawing/2014/main" id="{119BA53D-54F9-D379-1B9F-0AEE16D55C30}"/>
              </a:ext>
            </a:extLst>
          </p:cNvPr>
          <p:cNvPicPr>
            <a:picLocks noChangeAspect="1"/>
          </p:cNvPicPr>
          <p:nvPr/>
        </p:nvPicPr>
        <p:blipFill>
          <a:blip r:embed="rId8"/>
          <a:stretch>
            <a:fillRect/>
          </a:stretch>
        </p:blipFill>
        <p:spPr>
          <a:xfrm>
            <a:off x="2511108" y="3337905"/>
            <a:ext cx="1724081" cy="2120900"/>
          </a:xfrm>
          <a:prstGeom prst="rect">
            <a:avLst/>
          </a:prstGeom>
        </p:spPr>
      </p:pic>
      <p:pic>
        <p:nvPicPr>
          <p:cNvPr id="4" name="Picture 3" descr="A black cover with a black background&#10;&#10;Description automatically generated">
            <a:extLst>
              <a:ext uri="{FF2B5EF4-FFF2-40B4-BE49-F238E27FC236}">
                <a16:creationId xmlns:a16="http://schemas.microsoft.com/office/drawing/2014/main" id="{1EA3A46A-FF28-9BA7-6D1A-E4F60A1C4022}"/>
              </a:ext>
            </a:extLst>
          </p:cNvPr>
          <p:cNvPicPr>
            <a:picLocks noChangeAspect="1"/>
          </p:cNvPicPr>
          <p:nvPr/>
        </p:nvPicPr>
        <p:blipFill>
          <a:blip r:embed="rId9"/>
          <a:stretch>
            <a:fillRect/>
          </a:stretch>
        </p:blipFill>
        <p:spPr>
          <a:xfrm>
            <a:off x="4550222" y="3326487"/>
            <a:ext cx="1750492" cy="2116337"/>
          </a:xfrm>
          <a:prstGeom prst="rect">
            <a:avLst/>
          </a:prstGeom>
        </p:spPr>
      </p:pic>
      <p:grpSp>
        <p:nvGrpSpPr>
          <p:cNvPr id="12" name="Group 11">
            <a:extLst>
              <a:ext uri="{FF2B5EF4-FFF2-40B4-BE49-F238E27FC236}">
                <a16:creationId xmlns:a16="http://schemas.microsoft.com/office/drawing/2014/main" id="{A7D1F8CB-8582-BDEF-D147-1CDFDB564E14}"/>
              </a:ext>
            </a:extLst>
          </p:cNvPr>
          <p:cNvGrpSpPr/>
          <p:nvPr/>
        </p:nvGrpSpPr>
        <p:grpSpPr>
          <a:xfrm>
            <a:off x="6465113" y="3308296"/>
            <a:ext cx="1750492" cy="2069908"/>
            <a:chOff x="6465113" y="3308296"/>
            <a:chExt cx="1750492" cy="2069908"/>
          </a:xfrm>
        </p:grpSpPr>
        <p:sp>
          <p:nvSpPr>
            <p:cNvPr id="11" name="Rectangle 10">
              <a:extLst>
                <a:ext uri="{FF2B5EF4-FFF2-40B4-BE49-F238E27FC236}">
                  <a16:creationId xmlns:a16="http://schemas.microsoft.com/office/drawing/2014/main" id="{52A740D4-5879-6633-60E3-8FA2F167A888}"/>
                </a:ext>
              </a:extLst>
            </p:cNvPr>
            <p:cNvSpPr/>
            <p:nvPr/>
          </p:nvSpPr>
          <p:spPr bwMode="auto">
            <a:xfrm>
              <a:off x="6465114" y="3308296"/>
              <a:ext cx="1750491" cy="2068666"/>
            </a:xfrm>
            <a:prstGeom prst="rect">
              <a:avLst/>
            </a:prstGeom>
            <a:no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Helvetica" charset="0"/>
                <a:ea typeface="ＭＳ Ｐゴシック" charset="0"/>
              </a:endParaRPr>
            </a:p>
          </p:txBody>
        </p:sp>
        <p:pic>
          <p:nvPicPr>
            <p:cNvPr id="13" name="Picture 12" descr="A magazine cover with a diagram&#10;&#10;AI-generated content may be incorrect.">
              <a:extLst>
                <a:ext uri="{FF2B5EF4-FFF2-40B4-BE49-F238E27FC236}">
                  <a16:creationId xmlns:a16="http://schemas.microsoft.com/office/drawing/2014/main" id="{B84AF835-380D-DE31-6A27-BD162B6313F4}"/>
                </a:ext>
              </a:extLst>
            </p:cNvPr>
            <p:cNvPicPr>
              <a:picLocks noChangeAspect="1"/>
            </p:cNvPicPr>
            <p:nvPr/>
          </p:nvPicPr>
          <p:blipFill>
            <a:blip r:embed="rId10"/>
            <a:stretch>
              <a:fillRect/>
            </a:stretch>
          </p:blipFill>
          <p:spPr>
            <a:xfrm>
              <a:off x="6465113" y="3308296"/>
              <a:ext cx="1750492" cy="2069908"/>
            </a:xfrm>
            <a:prstGeom prst="rect">
              <a:avLst/>
            </a:prstGeom>
          </p:spPr>
        </p:pic>
      </p:grpSp>
      <p:pic>
        <p:nvPicPr>
          <p:cNvPr id="14" name="Picture 13" descr="A medical poster with images of doctors and brain&#10;&#10;AI-generated content may be incorrect.">
            <a:extLst>
              <a:ext uri="{FF2B5EF4-FFF2-40B4-BE49-F238E27FC236}">
                <a16:creationId xmlns:a16="http://schemas.microsoft.com/office/drawing/2014/main" id="{8DC78F82-C86C-D20A-C98B-CDEA22B679FC}"/>
              </a:ext>
            </a:extLst>
          </p:cNvPr>
          <p:cNvPicPr>
            <a:picLocks noChangeAspect="1"/>
          </p:cNvPicPr>
          <p:nvPr/>
        </p:nvPicPr>
        <p:blipFill>
          <a:blip r:embed="rId11"/>
          <a:stretch>
            <a:fillRect/>
          </a:stretch>
        </p:blipFill>
        <p:spPr>
          <a:xfrm>
            <a:off x="8588476" y="3268099"/>
            <a:ext cx="1721654" cy="2120901"/>
          </a:xfrm>
          <a:prstGeom prst="rect">
            <a:avLst/>
          </a:prstGeom>
        </p:spPr>
      </p:pic>
    </p:spTree>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ChangeArrowheads="1"/>
          </p:cNvSpPr>
          <p:nvPr>
            <p:ph type="title"/>
          </p:nvPr>
        </p:nvSpPr>
        <p:spPr>
          <a:xfrm>
            <a:off x="0" y="95250"/>
            <a:ext cx="10566400" cy="742950"/>
          </a:xfrm>
        </p:spPr>
        <p:txBody>
          <a:bodyPr/>
          <a:lstStyle/>
          <a:p>
            <a:r>
              <a:rPr lang="en-US" altLang="x-none" sz="4400" dirty="0">
                <a:ea typeface="ＭＳ Ｐゴシック" charset="-128"/>
              </a:rPr>
              <a:t>Evidence-based Practice</a:t>
            </a:r>
          </a:p>
        </p:txBody>
      </p:sp>
      <p:sp>
        <p:nvSpPr>
          <p:cNvPr id="8194" name="Rectangle 4"/>
          <p:cNvSpPr>
            <a:spLocks noGrp="1" noChangeArrowheads="1"/>
          </p:cNvSpPr>
          <p:nvPr>
            <p:ph type="body" idx="1"/>
          </p:nvPr>
        </p:nvSpPr>
        <p:spPr>
          <a:xfrm>
            <a:off x="253999" y="1066800"/>
            <a:ext cx="10210801" cy="4781550"/>
          </a:xfrm>
        </p:spPr>
        <p:txBody>
          <a:bodyPr/>
          <a:lstStyle/>
          <a:p>
            <a:pPr>
              <a:lnSpc>
                <a:spcPct val="90000"/>
              </a:lnSpc>
            </a:pPr>
            <a:r>
              <a:rPr lang="en-US" altLang="x-none" sz="3200" dirty="0">
                <a:ea typeface="ＭＳ Ｐゴシック" charset="-128"/>
              </a:rPr>
              <a:t>Voltaire</a:t>
            </a:r>
          </a:p>
          <a:p>
            <a:pPr lvl="1">
              <a:lnSpc>
                <a:spcPct val="90000"/>
              </a:lnSpc>
            </a:pPr>
            <a:r>
              <a:rPr lang="en-US" altLang="x-none" sz="2800" dirty="0">
                <a:ea typeface="ＭＳ Ｐゴシック" charset="-128"/>
              </a:rPr>
              <a:t>Early physicians </a:t>
            </a:r>
            <a:r>
              <a:rPr lang="ja-JP" altLang="en-US" sz="2800">
                <a:ea typeface="ＭＳ Ｐゴシック" charset="-128"/>
              </a:rPr>
              <a:t>“</a:t>
            </a:r>
            <a:r>
              <a:rPr lang="en-US" altLang="ja-JP" sz="2800" dirty="0">
                <a:ea typeface="ＭＳ Ｐゴシック" charset="-128"/>
              </a:rPr>
              <a:t>poured drugs of which they knew little, for diseases of which they knew less, into humans of which they knew nothing</a:t>
            </a:r>
            <a:r>
              <a:rPr lang="ja-JP" altLang="en-US" sz="2800">
                <a:ea typeface="ＭＳ Ｐゴシック" charset="-128"/>
              </a:rPr>
              <a:t>”</a:t>
            </a:r>
            <a:r>
              <a:rPr lang="en-US" altLang="ja-JP" sz="2800" dirty="0">
                <a:ea typeface="ＭＳ Ｐゴシック" charset="-128"/>
              </a:rPr>
              <a:t> </a:t>
            </a:r>
          </a:p>
          <a:p>
            <a:pPr>
              <a:lnSpc>
                <a:spcPct val="90000"/>
              </a:lnSpc>
            </a:pPr>
            <a:r>
              <a:rPr lang="en-US" altLang="x-none" sz="3200" dirty="0">
                <a:ea typeface="ＭＳ Ｐゴシック" charset="-128"/>
              </a:rPr>
              <a:t>Evidence-based medicine is best</a:t>
            </a:r>
          </a:p>
          <a:p>
            <a:pPr lvl="1">
              <a:lnSpc>
                <a:spcPct val="90000"/>
              </a:lnSpc>
            </a:pPr>
            <a:r>
              <a:rPr lang="en-US" altLang="x-none" sz="2800" dirty="0">
                <a:ea typeface="ＭＳ Ｐゴシック" charset="-128"/>
              </a:rPr>
              <a:t>Evidence only rarely available</a:t>
            </a:r>
          </a:p>
          <a:p>
            <a:pPr lvl="1">
              <a:lnSpc>
                <a:spcPct val="90000"/>
              </a:lnSpc>
            </a:pPr>
            <a:r>
              <a:rPr lang="ja-JP" altLang="en-US" sz="2800">
                <a:ea typeface="ＭＳ Ｐゴシック" charset="-128"/>
              </a:rPr>
              <a:t>“</a:t>
            </a:r>
            <a:r>
              <a:rPr lang="en-US" altLang="ja-JP" sz="2800" dirty="0">
                <a:ea typeface="ＭＳ Ｐゴシック" charset="-128"/>
              </a:rPr>
              <a:t>Providing the evidence for evidence-based practice</a:t>
            </a:r>
            <a:r>
              <a:rPr lang="ja-JP" altLang="en-US" sz="2800">
                <a:ea typeface="ＭＳ Ｐゴシック" charset="-128"/>
              </a:rPr>
              <a:t>”</a:t>
            </a:r>
            <a:endParaRPr lang="en-US" altLang="ja-JP" sz="2800" dirty="0">
              <a:ea typeface="ＭＳ Ｐゴシック" charset="-128"/>
            </a:endParaRPr>
          </a:p>
          <a:p>
            <a:pPr>
              <a:lnSpc>
                <a:spcPct val="90000"/>
              </a:lnSpc>
            </a:pPr>
            <a:r>
              <a:rPr lang="en-US" altLang="x-none" sz="3200" dirty="0">
                <a:ea typeface="ＭＳ Ｐゴシック" charset="-128"/>
              </a:rPr>
              <a:t>Clinical research provides the evidence</a:t>
            </a:r>
          </a:p>
          <a:p>
            <a:pPr lvl="1">
              <a:lnSpc>
                <a:spcPct val="90000"/>
              </a:lnSpc>
            </a:pPr>
            <a:r>
              <a:rPr lang="en-US" altLang="x-none" sz="2800" dirty="0">
                <a:ea typeface="ＭＳ Ｐゴシック" charset="-128"/>
              </a:rPr>
              <a:t>Humans are a poor model for rats!</a:t>
            </a:r>
          </a:p>
          <a:p>
            <a:pPr lvl="1">
              <a:lnSpc>
                <a:spcPct val="90000"/>
              </a:lnSpc>
            </a:pPr>
            <a:r>
              <a:rPr lang="en-US" altLang="x-none" sz="2800" dirty="0">
                <a:ea typeface="ＭＳ Ｐゴシック" charset="-128"/>
              </a:rPr>
              <a:t>The pleural of </a:t>
            </a:r>
            <a:r>
              <a:rPr lang="en-US" altLang="x-none" sz="2800" dirty="0" err="1">
                <a:ea typeface="ＭＳ Ｐゴシック" charset="-128"/>
              </a:rPr>
              <a:t>anactode</a:t>
            </a:r>
            <a:r>
              <a:rPr lang="en-US" altLang="x-none" sz="2800" dirty="0">
                <a:ea typeface="ＭＳ Ｐゴシック" charset="-128"/>
              </a:rPr>
              <a:t> is not data</a:t>
            </a:r>
          </a:p>
        </p:txBody>
      </p:sp>
      <p:pic>
        <p:nvPicPr>
          <p:cNvPr id="8195" name="Picture 5"/>
          <p:cNvPicPr>
            <a:picLocks noChangeAspect="1" noChangeArrowheads="1"/>
          </p:cNvPicPr>
          <p:nvPr/>
        </p:nvPicPr>
        <p:blipFill>
          <a:blip r:embed="rId3">
            <a:extLst>
              <a:ext uri="{28A0092B-C50C-407E-A947-70E740481C1C}">
                <a14:useLocalDpi xmlns:a14="http://schemas.microsoft.com/office/drawing/2010/main" val="0"/>
              </a:ext>
            </a:extLst>
          </a:blip>
          <a:srcRect b="26299"/>
          <a:stretch>
            <a:fillRect/>
          </a:stretch>
        </p:blipFill>
        <p:spPr bwMode="auto">
          <a:xfrm>
            <a:off x="6959600" y="4254517"/>
            <a:ext cx="3505201" cy="1593833"/>
          </a:xfrm>
          <a:prstGeom prst="rect">
            <a:avLst/>
          </a:pr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3679361"/>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A567EE5-A878-ED44-A50D-34EF30AA353D}"/>
              </a:ext>
            </a:extLst>
          </p:cNvPr>
          <p:cNvSpPr txBox="1">
            <a:spLocks noChangeArrowheads="1"/>
          </p:cNvSpPr>
          <p:nvPr/>
        </p:nvSpPr>
        <p:spPr bwMode="auto">
          <a:xfrm>
            <a:off x="0" y="0"/>
            <a:ext cx="105664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73025" tIns="36512" rIns="73025" bIns="36512" numCol="1" anchor="b" anchorCtr="0" compatLnSpc="1">
            <a:prstTxWarp prst="textNoShape">
              <a:avLst/>
            </a:prstTxWarp>
          </a:bodyPr>
          <a:lstStyle>
            <a:lvl1pPr algn="ctr" defTabSz="939680" rtl="0" eaLnBrk="0" fontAlgn="base" hangingPunct="0">
              <a:spcBef>
                <a:spcPct val="0"/>
              </a:spcBef>
              <a:spcAft>
                <a:spcPct val="0"/>
              </a:spcAft>
              <a:defRPr sz="5136">
                <a:solidFill>
                  <a:schemeClr val="tx1"/>
                </a:solidFill>
                <a:latin typeface="+mj-lt"/>
                <a:ea typeface="ＭＳ Ｐゴシック" pitchFamily="-106" charset="-128"/>
                <a:cs typeface="ＭＳ Ｐゴシック" pitchFamily="-106" charset="-128"/>
              </a:defRPr>
            </a:lvl1pPr>
            <a:lvl2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2pPr>
            <a:lvl3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3pPr>
            <a:lvl4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4pPr>
            <a:lvl5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5pPr>
            <a:lvl6pPr marL="587045" algn="ctr" defTabSz="939680" rtl="0" eaLnBrk="0" fontAlgn="base" hangingPunct="0">
              <a:spcBef>
                <a:spcPct val="0"/>
              </a:spcBef>
              <a:spcAft>
                <a:spcPct val="0"/>
              </a:spcAft>
              <a:defRPr sz="5136">
                <a:solidFill>
                  <a:schemeClr val="tx1"/>
                </a:solidFill>
                <a:latin typeface="Arial" charset="0"/>
              </a:defRPr>
            </a:lvl6pPr>
            <a:lvl7pPr marL="1174090" algn="ctr" defTabSz="939680" rtl="0" eaLnBrk="0" fontAlgn="base" hangingPunct="0">
              <a:spcBef>
                <a:spcPct val="0"/>
              </a:spcBef>
              <a:spcAft>
                <a:spcPct val="0"/>
              </a:spcAft>
              <a:defRPr sz="5136">
                <a:solidFill>
                  <a:schemeClr val="tx1"/>
                </a:solidFill>
                <a:latin typeface="Arial" charset="0"/>
              </a:defRPr>
            </a:lvl7pPr>
            <a:lvl8pPr marL="1761134" algn="ctr" defTabSz="939680" rtl="0" eaLnBrk="0" fontAlgn="base" hangingPunct="0">
              <a:spcBef>
                <a:spcPct val="0"/>
              </a:spcBef>
              <a:spcAft>
                <a:spcPct val="0"/>
              </a:spcAft>
              <a:defRPr sz="5136">
                <a:solidFill>
                  <a:schemeClr val="tx1"/>
                </a:solidFill>
                <a:latin typeface="Arial" charset="0"/>
              </a:defRPr>
            </a:lvl8pPr>
            <a:lvl9pPr marL="2348179" algn="ctr" defTabSz="939680" rtl="0" eaLnBrk="0" fontAlgn="base" hangingPunct="0">
              <a:spcBef>
                <a:spcPct val="0"/>
              </a:spcBef>
              <a:spcAft>
                <a:spcPct val="0"/>
              </a:spcAft>
              <a:defRPr sz="5136">
                <a:solidFill>
                  <a:schemeClr val="tx1"/>
                </a:solidFill>
                <a:latin typeface="Arial" charset="0"/>
              </a:defRPr>
            </a:lvl9pPr>
          </a:lstStyle>
          <a:p>
            <a:r>
              <a:rPr lang="en-US" altLang="x-none" sz="4400" kern="0" dirty="0">
                <a:solidFill>
                  <a:schemeClr val="bg2"/>
                </a:solidFill>
                <a:ea typeface="ＭＳ Ｐゴシック" charset="-128"/>
              </a:rPr>
              <a:t>Confounding and Mediation Example</a:t>
            </a:r>
          </a:p>
        </p:txBody>
      </p:sp>
      <p:grpSp>
        <p:nvGrpSpPr>
          <p:cNvPr id="3" name="Group 2">
            <a:extLst>
              <a:ext uri="{FF2B5EF4-FFF2-40B4-BE49-F238E27FC236}">
                <a16:creationId xmlns:a16="http://schemas.microsoft.com/office/drawing/2014/main" id="{8CD2CDC1-E4B9-6843-BB21-1FB0D63F823B}"/>
              </a:ext>
            </a:extLst>
          </p:cNvPr>
          <p:cNvGrpSpPr/>
          <p:nvPr/>
        </p:nvGrpSpPr>
        <p:grpSpPr>
          <a:xfrm>
            <a:off x="101600" y="2590800"/>
            <a:ext cx="3172475" cy="1524000"/>
            <a:chOff x="101600" y="2590800"/>
            <a:chExt cx="3172475" cy="1524000"/>
          </a:xfrm>
        </p:grpSpPr>
        <p:sp>
          <p:nvSpPr>
            <p:cNvPr id="4" name="Rounded Rectangle 3">
              <a:extLst>
                <a:ext uri="{FF2B5EF4-FFF2-40B4-BE49-F238E27FC236}">
                  <a16:creationId xmlns:a16="http://schemas.microsoft.com/office/drawing/2014/main" id="{B21C368B-397C-D24B-8894-968F932C30C3}"/>
                </a:ext>
              </a:extLst>
            </p:cNvPr>
            <p:cNvSpPr/>
            <p:nvPr/>
          </p:nvSpPr>
          <p:spPr bwMode="auto">
            <a:xfrm>
              <a:off x="101600" y="2590800"/>
              <a:ext cx="3124200" cy="1524000"/>
            </a:xfrm>
            <a:prstGeom prst="roundRect">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6" name="TextBox 5">
              <a:extLst>
                <a:ext uri="{FF2B5EF4-FFF2-40B4-BE49-F238E27FC236}">
                  <a16:creationId xmlns:a16="http://schemas.microsoft.com/office/drawing/2014/main" id="{46DBD4A4-199E-2841-B025-7518B0016620}"/>
                </a:ext>
              </a:extLst>
            </p:cNvPr>
            <p:cNvSpPr txBox="1"/>
            <p:nvPr/>
          </p:nvSpPr>
          <p:spPr>
            <a:xfrm>
              <a:off x="101600" y="2695484"/>
              <a:ext cx="3172475" cy="1200329"/>
            </a:xfrm>
            <a:prstGeom prst="rect">
              <a:avLst/>
            </a:prstGeom>
            <a:noFill/>
          </p:spPr>
          <p:txBody>
            <a:bodyPr wrap="square" rtlCol="0">
              <a:spAutoFit/>
            </a:bodyPr>
            <a:lstStyle/>
            <a:p>
              <a:r>
                <a:rPr lang="en-US" sz="3600" i="1">
                  <a:latin typeface="+mj-lt"/>
                </a:rPr>
                <a:t>Post-</a:t>
              </a:r>
              <a:r>
                <a:rPr lang="en-US" sz="3600">
                  <a:latin typeface="+mj-lt"/>
                </a:rPr>
                <a:t>operative anemia</a:t>
              </a:r>
            </a:p>
          </p:txBody>
        </p:sp>
      </p:grpSp>
      <p:grpSp>
        <p:nvGrpSpPr>
          <p:cNvPr id="12" name="Group 11">
            <a:extLst>
              <a:ext uri="{FF2B5EF4-FFF2-40B4-BE49-F238E27FC236}">
                <a16:creationId xmlns:a16="http://schemas.microsoft.com/office/drawing/2014/main" id="{F5C60ADC-372C-F14C-914F-D75C970B4D32}"/>
              </a:ext>
            </a:extLst>
          </p:cNvPr>
          <p:cNvGrpSpPr/>
          <p:nvPr/>
        </p:nvGrpSpPr>
        <p:grpSpPr>
          <a:xfrm>
            <a:off x="7874000" y="2590800"/>
            <a:ext cx="2590800" cy="1524000"/>
            <a:chOff x="7264400" y="2590800"/>
            <a:chExt cx="2590800" cy="1524000"/>
          </a:xfrm>
        </p:grpSpPr>
        <p:sp>
          <p:nvSpPr>
            <p:cNvPr id="5" name="Rounded Rectangle 4">
              <a:extLst>
                <a:ext uri="{FF2B5EF4-FFF2-40B4-BE49-F238E27FC236}">
                  <a16:creationId xmlns:a16="http://schemas.microsoft.com/office/drawing/2014/main" id="{2A972E2F-2C07-0241-8D4D-FD355D497D12}"/>
                </a:ext>
              </a:extLst>
            </p:cNvPr>
            <p:cNvSpPr/>
            <p:nvPr/>
          </p:nvSpPr>
          <p:spPr bwMode="auto">
            <a:xfrm>
              <a:off x="7264400" y="2590800"/>
              <a:ext cx="2590800" cy="1524000"/>
            </a:xfrm>
            <a:prstGeom prst="roundRect">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7" name="TextBox 6">
              <a:extLst>
                <a:ext uri="{FF2B5EF4-FFF2-40B4-BE49-F238E27FC236}">
                  <a16:creationId xmlns:a16="http://schemas.microsoft.com/office/drawing/2014/main" id="{04424176-7AB6-6C46-B6D9-D66EE0ED7A41}"/>
                </a:ext>
              </a:extLst>
            </p:cNvPr>
            <p:cNvSpPr txBox="1"/>
            <p:nvPr/>
          </p:nvSpPr>
          <p:spPr>
            <a:xfrm>
              <a:off x="7340600" y="2695485"/>
              <a:ext cx="2438400" cy="1200329"/>
            </a:xfrm>
            <a:prstGeom prst="rect">
              <a:avLst/>
            </a:prstGeom>
            <a:noFill/>
          </p:spPr>
          <p:txBody>
            <a:bodyPr wrap="square" rtlCol="0">
              <a:spAutoFit/>
            </a:bodyPr>
            <a:lstStyle/>
            <a:p>
              <a:r>
                <a:rPr lang="en-US" sz="3600">
                  <a:latin typeface="+mj-lt"/>
                </a:rPr>
                <a:t>Myocardial injury</a:t>
              </a:r>
            </a:p>
          </p:txBody>
        </p:sp>
      </p:grpSp>
      <p:grpSp>
        <p:nvGrpSpPr>
          <p:cNvPr id="39" name="Group 38">
            <a:extLst>
              <a:ext uri="{FF2B5EF4-FFF2-40B4-BE49-F238E27FC236}">
                <a16:creationId xmlns:a16="http://schemas.microsoft.com/office/drawing/2014/main" id="{05C41866-3207-1C46-B4B7-41294D1CA9B0}"/>
              </a:ext>
            </a:extLst>
          </p:cNvPr>
          <p:cNvGrpSpPr/>
          <p:nvPr/>
        </p:nvGrpSpPr>
        <p:grpSpPr>
          <a:xfrm>
            <a:off x="3925376" y="1219200"/>
            <a:ext cx="2971800" cy="762000"/>
            <a:chOff x="3925376" y="1219200"/>
            <a:chExt cx="2971800" cy="762000"/>
          </a:xfrm>
        </p:grpSpPr>
        <p:sp>
          <p:nvSpPr>
            <p:cNvPr id="9" name="Rounded Rectangle 8">
              <a:extLst>
                <a:ext uri="{FF2B5EF4-FFF2-40B4-BE49-F238E27FC236}">
                  <a16:creationId xmlns:a16="http://schemas.microsoft.com/office/drawing/2014/main" id="{CEA391AF-21E8-374C-9F85-962312A73662}"/>
                </a:ext>
              </a:extLst>
            </p:cNvPr>
            <p:cNvSpPr/>
            <p:nvPr/>
          </p:nvSpPr>
          <p:spPr bwMode="auto">
            <a:xfrm>
              <a:off x="3925376" y="1219200"/>
              <a:ext cx="2971800" cy="762000"/>
            </a:xfrm>
            <a:prstGeom prst="roundRect">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10" name="TextBox 9">
              <a:extLst>
                <a:ext uri="{FF2B5EF4-FFF2-40B4-BE49-F238E27FC236}">
                  <a16:creationId xmlns:a16="http://schemas.microsoft.com/office/drawing/2014/main" id="{D2ED65E4-277D-B24C-976B-6B6D15767806}"/>
                </a:ext>
              </a:extLst>
            </p:cNvPr>
            <p:cNvSpPr txBox="1"/>
            <p:nvPr/>
          </p:nvSpPr>
          <p:spPr>
            <a:xfrm>
              <a:off x="3985409" y="1219200"/>
              <a:ext cx="2309415" cy="584775"/>
            </a:xfrm>
            <a:prstGeom prst="rect">
              <a:avLst/>
            </a:prstGeom>
            <a:noFill/>
          </p:spPr>
          <p:txBody>
            <a:bodyPr wrap="none" rtlCol="0">
              <a:spAutoFit/>
            </a:bodyPr>
            <a:lstStyle/>
            <a:p>
              <a:r>
                <a:rPr lang="en-US" sz="3200">
                  <a:latin typeface="+mj-lt"/>
                </a:rPr>
                <a:t>Transfusion</a:t>
              </a:r>
            </a:p>
          </p:txBody>
        </p:sp>
      </p:grpSp>
      <p:grpSp>
        <p:nvGrpSpPr>
          <p:cNvPr id="16" name="Group 15">
            <a:extLst>
              <a:ext uri="{FF2B5EF4-FFF2-40B4-BE49-F238E27FC236}">
                <a16:creationId xmlns:a16="http://schemas.microsoft.com/office/drawing/2014/main" id="{05AD5272-0402-5E4C-8DAC-5515DC3EDA10}"/>
              </a:ext>
            </a:extLst>
          </p:cNvPr>
          <p:cNvGrpSpPr/>
          <p:nvPr/>
        </p:nvGrpSpPr>
        <p:grpSpPr>
          <a:xfrm>
            <a:off x="3967043" y="4800600"/>
            <a:ext cx="2992557" cy="990600"/>
            <a:chOff x="3814643" y="4800600"/>
            <a:chExt cx="2992557" cy="990600"/>
          </a:xfrm>
        </p:grpSpPr>
        <p:sp>
          <p:nvSpPr>
            <p:cNvPr id="8" name="Rounded Rectangle 7">
              <a:extLst>
                <a:ext uri="{FF2B5EF4-FFF2-40B4-BE49-F238E27FC236}">
                  <a16:creationId xmlns:a16="http://schemas.microsoft.com/office/drawing/2014/main" id="{4B64EBE8-A0CE-4E41-BA6B-8B7C7069C413}"/>
                </a:ext>
              </a:extLst>
            </p:cNvPr>
            <p:cNvSpPr/>
            <p:nvPr/>
          </p:nvSpPr>
          <p:spPr bwMode="auto">
            <a:xfrm>
              <a:off x="3835400" y="4800600"/>
              <a:ext cx="2971800" cy="990600"/>
            </a:xfrm>
            <a:prstGeom prst="roundRect">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11" name="TextBox 10">
              <a:extLst>
                <a:ext uri="{FF2B5EF4-FFF2-40B4-BE49-F238E27FC236}">
                  <a16:creationId xmlns:a16="http://schemas.microsoft.com/office/drawing/2014/main" id="{4FCEC834-ECCB-9140-9110-01793C08A777}"/>
                </a:ext>
              </a:extLst>
            </p:cNvPr>
            <p:cNvSpPr txBox="1"/>
            <p:nvPr/>
          </p:nvSpPr>
          <p:spPr>
            <a:xfrm>
              <a:off x="3814643" y="4800600"/>
              <a:ext cx="2687757" cy="954107"/>
            </a:xfrm>
            <a:prstGeom prst="rect">
              <a:avLst/>
            </a:prstGeom>
            <a:noFill/>
          </p:spPr>
          <p:txBody>
            <a:bodyPr wrap="square" rtlCol="0">
              <a:spAutoFit/>
            </a:bodyPr>
            <a:lstStyle/>
            <a:p>
              <a:r>
                <a:rPr lang="en-US" sz="2800">
                  <a:latin typeface="+mj-lt"/>
                </a:rPr>
                <a:t>Supply-demand mismatch</a:t>
              </a:r>
            </a:p>
          </p:txBody>
        </p:sp>
      </p:grpSp>
      <p:cxnSp>
        <p:nvCxnSpPr>
          <p:cNvPr id="13" name="Straight Arrow Connector 12">
            <a:extLst>
              <a:ext uri="{FF2B5EF4-FFF2-40B4-BE49-F238E27FC236}">
                <a16:creationId xmlns:a16="http://schemas.microsoft.com/office/drawing/2014/main" id="{B5C0BFD5-9B6F-8A42-B0DF-059AE2F3B608}"/>
              </a:ext>
            </a:extLst>
          </p:cNvPr>
          <p:cNvCxnSpPr>
            <a:cxnSpLocks/>
          </p:cNvCxnSpPr>
          <p:nvPr/>
        </p:nvCxnSpPr>
        <p:spPr bwMode="auto">
          <a:xfrm>
            <a:off x="3225800" y="4114800"/>
            <a:ext cx="741243" cy="685800"/>
          </a:xfrm>
          <a:prstGeom prst="straightConnector1">
            <a:avLst/>
          </a:prstGeom>
          <a:solidFill>
            <a:schemeClr val="accent1"/>
          </a:solidFill>
          <a:ln w="57150" cap="flat" cmpd="sng" algn="ctr">
            <a:solidFill>
              <a:schemeClr val="bg2"/>
            </a:solidFill>
            <a:prstDash val="solid"/>
            <a:round/>
            <a:headEnd type="none" w="med" len="med"/>
            <a:tailEnd type="arrow"/>
          </a:ln>
          <a:effectLst/>
        </p:spPr>
      </p:cxnSp>
      <p:cxnSp>
        <p:nvCxnSpPr>
          <p:cNvPr id="14" name="Straight Arrow Connector 13">
            <a:extLst>
              <a:ext uri="{FF2B5EF4-FFF2-40B4-BE49-F238E27FC236}">
                <a16:creationId xmlns:a16="http://schemas.microsoft.com/office/drawing/2014/main" id="{4E3F9B49-6FA8-A547-80BA-27451CB975BC}"/>
              </a:ext>
            </a:extLst>
          </p:cNvPr>
          <p:cNvCxnSpPr>
            <a:cxnSpLocks/>
          </p:cNvCxnSpPr>
          <p:nvPr/>
        </p:nvCxnSpPr>
        <p:spPr bwMode="auto">
          <a:xfrm flipV="1">
            <a:off x="7031815" y="4133353"/>
            <a:ext cx="893643" cy="761999"/>
          </a:xfrm>
          <a:prstGeom prst="straightConnector1">
            <a:avLst/>
          </a:prstGeom>
          <a:solidFill>
            <a:schemeClr val="accent1"/>
          </a:solidFill>
          <a:ln w="57150" cap="flat" cmpd="sng" algn="ctr">
            <a:solidFill>
              <a:schemeClr val="bg2"/>
            </a:solidFill>
            <a:prstDash val="solid"/>
            <a:round/>
            <a:headEnd type="none" w="med" len="med"/>
            <a:tailEnd type="arrow"/>
          </a:ln>
          <a:effectLst/>
        </p:spPr>
      </p:cxnSp>
      <p:cxnSp>
        <p:nvCxnSpPr>
          <p:cNvPr id="15" name="Straight Arrow Connector 14">
            <a:extLst>
              <a:ext uri="{FF2B5EF4-FFF2-40B4-BE49-F238E27FC236}">
                <a16:creationId xmlns:a16="http://schemas.microsoft.com/office/drawing/2014/main" id="{A27CB7EC-FB99-A64A-80CE-20BC167EDDCE}"/>
              </a:ext>
            </a:extLst>
          </p:cNvPr>
          <p:cNvCxnSpPr>
            <a:cxnSpLocks/>
          </p:cNvCxnSpPr>
          <p:nvPr/>
        </p:nvCxnSpPr>
        <p:spPr bwMode="auto">
          <a:xfrm>
            <a:off x="6982350" y="1998117"/>
            <a:ext cx="891650" cy="620367"/>
          </a:xfrm>
          <a:prstGeom prst="straightConnector1">
            <a:avLst/>
          </a:prstGeom>
          <a:solidFill>
            <a:schemeClr val="accent1"/>
          </a:solidFill>
          <a:ln w="57150" cap="flat" cmpd="sng" algn="ctr">
            <a:solidFill>
              <a:schemeClr val="bg2"/>
            </a:solidFill>
            <a:prstDash val="solid"/>
            <a:round/>
            <a:headEnd type="none" w="med" len="med"/>
            <a:tailEnd type="arrow"/>
          </a:ln>
          <a:effectLst/>
        </p:spPr>
      </p:cxnSp>
      <p:cxnSp>
        <p:nvCxnSpPr>
          <p:cNvPr id="18" name="Straight Arrow Connector 17">
            <a:extLst>
              <a:ext uri="{FF2B5EF4-FFF2-40B4-BE49-F238E27FC236}">
                <a16:creationId xmlns:a16="http://schemas.microsoft.com/office/drawing/2014/main" id="{C8D98137-9BA2-5B4F-9C92-A919C9BCB76E}"/>
              </a:ext>
            </a:extLst>
          </p:cNvPr>
          <p:cNvCxnSpPr>
            <a:cxnSpLocks/>
          </p:cNvCxnSpPr>
          <p:nvPr/>
        </p:nvCxnSpPr>
        <p:spPr bwMode="auto">
          <a:xfrm flipH="1">
            <a:off x="3302000" y="3295648"/>
            <a:ext cx="602843" cy="0"/>
          </a:xfrm>
          <a:prstGeom prst="straightConnector1">
            <a:avLst/>
          </a:prstGeom>
          <a:solidFill>
            <a:schemeClr val="accent1"/>
          </a:solidFill>
          <a:ln w="57150" cap="flat" cmpd="sng" algn="ctr">
            <a:solidFill>
              <a:schemeClr val="bg2"/>
            </a:solidFill>
            <a:prstDash val="solid"/>
            <a:round/>
            <a:headEnd type="none" w="med" len="med"/>
            <a:tailEnd type="arrow"/>
          </a:ln>
          <a:effectLst/>
        </p:spPr>
      </p:cxnSp>
      <p:grpSp>
        <p:nvGrpSpPr>
          <p:cNvPr id="17" name="Group 16">
            <a:extLst>
              <a:ext uri="{FF2B5EF4-FFF2-40B4-BE49-F238E27FC236}">
                <a16:creationId xmlns:a16="http://schemas.microsoft.com/office/drawing/2014/main" id="{196D0F4D-C0C0-EF4D-8EFC-453BD0E57ED3}"/>
              </a:ext>
            </a:extLst>
          </p:cNvPr>
          <p:cNvGrpSpPr/>
          <p:nvPr/>
        </p:nvGrpSpPr>
        <p:grpSpPr>
          <a:xfrm>
            <a:off x="3967043" y="2808982"/>
            <a:ext cx="2992557" cy="1077218"/>
            <a:chOff x="3814643" y="2808982"/>
            <a:chExt cx="2992557" cy="1077218"/>
          </a:xfrm>
        </p:grpSpPr>
        <p:sp>
          <p:nvSpPr>
            <p:cNvPr id="20" name="Rounded Rectangle 19">
              <a:extLst>
                <a:ext uri="{FF2B5EF4-FFF2-40B4-BE49-F238E27FC236}">
                  <a16:creationId xmlns:a16="http://schemas.microsoft.com/office/drawing/2014/main" id="{67028F1D-BB8F-5F44-884B-084D99ADE524}"/>
                </a:ext>
              </a:extLst>
            </p:cNvPr>
            <p:cNvSpPr/>
            <p:nvPr/>
          </p:nvSpPr>
          <p:spPr bwMode="auto">
            <a:xfrm>
              <a:off x="3835400" y="2854757"/>
              <a:ext cx="2971800" cy="990600"/>
            </a:xfrm>
            <a:prstGeom prst="roundRect">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21" name="TextBox 20">
              <a:extLst>
                <a:ext uri="{FF2B5EF4-FFF2-40B4-BE49-F238E27FC236}">
                  <a16:creationId xmlns:a16="http://schemas.microsoft.com/office/drawing/2014/main" id="{3D521163-E1F6-104B-99AF-814B6C3251AB}"/>
                </a:ext>
              </a:extLst>
            </p:cNvPr>
            <p:cNvSpPr txBox="1"/>
            <p:nvPr/>
          </p:nvSpPr>
          <p:spPr>
            <a:xfrm>
              <a:off x="3814643" y="2808982"/>
              <a:ext cx="2687757" cy="1077218"/>
            </a:xfrm>
            <a:prstGeom prst="rect">
              <a:avLst/>
            </a:prstGeom>
            <a:noFill/>
          </p:spPr>
          <p:txBody>
            <a:bodyPr wrap="square" rtlCol="0">
              <a:spAutoFit/>
            </a:bodyPr>
            <a:lstStyle/>
            <a:p>
              <a:r>
                <a:rPr lang="en-US" sz="3200" i="1">
                  <a:latin typeface="+mj-lt"/>
                </a:rPr>
                <a:t>Pre-</a:t>
              </a:r>
              <a:r>
                <a:rPr lang="en-US" sz="3200">
                  <a:latin typeface="+mj-lt"/>
                </a:rPr>
                <a:t>operative anemia</a:t>
              </a:r>
            </a:p>
          </p:txBody>
        </p:sp>
      </p:grpSp>
      <p:cxnSp>
        <p:nvCxnSpPr>
          <p:cNvPr id="25" name="Straight Arrow Connector 24">
            <a:extLst>
              <a:ext uri="{FF2B5EF4-FFF2-40B4-BE49-F238E27FC236}">
                <a16:creationId xmlns:a16="http://schemas.microsoft.com/office/drawing/2014/main" id="{B2E746B2-B947-EF43-8A77-E8C69C98D230}"/>
              </a:ext>
            </a:extLst>
          </p:cNvPr>
          <p:cNvCxnSpPr>
            <a:cxnSpLocks/>
          </p:cNvCxnSpPr>
          <p:nvPr/>
        </p:nvCxnSpPr>
        <p:spPr bwMode="auto">
          <a:xfrm flipV="1">
            <a:off x="3230166" y="2019208"/>
            <a:ext cx="695210" cy="599276"/>
          </a:xfrm>
          <a:prstGeom prst="straightConnector1">
            <a:avLst/>
          </a:prstGeom>
          <a:solidFill>
            <a:schemeClr val="accent1"/>
          </a:solidFill>
          <a:ln w="57150" cap="flat" cmpd="sng" algn="ctr">
            <a:solidFill>
              <a:schemeClr val="bg2"/>
            </a:solidFill>
            <a:prstDash val="solid"/>
            <a:round/>
            <a:headEnd type="none" w="med" len="med"/>
            <a:tailEnd type="arrow"/>
          </a:ln>
          <a:effectLst/>
        </p:spPr>
      </p:cxnSp>
      <p:cxnSp>
        <p:nvCxnSpPr>
          <p:cNvPr id="31" name="Straight Arrow Connector 30">
            <a:extLst>
              <a:ext uri="{FF2B5EF4-FFF2-40B4-BE49-F238E27FC236}">
                <a16:creationId xmlns:a16="http://schemas.microsoft.com/office/drawing/2014/main" id="{11F5CBAF-EC60-F64E-8D08-647D5E0AF61C}"/>
              </a:ext>
            </a:extLst>
          </p:cNvPr>
          <p:cNvCxnSpPr>
            <a:cxnSpLocks/>
          </p:cNvCxnSpPr>
          <p:nvPr/>
        </p:nvCxnSpPr>
        <p:spPr bwMode="auto">
          <a:xfrm flipV="1">
            <a:off x="5432674" y="2047668"/>
            <a:ext cx="0" cy="711550"/>
          </a:xfrm>
          <a:prstGeom prst="straightConnector1">
            <a:avLst/>
          </a:prstGeom>
          <a:solidFill>
            <a:schemeClr val="accent1"/>
          </a:solidFill>
          <a:ln w="57150" cap="flat" cmpd="sng" algn="ctr">
            <a:solidFill>
              <a:schemeClr val="bg2"/>
            </a:solidFill>
            <a:prstDash val="solid"/>
            <a:round/>
            <a:headEnd type="none" w="med" len="med"/>
            <a:tailEnd type="arrow"/>
          </a:ln>
          <a:effectLst/>
        </p:spPr>
      </p:cxnSp>
    </p:spTree>
    <p:extLst>
      <p:ext uri="{BB962C8B-B14F-4D97-AF65-F5344CB8AC3E}">
        <p14:creationId xmlns:p14="http://schemas.microsoft.com/office/powerpoint/2010/main" val="1026189395"/>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7" presetClass="emph" presetSubtype="2" fill="hold" nodeType="clickEffect">
                                  <p:stCondLst>
                                    <p:cond delay="0"/>
                                  </p:stCondLst>
                                  <p:childTnLst>
                                    <p:animClr clrSpc="rgb" dir="cw">
                                      <p:cBhvr>
                                        <p:cTn id="18" dur="2000" fill="hold"/>
                                        <p:tgtEl>
                                          <p:spTgt spid="25"/>
                                        </p:tgtEl>
                                        <p:attrNameLst>
                                          <p:attrName>stroke.color</p:attrName>
                                        </p:attrNameLst>
                                      </p:cBhvr>
                                      <p:to>
                                        <a:srgbClr val="FFFF00"/>
                                      </p:to>
                                    </p:animClr>
                                    <p:set>
                                      <p:cBhvr>
                                        <p:cTn id="19" dur="2000" fill="hold"/>
                                        <p:tgtEl>
                                          <p:spTgt spid="25"/>
                                        </p:tgtEl>
                                        <p:attrNameLst>
                                          <p:attrName>stroke.on</p:attrName>
                                        </p:attrNameLst>
                                      </p:cBhvr>
                                      <p:to>
                                        <p:strVal val="true"/>
                                      </p:to>
                                    </p:set>
                                  </p:childTnLst>
                                </p:cTn>
                              </p:par>
                              <p:par>
                                <p:cTn id="20" presetID="7" presetClass="emph" presetSubtype="2" fill="hold" nodeType="withEffect">
                                  <p:stCondLst>
                                    <p:cond delay="0"/>
                                  </p:stCondLst>
                                  <p:childTnLst>
                                    <p:animClr clrSpc="rgb" dir="cw">
                                      <p:cBhvr>
                                        <p:cTn id="21" dur="2000" fill="hold"/>
                                        <p:tgtEl>
                                          <p:spTgt spid="15"/>
                                        </p:tgtEl>
                                        <p:attrNameLst>
                                          <p:attrName>stroke.color</p:attrName>
                                        </p:attrNameLst>
                                      </p:cBhvr>
                                      <p:to>
                                        <a:srgbClr val="FFFF00"/>
                                      </p:to>
                                    </p:animClr>
                                    <p:set>
                                      <p:cBhvr>
                                        <p:cTn id="22" dur="2000" fill="hold"/>
                                        <p:tgtEl>
                                          <p:spTgt spid="15"/>
                                        </p:tgtEl>
                                        <p:attrNameLst>
                                          <p:attrName>stroke.on</p:attrName>
                                        </p:attrNameLst>
                                      </p:cBhvr>
                                      <p:to>
                                        <p:strVal val="true"/>
                                      </p:to>
                                    </p:set>
                                  </p:childTnLst>
                                </p:cTn>
                              </p:par>
                            </p:childTnLst>
                          </p:cTn>
                        </p:par>
                      </p:childTnLst>
                    </p:cTn>
                  </p:par>
                  <p:par>
                    <p:cTn id="23" fill="hold">
                      <p:stCondLst>
                        <p:cond delay="indefinite"/>
                      </p:stCondLst>
                      <p:childTnLst>
                        <p:par>
                          <p:cTn id="24" fill="hold">
                            <p:stCondLst>
                              <p:cond delay="0"/>
                            </p:stCondLst>
                            <p:childTnLst>
                              <p:par>
                                <p:cTn id="25" presetID="7" presetClass="emph" presetSubtype="2" fill="hold" nodeType="clickEffect">
                                  <p:stCondLst>
                                    <p:cond delay="0"/>
                                  </p:stCondLst>
                                  <p:childTnLst>
                                    <p:animClr clrSpc="rgb" dir="cw">
                                      <p:cBhvr>
                                        <p:cTn id="26" dur="2000" fill="hold"/>
                                        <p:tgtEl>
                                          <p:spTgt spid="25"/>
                                        </p:tgtEl>
                                        <p:attrNameLst>
                                          <p:attrName>stroke.color</p:attrName>
                                        </p:attrNameLst>
                                      </p:cBhvr>
                                      <p:to>
                                        <a:srgbClr val="FFFFFF"/>
                                      </p:to>
                                    </p:animClr>
                                    <p:set>
                                      <p:cBhvr>
                                        <p:cTn id="27" dur="2000" fill="hold"/>
                                        <p:tgtEl>
                                          <p:spTgt spid="25"/>
                                        </p:tgtEl>
                                        <p:attrNameLst>
                                          <p:attrName>stroke.on</p:attrName>
                                        </p:attrNameLst>
                                      </p:cBhvr>
                                      <p:to>
                                        <p:strVal val="true"/>
                                      </p:to>
                                    </p:set>
                                  </p:childTnLst>
                                </p:cTn>
                              </p:par>
                              <p:par>
                                <p:cTn id="28" presetID="7" presetClass="emph" presetSubtype="2" fill="hold" nodeType="withEffect">
                                  <p:stCondLst>
                                    <p:cond delay="0"/>
                                  </p:stCondLst>
                                  <p:childTnLst>
                                    <p:animClr clrSpc="rgb" dir="cw">
                                      <p:cBhvr>
                                        <p:cTn id="29" dur="2000" fill="hold"/>
                                        <p:tgtEl>
                                          <p:spTgt spid="15"/>
                                        </p:tgtEl>
                                        <p:attrNameLst>
                                          <p:attrName>stroke.color</p:attrName>
                                        </p:attrNameLst>
                                      </p:cBhvr>
                                      <p:to>
                                        <a:srgbClr val="FFFFFF"/>
                                      </p:to>
                                    </p:animClr>
                                    <p:set>
                                      <p:cBhvr>
                                        <p:cTn id="30" dur="2000" fill="hold"/>
                                        <p:tgtEl>
                                          <p:spTgt spid="15"/>
                                        </p:tgtEl>
                                        <p:attrNameLst>
                                          <p:attrName>stroke.on</p:attrName>
                                        </p:attrNameLst>
                                      </p:cBhvr>
                                      <p:to>
                                        <p:strVal val="true"/>
                                      </p:to>
                                    </p:set>
                                  </p:childTnLst>
                                </p:cTn>
                              </p:par>
                              <p:par>
                                <p:cTn id="31" presetID="1"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7" presetClass="emph" presetSubtype="2" fill="hold" nodeType="clickEffect">
                                  <p:stCondLst>
                                    <p:cond delay="0"/>
                                  </p:stCondLst>
                                  <p:childTnLst>
                                    <p:animClr clrSpc="rgb" dir="cw">
                                      <p:cBhvr>
                                        <p:cTn id="38" dur="2000" fill="hold"/>
                                        <p:tgtEl>
                                          <p:spTgt spid="18"/>
                                        </p:tgtEl>
                                        <p:attrNameLst>
                                          <p:attrName>stroke.color</p:attrName>
                                        </p:attrNameLst>
                                      </p:cBhvr>
                                      <p:to>
                                        <a:srgbClr val="FFFF00"/>
                                      </p:to>
                                    </p:animClr>
                                    <p:set>
                                      <p:cBhvr>
                                        <p:cTn id="39" dur="2000" fill="hold"/>
                                        <p:tgtEl>
                                          <p:spTgt spid="18"/>
                                        </p:tgtEl>
                                        <p:attrNameLst>
                                          <p:attrName>stroke.on</p:attrName>
                                        </p:attrNameLst>
                                      </p:cBhvr>
                                      <p:to>
                                        <p:strVal val="true"/>
                                      </p:to>
                                    </p:set>
                                  </p:childTnLst>
                                </p:cTn>
                              </p:par>
                              <p:par>
                                <p:cTn id="40" presetID="7" presetClass="emph" presetSubtype="2" fill="hold" nodeType="withEffect">
                                  <p:stCondLst>
                                    <p:cond delay="0"/>
                                  </p:stCondLst>
                                  <p:childTnLst>
                                    <p:animClr clrSpc="rgb" dir="cw">
                                      <p:cBhvr>
                                        <p:cTn id="41" dur="2000" fill="hold"/>
                                        <p:tgtEl>
                                          <p:spTgt spid="31"/>
                                        </p:tgtEl>
                                        <p:attrNameLst>
                                          <p:attrName>stroke.color</p:attrName>
                                        </p:attrNameLst>
                                      </p:cBhvr>
                                      <p:to>
                                        <a:srgbClr val="FFFF00"/>
                                      </p:to>
                                    </p:animClr>
                                    <p:set>
                                      <p:cBhvr>
                                        <p:cTn id="42" dur="2000" fill="hold"/>
                                        <p:tgtEl>
                                          <p:spTgt spid="31"/>
                                        </p:tgtEl>
                                        <p:attrNameLst>
                                          <p:attrName>stroke.on</p:attrName>
                                        </p:attrNameLst>
                                      </p:cBhvr>
                                      <p:to>
                                        <p:strVal val="true"/>
                                      </p:to>
                                    </p:set>
                                  </p:childTnLst>
                                </p:cTn>
                              </p:par>
                              <p:par>
                                <p:cTn id="43" presetID="7" presetClass="emph" presetSubtype="2" fill="hold" nodeType="withEffect">
                                  <p:stCondLst>
                                    <p:cond delay="0"/>
                                  </p:stCondLst>
                                  <p:childTnLst>
                                    <p:animClr clrSpc="rgb" dir="cw">
                                      <p:cBhvr>
                                        <p:cTn id="44" dur="2000" fill="hold"/>
                                        <p:tgtEl>
                                          <p:spTgt spid="15"/>
                                        </p:tgtEl>
                                        <p:attrNameLst>
                                          <p:attrName>stroke.color</p:attrName>
                                        </p:attrNameLst>
                                      </p:cBhvr>
                                      <p:to>
                                        <a:srgbClr val="FFFF00"/>
                                      </p:to>
                                    </p:animClr>
                                    <p:set>
                                      <p:cBhvr>
                                        <p:cTn id="45" dur="2000" fill="hold"/>
                                        <p:tgtEl>
                                          <p:spTgt spid="15"/>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A567EE5-A878-ED44-A50D-34EF30AA353D}"/>
              </a:ext>
            </a:extLst>
          </p:cNvPr>
          <p:cNvSpPr txBox="1">
            <a:spLocks noChangeArrowheads="1"/>
          </p:cNvSpPr>
          <p:nvPr/>
        </p:nvSpPr>
        <p:spPr bwMode="auto">
          <a:xfrm>
            <a:off x="0" y="0"/>
            <a:ext cx="105664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73025" tIns="36512" rIns="73025" bIns="36512" numCol="1" anchor="b" anchorCtr="0" compatLnSpc="1">
            <a:prstTxWarp prst="textNoShape">
              <a:avLst/>
            </a:prstTxWarp>
          </a:bodyPr>
          <a:lstStyle>
            <a:lvl1pPr algn="ctr" defTabSz="939680" rtl="0" eaLnBrk="0" fontAlgn="base" hangingPunct="0">
              <a:spcBef>
                <a:spcPct val="0"/>
              </a:spcBef>
              <a:spcAft>
                <a:spcPct val="0"/>
              </a:spcAft>
              <a:defRPr sz="5136">
                <a:solidFill>
                  <a:schemeClr val="tx1"/>
                </a:solidFill>
                <a:latin typeface="+mj-lt"/>
                <a:ea typeface="ＭＳ Ｐゴシック" pitchFamily="-106" charset="-128"/>
                <a:cs typeface="ＭＳ Ｐゴシック" pitchFamily="-106" charset="-128"/>
              </a:defRPr>
            </a:lvl1pPr>
            <a:lvl2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2pPr>
            <a:lvl3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3pPr>
            <a:lvl4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4pPr>
            <a:lvl5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5pPr>
            <a:lvl6pPr marL="587045" algn="ctr" defTabSz="939680" rtl="0" eaLnBrk="0" fontAlgn="base" hangingPunct="0">
              <a:spcBef>
                <a:spcPct val="0"/>
              </a:spcBef>
              <a:spcAft>
                <a:spcPct val="0"/>
              </a:spcAft>
              <a:defRPr sz="5136">
                <a:solidFill>
                  <a:schemeClr val="tx1"/>
                </a:solidFill>
                <a:latin typeface="Arial" charset="0"/>
              </a:defRPr>
            </a:lvl6pPr>
            <a:lvl7pPr marL="1174090" algn="ctr" defTabSz="939680" rtl="0" eaLnBrk="0" fontAlgn="base" hangingPunct="0">
              <a:spcBef>
                <a:spcPct val="0"/>
              </a:spcBef>
              <a:spcAft>
                <a:spcPct val="0"/>
              </a:spcAft>
              <a:defRPr sz="5136">
                <a:solidFill>
                  <a:schemeClr val="tx1"/>
                </a:solidFill>
                <a:latin typeface="Arial" charset="0"/>
              </a:defRPr>
            </a:lvl7pPr>
            <a:lvl8pPr marL="1761134" algn="ctr" defTabSz="939680" rtl="0" eaLnBrk="0" fontAlgn="base" hangingPunct="0">
              <a:spcBef>
                <a:spcPct val="0"/>
              </a:spcBef>
              <a:spcAft>
                <a:spcPct val="0"/>
              </a:spcAft>
              <a:defRPr sz="5136">
                <a:solidFill>
                  <a:schemeClr val="tx1"/>
                </a:solidFill>
                <a:latin typeface="Arial" charset="0"/>
              </a:defRPr>
            </a:lvl8pPr>
            <a:lvl9pPr marL="2348179" algn="ctr" defTabSz="939680" rtl="0" eaLnBrk="0" fontAlgn="base" hangingPunct="0">
              <a:spcBef>
                <a:spcPct val="0"/>
              </a:spcBef>
              <a:spcAft>
                <a:spcPct val="0"/>
              </a:spcAft>
              <a:defRPr sz="5136">
                <a:solidFill>
                  <a:schemeClr val="tx1"/>
                </a:solidFill>
                <a:latin typeface="Arial" charset="0"/>
              </a:defRPr>
            </a:lvl9pPr>
          </a:lstStyle>
          <a:p>
            <a:r>
              <a:rPr lang="en-US" altLang="x-none" sz="4400" kern="0" dirty="0">
                <a:solidFill>
                  <a:schemeClr val="bg2"/>
                </a:solidFill>
                <a:ea typeface="ＭＳ Ｐゴシック" charset="-128"/>
              </a:rPr>
              <a:t>Confounding versus Mediation Example</a:t>
            </a:r>
          </a:p>
        </p:txBody>
      </p:sp>
      <p:grpSp>
        <p:nvGrpSpPr>
          <p:cNvPr id="12" name="Group 11">
            <a:extLst>
              <a:ext uri="{FF2B5EF4-FFF2-40B4-BE49-F238E27FC236}">
                <a16:creationId xmlns:a16="http://schemas.microsoft.com/office/drawing/2014/main" id="{DEC080ED-8FCD-2647-B262-F20D478337E4}"/>
              </a:ext>
            </a:extLst>
          </p:cNvPr>
          <p:cNvGrpSpPr/>
          <p:nvPr/>
        </p:nvGrpSpPr>
        <p:grpSpPr>
          <a:xfrm>
            <a:off x="2499551" y="2582996"/>
            <a:ext cx="3164649" cy="1524000"/>
            <a:chOff x="406400" y="2590800"/>
            <a:chExt cx="3164649" cy="1524000"/>
          </a:xfrm>
        </p:grpSpPr>
        <p:sp>
          <p:nvSpPr>
            <p:cNvPr id="4" name="Rounded Rectangle 3">
              <a:extLst>
                <a:ext uri="{FF2B5EF4-FFF2-40B4-BE49-F238E27FC236}">
                  <a16:creationId xmlns:a16="http://schemas.microsoft.com/office/drawing/2014/main" id="{B21C368B-397C-D24B-8894-968F932C30C3}"/>
                </a:ext>
              </a:extLst>
            </p:cNvPr>
            <p:cNvSpPr/>
            <p:nvPr/>
          </p:nvSpPr>
          <p:spPr bwMode="auto">
            <a:xfrm>
              <a:off x="406400" y="2590800"/>
              <a:ext cx="3124200" cy="1524000"/>
            </a:xfrm>
            <a:prstGeom prst="roundRect">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6" name="TextBox 5">
              <a:extLst>
                <a:ext uri="{FF2B5EF4-FFF2-40B4-BE49-F238E27FC236}">
                  <a16:creationId xmlns:a16="http://schemas.microsoft.com/office/drawing/2014/main" id="{46DBD4A4-199E-2841-B025-7518B0016620}"/>
                </a:ext>
              </a:extLst>
            </p:cNvPr>
            <p:cNvSpPr txBox="1"/>
            <p:nvPr/>
          </p:nvSpPr>
          <p:spPr>
            <a:xfrm>
              <a:off x="406400" y="2888159"/>
              <a:ext cx="3164649" cy="769441"/>
            </a:xfrm>
            <a:prstGeom prst="rect">
              <a:avLst/>
            </a:prstGeom>
            <a:noFill/>
          </p:spPr>
          <p:txBody>
            <a:bodyPr wrap="none" rtlCol="0">
              <a:spAutoFit/>
            </a:bodyPr>
            <a:lstStyle/>
            <a:p>
              <a:r>
                <a:rPr lang="en-US" sz="4400">
                  <a:latin typeface="+mj-lt"/>
                </a:rPr>
                <a:t>Mobilization</a:t>
              </a:r>
            </a:p>
          </p:txBody>
        </p:sp>
      </p:grpSp>
      <p:grpSp>
        <p:nvGrpSpPr>
          <p:cNvPr id="16" name="Group 15">
            <a:extLst>
              <a:ext uri="{FF2B5EF4-FFF2-40B4-BE49-F238E27FC236}">
                <a16:creationId xmlns:a16="http://schemas.microsoft.com/office/drawing/2014/main" id="{3837E427-35F4-E04E-8A50-2FC160B1122F}"/>
              </a:ext>
            </a:extLst>
          </p:cNvPr>
          <p:cNvGrpSpPr/>
          <p:nvPr/>
        </p:nvGrpSpPr>
        <p:grpSpPr>
          <a:xfrm>
            <a:off x="6534508" y="2582996"/>
            <a:ext cx="3805420" cy="1524000"/>
            <a:chOff x="6273214" y="2568916"/>
            <a:chExt cx="3805420" cy="1524000"/>
          </a:xfrm>
        </p:grpSpPr>
        <p:sp>
          <p:nvSpPr>
            <p:cNvPr id="5" name="Rounded Rectangle 4">
              <a:extLst>
                <a:ext uri="{FF2B5EF4-FFF2-40B4-BE49-F238E27FC236}">
                  <a16:creationId xmlns:a16="http://schemas.microsoft.com/office/drawing/2014/main" id="{2A972E2F-2C07-0241-8D4D-FD355D497D12}"/>
                </a:ext>
              </a:extLst>
            </p:cNvPr>
            <p:cNvSpPr/>
            <p:nvPr/>
          </p:nvSpPr>
          <p:spPr bwMode="auto">
            <a:xfrm>
              <a:off x="6273214" y="2568916"/>
              <a:ext cx="3805420" cy="1524000"/>
            </a:xfrm>
            <a:prstGeom prst="roundRect">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7" name="TextBox 6">
              <a:extLst>
                <a:ext uri="{FF2B5EF4-FFF2-40B4-BE49-F238E27FC236}">
                  <a16:creationId xmlns:a16="http://schemas.microsoft.com/office/drawing/2014/main" id="{04424176-7AB6-6C46-B6D9-D66EE0ED7A41}"/>
                </a:ext>
              </a:extLst>
            </p:cNvPr>
            <p:cNvSpPr txBox="1"/>
            <p:nvPr/>
          </p:nvSpPr>
          <p:spPr>
            <a:xfrm>
              <a:off x="6349728" y="2835144"/>
              <a:ext cx="3728906" cy="769441"/>
            </a:xfrm>
            <a:prstGeom prst="rect">
              <a:avLst/>
            </a:prstGeom>
            <a:noFill/>
          </p:spPr>
          <p:txBody>
            <a:bodyPr wrap="none" rtlCol="0">
              <a:spAutoFit/>
            </a:bodyPr>
            <a:lstStyle/>
            <a:p>
              <a:r>
                <a:rPr lang="en-US" sz="4400">
                  <a:latin typeface="+mj-lt"/>
                </a:rPr>
                <a:t>Complications</a:t>
              </a:r>
            </a:p>
          </p:txBody>
        </p:sp>
      </p:grpSp>
      <p:grpSp>
        <p:nvGrpSpPr>
          <p:cNvPr id="3" name="Group 2">
            <a:extLst>
              <a:ext uri="{FF2B5EF4-FFF2-40B4-BE49-F238E27FC236}">
                <a16:creationId xmlns:a16="http://schemas.microsoft.com/office/drawing/2014/main" id="{7E13AD1F-B4CD-6740-AC6D-DF05AD3EBDA3}"/>
              </a:ext>
            </a:extLst>
          </p:cNvPr>
          <p:cNvGrpSpPr/>
          <p:nvPr/>
        </p:nvGrpSpPr>
        <p:grpSpPr>
          <a:xfrm>
            <a:off x="4288782" y="1042229"/>
            <a:ext cx="3567624" cy="769423"/>
            <a:chOff x="3772976" y="1211777"/>
            <a:chExt cx="3567624" cy="769423"/>
          </a:xfrm>
        </p:grpSpPr>
        <p:sp>
          <p:nvSpPr>
            <p:cNvPr id="9" name="Rounded Rectangle 8">
              <a:extLst>
                <a:ext uri="{FF2B5EF4-FFF2-40B4-BE49-F238E27FC236}">
                  <a16:creationId xmlns:a16="http://schemas.microsoft.com/office/drawing/2014/main" id="{CEA391AF-21E8-374C-9F85-962312A73662}"/>
                </a:ext>
              </a:extLst>
            </p:cNvPr>
            <p:cNvSpPr/>
            <p:nvPr/>
          </p:nvSpPr>
          <p:spPr bwMode="auto">
            <a:xfrm>
              <a:off x="3772976" y="1219200"/>
              <a:ext cx="3567624" cy="762000"/>
            </a:xfrm>
            <a:prstGeom prst="roundRect">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10" name="TextBox 9">
              <a:extLst>
                <a:ext uri="{FF2B5EF4-FFF2-40B4-BE49-F238E27FC236}">
                  <a16:creationId xmlns:a16="http://schemas.microsoft.com/office/drawing/2014/main" id="{D2ED65E4-277D-B24C-976B-6B6D15767806}"/>
                </a:ext>
              </a:extLst>
            </p:cNvPr>
            <p:cNvSpPr txBox="1"/>
            <p:nvPr/>
          </p:nvSpPr>
          <p:spPr>
            <a:xfrm>
              <a:off x="3835707" y="1211777"/>
              <a:ext cx="3442161" cy="646331"/>
            </a:xfrm>
            <a:prstGeom prst="rect">
              <a:avLst/>
            </a:prstGeom>
            <a:noFill/>
          </p:spPr>
          <p:txBody>
            <a:bodyPr wrap="none" rtlCol="0">
              <a:spAutoFit/>
            </a:bodyPr>
            <a:lstStyle/>
            <a:p>
              <a:r>
                <a:rPr lang="en-US" sz="3600">
                  <a:latin typeface="+mj-lt"/>
                </a:rPr>
                <a:t>Type of Surgery</a:t>
              </a:r>
            </a:p>
          </p:txBody>
        </p:sp>
      </p:grpSp>
      <p:cxnSp>
        <p:nvCxnSpPr>
          <p:cNvPr id="15" name="Straight Arrow Connector 14">
            <a:extLst>
              <a:ext uri="{FF2B5EF4-FFF2-40B4-BE49-F238E27FC236}">
                <a16:creationId xmlns:a16="http://schemas.microsoft.com/office/drawing/2014/main" id="{A27CB7EC-FB99-A64A-80CE-20BC167EDDCE}"/>
              </a:ext>
            </a:extLst>
          </p:cNvPr>
          <p:cNvCxnSpPr>
            <a:cxnSpLocks/>
          </p:cNvCxnSpPr>
          <p:nvPr/>
        </p:nvCxnSpPr>
        <p:spPr bwMode="auto">
          <a:xfrm>
            <a:off x="7361686" y="1918801"/>
            <a:ext cx="0" cy="541103"/>
          </a:xfrm>
          <a:prstGeom prst="straightConnector1">
            <a:avLst/>
          </a:prstGeom>
          <a:solidFill>
            <a:schemeClr val="accent1"/>
          </a:solidFill>
          <a:ln w="57150" cap="flat" cmpd="sng" algn="ctr">
            <a:solidFill>
              <a:schemeClr val="bg2"/>
            </a:solidFill>
            <a:prstDash val="solid"/>
            <a:round/>
            <a:headEnd type="none" w="med" len="med"/>
            <a:tailEnd type="arrow"/>
          </a:ln>
          <a:effectLst/>
        </p:spPr>
      </p:cxnSp>
      <p:grpSp>
        <p:nvGrpSpPr>
          <p:cNvPr id="19" name="Group 18">
            <a:extLst>
              <a:ext uri="{FF2B5EF4-FFF2-40B4-BE49-F238E27FC236}">
                <a16:creationId xmlns:a16="http://schemas.microsoft.com/office/drawing/2014/main" id="{7B4E24ED-1D26-9948-AFDC-24D721B8EF4C}"/>
              </a:ext>
            </a:extLst>
          </p:cNvPr>
          <p:cNvGrpSpPr/>
          <p:nvPr/>
        </p:nvGrpSpPr>
        <p:grpSpPr>
          <a:xfrm>
            <a:off x="180711" y="2582996"/>
            <a:ext cx="1444889" cy="1524000"/>
            <a:chOff x="406400" y="2590800"/>
            <a:chExt cx="1444889" cy="1524000"/>
          </a:xfrm>
        </p:grpSpPr>
        <p:sp>
          <p:nvSpPr>
            <p:cNvPr id="20" name="Rounded Rectangle 19">
              <a:extLst>
                <a:ext uri="{FF2B5EF4-FFF2-40B4-BE49-F238E27FC236}">
                  <a16:creationId xmlns:a16="http://schemas.microsoft.com/office/drawing/2014/main" id="{360B2F6F-CD3F-BA4B-8D5F-2660A912D248}"/>
                </a:ext>
              </a:extLst>
            </p:cNvPr>
            <p:cNvSpPr/>
            <p:nvPr/>
          </p:nvSpPr>
          <p:spPr bwMode="auto">
            <a:xfrm>
              <a:off x="406400" y="2590800"/>
              <a:ext cx="1444889" cy="1524000"/>
            </a:xfrm>
            <a:prstGeom prst="roundRect">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21" name="TextBox 20">
              <a:extLst>
                <a:ext uri="{FF2B5EF4-FFF2-40B4-BE49-F238E27FC236}">
                  <a16:creationId xmlns:a16="http://schemas.microsoft.com/office/drawing/2014/main" id="{5130636F-AA8C-9945-B5EE-55D0F94567E8}"/>
                </a:ext>
              </a:extLst>
            </p:cNvPr>
            <p:cNvSpPr txBox="1"/>
            <p:nvPr/>
          </p:nvSpPr>
          <p:spPr>
            <a:xfrm>
              <a:off x="452410" y="2890891"/>
              <a:ext cx="1314784" cy="769441"/>
            </a:xfrm>
            <a:prstGeom prst="rect">
              <a:avLst/>
            </a:prstGeom>
            <a:noFill/>
          </p:spPr>
          <p:txBody>
            <a:bodyPr wrap="none" rtlCol="0">
              <a:spAutoFit/>
            </a:bodyPr>
            <a:lstStyle/>
            <a:p>
              <a:r>
                <a:rPr lang="en-US" sz="4400">
                  <a:latin typeface="+mj-lt"/>
                </a:rPr>
                <a:t>Pain</a:t>
              </a:r>
            </a:p>
          </p:txBody>
        </p:sp>
      </p:grpSp>
      <p:cxnSp>
        <p:nvCxnSpPr>
          <p:cNvPr id="23" name="Straight Arrow Connector 22">
            <a:extLst>
              <a:ext uri="{FF2B5EF4-FFF2-40B4-BE49-F238E27FC236}">
                <a16:creationId xmlns:a16="http://schemas.microsoft.com/office/drawing/2014/main" id="{1BE87A55-1972-E34C-8005-9D4BE8A9987F}"/>
              </a:ext>
            </a:extLst>
          </p:cNvPr>
          <p:cNvCxnSpPr>
            <a:cxnSpLocks/>
          </p:cNvCxnSpPr>
          <p:nvPr/>
        </p:nvCxnSpPr>
        <p:spPr bwMode="auto">
          <a:xfrm>
            <a:off x="5740400" y="3272845"/>
            <a:ext cx="664388" cy="0"/>
          </a:xfrm>
          <a:prstGeom prst="straightConnector1">
            <a:avLst/>
          </a:prstGeom>
          <a:solidFill>
            <a:schemeClr val="accent1"/>
          </a:solidFill>
          <a:ln w="57150" cap="flat" cmpd="sng" algn="ctr">
            <a:solidFill>
              <a:schemeClr val="bg2"/>
            </a:solidFill>
            <a:prstDash val="solid"/>
            <a:round/>
            <a:headEnd type="none" w="med" len="med"/>
            <a:tailEnd type="arrow"/>
          </a:ln>
          <a:effectLst/>
        </p:spPr>
      </p:cxnSp>
      <p:cxnSp>
        <p:nvCxnSpPr>
          <p:cNvPr id="29" name="Straight Arrow Connector 28">
            <a:extLst>
              <a:ext uri="{FF2B5EF4-FFF2-40B4-BE49-F238E27FC236}">
                <a16:creationId xmlns:a16="http://schemas.microsoft.com/office/drawing/2014/main" id="{F75C43C5-38A1-D146-9E44-07329AC3B3E0}"/>
              </a:ext>
            </a:extLst>
          </p:cNvPr>
          <p:cNvCxnSpPr>
            <a:cxnSpLocks/>
          </p:cNvCxnSpPr>
          <p:nvPr/>
        </p:nvCxnSpPr>
        <p:spPr bwMode="auto">
          <a:xfrm>
            <a:off x="4769627" y="1918801"/>
            <a:ext cx="0" cy="541103"/>
          </a:xfrm>
          <a:prstGeom prst="straightConnector1">
            <a:avLst/>
          </a:prstGeom>
          <a:solidFill>
            <a:schemeClr val="accent1"/>
          </a:solidFill>
          <a:ln w="57150" cap="flat" cmpd="sng" algn="ctr">
            <a:solidFill>
              <a:schemeClr val="bg2"/>
            </a:solidFill>
            <a:prstDash val="solid"/>
            <a:round/>
            <a:headEnd type="none" w="med" len="med"/>
            <a:tailEnd type="arrow"/>
          </a:ln>
          <a:effectLst/>
        </p:spPr>
      </p:cxnSp>
      <p:cxnSp>
        <p:nvCxnSpPr>
          <p:cNvPr id="30" name="Straight Arrow Connector 29">
            <a:extLst>
              <a:ext uri="{FF2B5EF4-FFF2-40B4-BE49-F238E27FC236}">
                <a16:creationId xmlns:a16="http://schemas.microsoft.com/office/drawing/2014/main" id="{3312C3EE-68F8-2844-ABD5-4B3B4B38F529}"/>
              </a:ext>
            </a:extLst>
          </p:cNvPr>
          <p:cNvCxnSpPr>
            <a:cxnSpLocks/>
          </p:cNvCxnSpPr>
          <p:nvPr/>
        </p:nvCxnSpPr>
        <p:spPr bwMode="auto">
          <a:xfrm>
            <a:off x="1697392" y="3272845"/>
            <a:ext cx="664388" cy="0"/>
          </a:xfrm>
          <a:prstGeom prst="straightConnector1">
            <a:avLst/>
          </a:prstGeom>
          <a:solidFill>
            <a:schemeClr val="accent1"/>
          </a:solidFill>
          <a:ln w="57150" cap="flat" cmpd="sng" algn="ctr">
            <a:solidFill>
              <a:schemeClr val="bg2"/>
            </a:solidFill>
            <a:prstDash val="solid"/>
            <a:round/>
            <a:headEnd type="none" w="med" len="med"/>
            <a:tailEnd type="arrow"/>
          </a:ln>
          <a:effectLst/>
        </p:spPr>
      </p:cxnSp>
      <p:cxnSp>
        <p:nvCxnSpPr>
          <p:cNvPr id="31" name="Straight Arrow Connector 30">
            <a:extLst>
              <a:ext uri="{FF2B5EF4-FFF2-40B4-BE49-F238E27FC236}">
                <a16:creationId xmlns:a16="http://schemas.microsoft.com/office/drawing/2014/main" id="{37D2886C-5944-5141-8394-7E7B285AB69C}"/>
              </a:ext>
            </a:extLst>
          </p:cNvPr>
          <p:cNvCxnSpPr>
            <a:cxnSpLocks/>
          </p:cNvCxnSpPr>
          <p:nvPr/>
        </p:nvCxnSpPr>
        <p:spPr bwMode="auto">
          <a:xfrm flipH="1">
            <a:off x="1697393" y="1479317"/>
            <a:ext cx="2424384" cy="1103679"/>
          </a:xfrm>
          <a:prstGeom prst="straightConnector1">
            <a:avLst/>
          </a:prstGeom>
          <a:solidFill>
            <a:schemeClr val="accent1"/>
          </a:solidFill>
          <a:ln w="57150" cap="flat" cmpd="sng" algn="ctr">
            <a:solidFill>
              <a:schemeClr val="bg2"/>
            </a:solidFill>
            <a:prstDash val="solid"/>
            <a:round/>
            <a:headEnd type="none" w="med" len="med"/>
            <a:tailEnd type="arrow"/>
          </a:ln>
          <a:effectLst/>
        </p:spPr>
      </p:cxnSp>
      <p:sp>
        <p:nvSpPr>
          <p:cNvPr id="34" name="TextBox 33">
            <a:extLst>
              <a:ext uri="{FF2B5EF4-FFF2-40B4-BE49-F238E27FC236}">
                <a16:creationId xmlns:a16="http://schemas.microsoft.com/office/drawing/2014/main" id="{90F82F4C-7F91-E243-BA98-81A59CCD5B23}"/>
              </a:ext>
            </a:extLst>
          </p:cNvPr>
          <p:cNvSpPr txBox="1"/>
          <p:nvPr/>
        </p:nvSpPr>
        <p:spPr>
          <a:xfrm>
            <a:off x="3138691" y="4171895"/>
            <a:ext cx="1915909" cy="584775"/>
          </a:xfrm>
          <a:prstGeom prst="rect">
            <a:avLst/>
          </a:prstGeom>
          <a:noFill/>
        </p:spPr>
        <p:txBody>
          <a:bodyPr wrap="none" rtlCol="0">
            <a:spAutoFit/>
          </a:bodyPr>
          <a:lstStyle/>
          <a:p>
            <a:r>
              <a:rPr lang="en-US" sz="3200">
                <a:solidFill>
                  <a:schemeClr val="bg2"/>
                </a:solidFill>
                <a:latin typeface="+mj-lt"/>
              </a:rPr>
              <a:t>Exposure</a:t>
            </a:r>
          </a:p>
        </p:txBody>
      </p:sp>
      <p:sp>
        <p:nvSpPr>
          <p:cNvPr id="35" name="TextBox 34">
            <a:extLst>
              <a:ext uri="{FF2B5EF4-FFF2-40B4-BE49-F238E27FC236}">
                <a16:creationId xmlns:a16="http://schemas.microsoft.com/office/drawing/2014/main" id="{6F02C0AD-0A97-344F-9C16-09828D1AE89F}"/>
              </a:ext>
            </a:extLst>
          </p:cNvPr>
          <p:cNvSpPr txBox="1"/>
          <p:nvPr/>
        </p:nvSpPr>
        <p:spPr>
          <a:xfrm>
            <a:off x="7691440" y="4171895"/>
            <a:ext cx="1846980" cy="584775"/>
          </a:xfrm>
          <a:prstGeom prst="rect">
            <a:avLst/>
          </a:prstGeom>
          <a:noFill/>
        </p:spPr>
        <p:txBody>
          <a:bodyPr wrap="none" rtlCol="0">
            <a:spAutoFit/>
          </a:bodyPr>
          <a:lstStyle/>
          <a:p>
            <a:r>
              <a:rPr lang="en-US" sz="3200">
                <a:solidFill>
                  <a:schemeClr val="bg2"/>
                </a:solidFill>
                <a:latin typeface="+mj-lt"/>
              </a:rPr>
              <a:t>Outcome</a:t>
            </a:r>
          </a:p>
        </p:txBody>
      </p:sp>
      <p:sp>
        <p:nvSpPr>
          <p:cNvPr id="36" name="TextBox 35">
            <a:extLst>
              <a:ext uri="{FF2B5EF4-FFF2-40B4-BE49-F238E27FC236}">
                <a16:creationId xmlns:a16="http://schemas.microsoft.com/office/drawing/2014/main" id="{7D727E0A-6808-AE47-8E33-DB8D602873D0}"/>
              </a:ext>
            </a:extLst>
          </p:cNvPr>
          <p:cNvSpPr txBox="1"/>
          <p:nvPr/>
        </p:nvSpPr>
        <p:spPr>
          <a:xfrm>
            <a:off x="-8770" y="4171895"/>
            <a:ext cx="1915909" cy="584775"/>
          </a:xfrm>
          <a:prstGeom prst="rect">
            <a:avLst/>
          </a:prstGeom>
          <a:noFill/>
        </p:spPr>
        <p:txBody>
          <a:bodyPr wrap="none" rtlCol="0">
            <a:spAutoFit/>
          </a:bodyPr>
          <a:lstStyle/>
          <a:p>
            <a:r>
              <a:rPr lang="en-US" sz="3200">
                <a:solidFill>
                  <a:schemeClr val="bg2"/>
                </a:solidFill>
                <a:latin typeface="+mj-lt"/>
              </a:rPr>
              <a:t>Exposure</a:t>
            </a:r>
          </a:p>
        </p:txBody>
      </p:sp>
      <p:sp>
        <p:nvSpPr>
          <p:cNvPr id="37" name="TextBox 36">
            <a:extLst>
              <a:ext uri="{FF2B5EF4-FFF2-40B4-BE49-F238E27FC236}">
                <a16:creationId xmlns:a16="http://schemas.microsoft.com/office/drawing/2014/main" id="{2D5EC333-5EEF-5748-B2D7-BD6E148CB6BF}"/>
              </a:ext>
            </a:extLst>
          </p:cNvPr>
          <p:cNvSpPr txBox="1"/>
          <p:nvPr/>
        </p:nvSpPr>
        <p:spPr>
          <a:xfrm>
            <a:off x="3172625" y="4180832"/>
            <a:ext cx="1778051" cy="584775"/>
          </a:xfrm>
          <a:prstGeom prst="rect">
            <a:avLst/>
          </a:prstGeom>
          <a:noFill/>
        </p:spPr>
        <p:txBody>
          <a:bodyPr wrap="none" rtlCol="0">
            <a:spAutoFit/>
          </a:bodyPr>
          <a:lstStyle/>
          <a:p>
            <a:r>
              <a:rPr lang="en-US" sz="3200">
                <a:solidFill>
                  <a:schemeClr val="bg2"/>
                </a:solidFill>
                <a:latin typeface="+mj-lt"/>
              </a:rPr>
              <a:t>Mediator</a:t>
            </a:r>
          </a:p>
        </p:txBody>
      </p:sp>
    </p:spTree>
    <p:extLst>
      <p:ext uri="{BB962C8B-B14F-4D97-AF65-F5344CB8AC3E}">
        <p14:creationId xmlns:p14="http://schemas.microsoft.com/office/powerpoint/2010/main" val="4159588238"/>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34"/>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35"/>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36"/>
                                        </p:tgtEl>
                                        <p:attrNameLst>
                                          <p:attrName>style.visibility</p:attrName>
                                        </p:attrNameLst>
                                      </p:cBhvr>
                                      <p:to>
                                        <p:strVal val="hidden"/>
                                      </p:to>
                                    </p:set>
                                  </p:childTnLst>
                                </p:cTn>
                              </p:par>
                              <p:par>
                                <p:cTn id="41" presetID="1" presetClass="entr" presetSubtype="0" fill="hold" grpId="0" nodeType="with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par>
                                <p:cTn id="43" presetID="1" presetClass="exit" presetSubtype="0" fill="hold" grpId="1" nodeType="withEffect">
                                  <p:stCondLst>
                                    <p:cond delay="0"/>
                                  </p:stCondLst>
                                  <p:childTnLst>
                                    <p:set>
                                      <p:cBhvr>
                                        <p:cTn id="44" dur="1" fill="hold">
                                          <p:stCondLst>
                                            <p:cond delay="0"/>
                                          </p:stCondLst>
                                        </p:cTn>
                                        <p:tgtEl>
                                          <p:spTgt spid="37"/>
                                        </p:tgtEl>
                                        <p:attrNameLst>
                                          <p:attrName>style.visibility</p:attrName>
                                        </p:attrNameLst>
                                      </p:cBhvr>
                                      <p:to>
                                        <p:strVal val="hidden"/>
                                      </p:to>
                                    </p:set>
                                  </p:childTnLst>
                                </p:cTn>
                              </p:par>
                              <p:par>
                                <p:cTn id="45" presetID="1" presetClass="entr" presetSubtype="0" fill="hold" grpId="2" nodeType="with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par>
                                <p:cTn id="47" presetID="1" presetClass="entr" presetSubtype="0" fill="hold" grpId="2" nodeType="withEffect">
                                  <p:stCondLst>
                                    <p:cond delay="0"/>
                                  </p:stCondLst>
                                  <p:childTnLst>
                                    <p:set>
                                      <p:cBhvr>
                                        <p:cTn id="48" dur="1" fill="hold">
                                          <p:stCondLst>
                                            <p:cond delay="0"/>
                                          </p:stCondLst>
                                        </p:cTn>
                                        <p:tgtEl>
                                          <p:spTgt spid="36"/>
                                        </p:tgtEl>
                                        <p:attrNameLst>
                                          <p:attrName>style.visibility</p:attrName>
                                        </p:attrNameLst>
                                      </p:cBhvr>
                                      <p:to>
                                        <p:strVal val="visible"/>
                                      </p:to>
                                    </p:set>
                                  </p:childTnLst>
                                </p:cTn>
                              </p:par>
                              <p:par>
                                <p:cTn id="49" presetID="1" presetClass="entr" presetSubtype="0" fill="hold" grpId="2" nodeType="withEffect">
                                  <p:stCondLst>
                                    <p:cond delay="0"/>
                                  </p:stCondLst>
                                  <p:childTnLst>
                                    <p:set>
                                      <p:cBhvr>
                                        <p:cTn id="5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4" grpId="1"/>
      <p:bldP spid="35" grpId="0"/>
      <p:bldP spid="35" grpId="1"/>
      <p:bldP spid="35" grpId="2"/>
      <p:bldP spid="36" grpId="0"/>
      <p:bldP spid="36" grpId="1"/>
      <p:bldP spid="36" grpId="2"/>
      <p:bldP spid="37" grpId="0"/>
      <p:bldP spid="37" grpId="1"/>
      <p:bldP spid="37" grpId="2"/>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296DE-5BAF-0446-8FC6-8A2416B19FD1}"/>
              </a:ext>
            </a:extLst>
          </p:cNvPr>
          <p:cNvSpPr>
            <a:spLocks noGrp="1"/>
          </p:cNvSpPr>
          <p:nvPr>
            <p:ph type="title"/>
          </p:nvPr>
        </p:nvSpPr>
        <p:spPr/>
        <p:txBody>
          <a:bodyPr/>
          <a:lstStyle/>
          <a:p>
            <a:r>
              <a:rPr lang="en-US"/>
              <a:t>Matching Quantification</a:t>
            </a:r>
          </a:p>
        </p:txBody>
      </p:sp>
      <p:cxnSp>
        <p:nvCxnSpPr>
          <p:cNvPr id="7" name="Straight Connector 6">
            <a:extLst>
              <a:ext uri="{FF2B5EF4-FFF2-40B4-BE49-F238E27FC236}">
                <a16:creationId xmlns:a16="http://schemas.microsoft.com/office/drawing/2014/main" id="{E768C171-A059-BC47-981B-F90208AC3539}"/>
              </a:ext>
            </a:extLst>
          </p:cNvPr>
          <p:cNvCxnSpPr>
            <a:cxnSpLocks/>
          </p:cNvCxnSpPr>
          <p:nvPr/>
        </p:nvCxnSpPr>
        <p:spPr bwMode="auto">
          <a:xfrm>
            <a:off x="2573591" y="4648200"/>
            <a:ext cx="7815009" cy="0"/>
          </a:xfrm>
          <a:prstGeom prst="line">
            <a:avLst/>
          </a:prstGeom>
          <a:solidFill>
            <a:schemeClr val="accent1"/>
          </a:solidFill>
          <a:ln w="50800" cap="flat" cmpd="sng" algn="ctr">
            <a:solidFill>
              <a:schemeClr val="bg2"/>
            </a:solidFill>
            <a:prstDash val="solid"/>
            <a:round/>
            <a:headEnd type="none" w="med" len="med"/>
            <a:tailEnd type="none" w="med" len="med"/>
          </a:ln>
          <a:effectLst/>
        </p:spPr>
      </p:cxnSp>
      <p:sp>
        <p:nvSpPr>
          <p:cNvPr id="8" name="TextBox 7">
            <a:extLst>
              <a:ext uri="{FF2B5EF4-FFF2-40B4-BE49-F238E27FC236}">
                <a16:creationId xmlns:a16="http://schemas.microsoft.com/office/drawing/2014/main" id="{52AF5C15-A7A2-0042-9B32-E143DC4E3978}"/>
              </a:ext>
            </a:extLst>
          </p:cNvPr>
          <p:cNvSpPr txBox="1"/>
          <p:nvPr/>
        </p:nvSpPr>
        <p:spPr>
          <a:xfrm>
            <a:off x="3225800" y="5181600"/>
            <a:ext cx="6257419" cy="584775"/>
          </a:xfrm>
          <a:prstGeom prst="rect">
            <a:avLst/>
          </a:prstGeom>
          <a:noFill/>
        </p:spPr>
        <p:txBody>
          <a:bodyPr wrap="none" rtlCol="0">
            <a:spAutoFit/>
          </a:bodyPr>
          <a:lstStyle/>
          <a:p>
            <a:r>
              <a:rPr lang="en-US" sz="3200">
                <a:solidFill>
                  <a:schemeClr val="bg2"/>
                </a:solidFill>
                <a:latin typeface="+mj-lt"/>
              </a:rPr>
              <a:t>Absolute standardized difference </a:t>
            </a:r>
          </a:p>
        </p:txBody>
      </p:sp>
      <p:cxnSp>
        <p:nvCxnSpPr>
          <p:cNvPr id="10" name="Straight Connector 9">
            <a:extLst>
              <a:ext uri="{FF2B5EF4-FFF2-40B4-BE49-F238E27FC236}">
                <a16:creationId xmlns:a16="http://schemas.microsoft.com/office/drawing/2014/main" id="{68F784CA-0E49-F946-BAF3-66F01FD5329D}"/>
              </a:ext>
            </a:extLst>
          </p:cNvPr>
          <p:cNvCxnSpPr>
            <a:cxnSpLocks/>
          </p:cNvCxnSpPr>
          <p:nvPr/>
        </p:nvCxnSpPr>
        <p:spPr bwMode="auto">
          <a:xfrm>
            <a:off x="2573591" y="1295400"/>
            <a:ext cx="0" cy="3352800"/>
          </a:xfrm>
          <a:prstGeom prst="line">
            <a:avLst/>
          </a:prstGeom>
          <a:solidFill>
            <a:schemeClr val="accent1"/>
          </a:solidFill>
          <a:ln w="50800" cap="flat" cmpd="sng" algn="ctr">
            <a:solidFill>
              <a:schemeClr val="bg2"/>
            </a:solidFill>
            <a:prstDash val="solid"/>
            <a:round/>
            <a:headEnd type="none" w="med" len="med"/>
            <a:tailEnd type="none" w="med" len="med"/>
          </a:ln>
          <a:effectLst/>
        </p:spPr>
      </p:cxnSp>
      <p:sp>
        <p:nvSpPr>
          <p:cNvPr id="14" name="Rectangle 13">
            <a:extLst>
              <a:ext uri="{FF2B5EF4-FFF2-40B4-BE49-F238E27FC236}">
                <a16:creationId xmlns:a16="http://schemas.microsoft.com/office/drawing/2014/main" id="{3E0D3A02-4BAD-BA4D-9C7F-4AABD5511F25}"/>
              </a:ext>
            </a:extLst>
          </p:cNvPr>
          <p:cNvSpPr/>
          <p:nvPr/>
        </p:nvSpPr>
        <p:spPr>
          <a:xfrm>
            <a:off x="1661534" y="1295400"/>
            <a:ext cx="824265" cy="523220"/>
          </a:xfrm>
          <a:prstGeom prst="rect">
            <a:avLst/>
          </a:prstGeom>
        </p:spPr>
        <p:txBody>
          <a:bodyPr wrap="none">
            <a:spAutoFit/>
          </a:bodyPr>
          <a:lstStyle/>
          <a:p>
            <a:pPr algn="r"/>
            <a:r>
              <a:rPr lang="en-US" sz="2800">
                <a:solidFill>
                  <a:schemeClr val="bg2"/>
                </a:solidFill>
                <a:latin typeface="+mj-lt"/>
              </a:rPr>
              <a:t>Age</a:t>
            </a:r>
            <a:endParaRPr lang="en-US" sz="2800">
              <a:latin typeface="+mj-lt"/>
            </a:endParaRPr>
          </a:p>
        </p:txBody>
      </p:sp>
      <p:sp>
        <p:nvSpPr>
          <p:cNvPr id="15" name="Rectangle 14">
            <a:extLst>
              <a:ext uri="{FF2B5EF4-FFF2-40B4-BE49-F238E27FC236}">
                <a16:creationId xmlns:a16="http://schemas.microsoft.com/office/drawing/2014/main" id="{E31A9F5F-4236-E845-8F85-0B3667FCA164}"/>
              </a:ext>
            </a:extLst>
          </p:cNvPr>
          <p:cNvSpPr/>
          <p:nvPr/>
        </p:nvSpPr>
        <p:spPr>
          <a:xfrm>
            <a:off x="1714679" y="1818620"/>
            <a:ext cx="803425" cy="523220"/>
          </a:xfrm>
          <a:prstGeom prst="rect">
            <a:avLst/>
          </a:prstGeom>
        </p:spPr>
        <p:txBody>
          <a:bodyPr wrap="none">
            <a:spAutoFit/>
          </a:bodyPr>
          <a:lstStyle/>
          <a:p>
            <a:pPr algn="r"/>
            <a:r>
              <a:rPr lang="en-US" sz="2800">
                <a:solidFill>
                  <a:schemeClr val="bg2"/>
                </a:solidFill>
                <a:latin typeface="+mj-lt"/>
              </a:rPr>
              <a:t>Sex</a:t>
            </a:r>
            <a:endParaRPr lang="en-US" sz="2800">
              <a:latin typeface="+mj-lt"/>
            </a:endParaRPr>
          </a:p>
        </p:txBody>
      </p:sp>
      <p:sp>
        <p:nvSpPr>
          <p:cNvPr id="17" name="Rectangle 16">
            <a:extLst>
              <a:ext uri="{FF2B5EF4-FFF2-40B4-BE49-F238E27FC236}">
                <a16:creationId xmlns:a16="http://schemas.microsoft.com/office/drawing/2014/main" id="{CC6E93D4-B89D-AC47-897D-A1248FEFEF6E}"/>
              </a:ext>
            </a:extLst>
          </p:cNvPr>
          <p:cNvSpPr/>
          <p:nvPr/>
        </p:nvSpPr>
        <p:spPr>
          <a:xfrm>
            <a:off x="447074" y="3581400"/>
            <a:ext cx="2082621" cy="523220"/>
          </a:xfrm>
          <a:prstGeom prst="rect">
            <a:avLst/>
          </a:prstGeom>
        </p:spPr>
        <p:txBody>
          <a:bodyPr wrap="none">
            <a:spAutoFit/>
          </a:bodyPr>
          <a:lstStyle/>
          <a:p>
            <a:pPr algn="r"/>
            <a:r>
              <a:rPr lang="en-US" sz="2800">
                <a:solidFill>
                  <a:schemeClr val="bg2"/>
                </a:solidFill>
                <a:latin typeface="+mj-lt"/>
              </a:rPr>
              <a:t>Previous MI</a:t>
            </a:r>
            <a:endParaRPr lang="en-US" sz="2800">
              <a:latin typeface="+mj-lt"/>
            </a:endParaRPr>
          </a:p>
        </p:txBody>
      </p:sp>
      <p:sp>
        <p:nvSpPr>
          <p:cNvPr id="18" name="Rectangle 17">
            <a:extLst>
              <a:ext uri="{FF2B5EF4-FFF2-40B4-BE49-F238E27FC236}">
                <a16:creationId xmlns:a16="http://schemas.microsoft.com/office/drawing/2014/main" id="{D05AC4D1-989A-3E46-8EE8-D411435DC79E}"/>
              </a:ext>
            </a:extLst>
          </p:cNvPr>
          <p:cNvSpPr/>
          <p:nvPr/>
        </p:nvSpPr>
        <p:spPr>
          <a:xfrm>
            <a:off x="1172864" y="2981980"/>
            <a:ext cx="1345240" cy="523220"/>
          </a:xfrm>
          <a:prstGeom prst="rect">
            <a:avLst/>
          </a:prstGeom>
        </p:spPr>
        <p:txBody>
          <a:bodyPr wrap="none">
            <a:spAutoFit/>
          </a:bodyPr>
          <a:lstStyle/>
          <a:p>
            <a:pPr algn="r"/>
            <a:r>
              <a:rPr lang="en-US" sz="2800">
                <a:solidFill>
                  <a:schemeClr val="bg2"/>
                </a:solidFill>
                <a:latin typeface="+mj-lt"/>
              </a:rPr>
              <a:t>Cancer</a:t>
            </a:r>
            <a:endParaRPr lang="en-US" sz="2800">
              <a:latin typeface="+mj-lt"/>
            </a:endParaRPr>
          </a:p>
        </p:txBody>
      </p:sp>
      <p:sp>
        <p:nvSpPr>
          <p:cNvPr id="19" name="Rectangle 18">
            <a:extLst>
              <a:ext uri="{FF2B5EF4-FFF2-40B4-BE49-F238E27FC236}">
                <a16:creationId xmlns:a16="http://schemas.microsoft.com/office/drawing/2014/main" id="{A8D2DC09-8F36-FC44-8683-6AEDFA6ECE13}"/>
              </a:ext>
            </a:extLst>
          </p:cNvPr>
          <p:cNvSpPr/>
          <p:nvPr/>
        </p:nvSpPr>
        <p:spPr>
          <a:xfrm>
            <a:off x="1250448" y="2372380"/>
            <a:ext cx="1295399" cy="523220"/>
          </a:xfrm>
          <a:prstGeom prst="rect">
            <a:avLst/>
          </a:prstGeom>
        </p:spPr>
        <p:txBody>
          <a:bodyPr wrap="square">
            <a:spAutoFit/>
          </a:bodyPr>
          <a:lstStyle/>
          <a:p>
            <a:pPr algn="r"/>
            <a:r>
              <a:rPr lang="en-US" sz="2800">
                <a:solidFill>
                  <a:schemeClr val="bg2"/>
                </a:solidFill>
                <a:latin typeface="+mj-lt"/>
              </a:rPr>
              <a:t>BMI</a:t>
            </a:r>
            <a:endParaRPr lang="en-US" sz="2800">
              <a:latin typeface="+mj-lt"/>
            </a:endParaRPr>
          </a:p>
        </p:txBody>
      </p:sp>
      <p:sp>
        <p:nvSpPr>
          <p:cNvPr id="20" name="Rectangle 19">
            <a:extLst>
              <a:ext uri="{FF2B5EF4-FFF2-40B4-BE49-F238E27FC236}">
                <a16:creationId xmlns:a16="http://schemas.microsoft.com/office/drawing/2014/main" id="{E0C1340C-2BFF-5A41-9301-CFFF41139F1B}"/>
              </a:ext>
            </a:extLst>
          </p:cNvPr>
          <p:cNvSpPr/>
          <p:nvPr/>
        </p:nvSpPr>
        <p:spPr>
          <a:xfrm>
            <a:off x="3835400" y="4658380"/>
            <a:ext cx="684803" cy="523220"/>
          </a:xfrm>
          <a:prstGeom prst="rect">
            <a:avLst/>
          </a:prstGeom>
        </p:spPr>
        <p:txBody>
          <a:bodyPr wrap="none">
            <a:spAutoFit/>
          </a:bodyPr>
          <a:lstStyle/>
          <a:p>
            <a:r>
              <a:rPr lang="en-US" sz="2800">
                <a:solidFill>
                  <a:schemeClr val="bg2"/>
                </a:solidFill>
                <a:latin typeface="+mj-lt"/>
              </a:rPr>
              <a:t>0.1</a:t>
            </a:r>
            <a:endParaRPr lang="en-US" sz="2800">
              <a:latin typeface="+mj-lt"/>
            </a:endParaRPr>
          </a:p>
        </p:txBody>
      </p:sp>
      <p:sp>
        <p:nvSpPr>
          <p:cNvPr id="21" name="Rectangle 20">
            <a:extLst>
              <a:ext uri="{FF2B5EF4-FFF2-40B4-BE49-F238E27FC236}">
                <a16:creationId xmlns:a16="http://schemas.microsoft.com/office/drawing/2014/main" id="{AA907F77-4D61-C949-925E-936E0E402565}"/>
              </a:ext>
            </a:extLst>
          </p:cNvPr>
          <p:cNvSpPr/>
          <p:nvPr/>
        </p:nvSpPr>
        <p:spPr>
          <a:xfrm>
            <a:off x="5914457" y="4658380"/>
            <a:ext cx="684803" cy="523220"/>
          </a:xfrm>
          <a:prstGeom prst="rect">
            <a:avLst/>
          </a:prstGeom>
        </p:spPr>
        <p:txBody>
          <a:bodyPr wrap="none">
            <a:spAutoFit/>
          </a:bodyPr>
          <a:lstStyle/>
          <a:p>
            <a:r>
              <a:rPr lang="en-US" sz="2800">
                <a:solidFill>
                  <a:schemeClr val="bg2"/>
                </a:solidFill>
                <a:latin typeface="+mj-lt"/>
              </a:rPr>
              <a:t>0.2</a:t>
            </a:r>
            <a:endParaRPr lang="en-US" sz="2800">
              <a:latin typeface="+mj-lt"/>
            </a:endParaRPr>
          </a:p>
        </p:txBody>
      </p:sp>
      <p:sp>
        <p:nvSpPr>
          <p:cNvPr id="22" name="Rectangle 21">
            <a:extLst>
              <a:ext uri="{FF2B5EF4-FFF2-40B4-BE49-F238E27FC236}">
                <a16:creationId xmlns:a16="http://schemas.microsoft.com/office/drawing/2014/main" id="{5746FB33-5282-9C44-A497-0AA0E3AD11A4}"/>
              </a:ext>
            </a:extLst>
          </p:cNvPr>
          <p:cNvSpPr/>
          <p:nvPr/>
        </p:nvSpPr>
        <p:spPr>
          <a:xfrm>
            <a:off x="7983889" y="4658380"/>
            <a:ext cx="684803" cy="523220"/>
          </a:xfrm>
          <a:prstGeom prst="rect">
            <a:avLst/>
          </a:prstGeom>
        </p:spPr>
        <p:txBody>
          <a:bodyPr wrap="none">
            <a:spAutoFit/>
          </a:bodyPr>
          <a:lstStyle/>
          <a:p>
            <a:r>
              <a:rPr lang="en-US" sz="2800">
                <a:solidFill>
                  <a:schemeClr val="bg2"/>
                </a:solidFill>
                <a:latin typeface="+mj-lt"/>
              </a:rPr>
              <a:t>0.3</a:t>
            </a:r>
            <a:endParaRPr lang="en-US" sz="2800">
              <a:latin typeface="+mj-lt"/>
            </a:endParaRPr>
          </a:p>
        </p:txBody>
      </p:sp>
      <p:sp>
        <p:nvSpPr>
          <p:cNvPr id="23" name="Oval 22">
            <a:extLst>
              <a:ext uri="{FF2B5EF4-FFF2-40B4-BE49-F238E27FC236}">
                <a16:creationId xmlns:a16="http://schemas.microsoft.com/office/drawing/2014/main" id="{32923D64-8225-254F-9F53-6AF0C39C1CF5}"/>
              </a:ext>
            </a:extLst>
          </p:cNvPr>
          <p:cNvSpPr/>
          <p:nvPr/>
        </p:nvSpPr>
        <p:spPr bwMode="auto">
          <a:xfrm>
            <a:off x="2997200" y="1447800"/>
            <a:ext cx="304800" cy="304800"/>
          </a:xfrm>
          <a:prstGeom prst="ellipse">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24" name="Oval 23">
            <a:extLst>
              <a:ext uri="{FF2B5EF4-FFF2-40B4-BE49-F238E27FC236}">
                <a16:creationId xmlns:a16="http://schemas.microsoft.com/office/drawing/2014/main" id="{8DDA536D-F7B0-9244-9333-2B8FBC54B14B}"/>
              </a:ext>
            </a:extLst>
          </p:cNvPr>
          <p:cNvSpPr/>
          <p:nvPr/>
        </p:nvSpPr>
        <p:spPr bwMode="auto">
          <a:xfrm>
            <a:off x="3606800" y="1996440"/>
            <a:ext cx="304800" cy="304800"/>
          </a:xfrm>
          <a:prstGeom prst="ellipse">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25" name="Oval 24">
            <a:extLst>
              <a:ext uri="{FF2B5EF4-FFF2-40B4-BE49-F238E27FC236}">
                <a16:creationId xmlns:a16="http://schemas.microsoft.com/office/drawing/2014/main" id="{64632AAC-654E-7E41-9DD9-CB7EB67A5B55}"/>
              </a:ext>
            </a:extLst>
          </p:cNvPr>
          <p:cNvSpPr/>
          <p:nvPr/>
        </p:nvSpPr>
        <p:spPr bwMode="auto">
          <a:xfrm>
            <a:off x="2844800" y="2509540"/>
            <a:ext cx="304800" cy="304800"/>
          </a:xfrm>
          <a:prstGeom prst="ellipse">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26" name="Oval 25">
            <a:extLst>
              <a:ext uri="{FF2B5EF4-FFF2-40B4-BE49-F238E27FC236}">
                <a16:creationId xmlns:a16="http://schemas.microsoft.com/office/drawing/2014/main" id="{A6459501-12AE-5A42-A189-77D51B251C21}"/>
              </a:ext>
            </a:extLst>
          </p:cNvPr>
          <p:cNvSpPr/>
          <p:nvPr/>
        </p:nvSpPr>
        <p:spPr bwMode="auto">
          <a:xfrm>
            <a:off x="3530600" y="3124200"/>
            <a:ext cx="304800" cy="304800"/>
          </a:xfrm>
          <a:prstGeom prst="ellipse">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27" name="Oval 26">
            <a:extLst>
              <a:ext uri="{FF2B5EF4-FFF2-40B4-BE49-F238E27FC236}">
                <a16:creationId xmlns:a16="http://schemas.microsoft.com/office/drawing/2014/main" id="{4FC772FB-B8D9-E744-A003-D69AAE7B3D3E}"/>
              </a:ext>
            </a:extLst>
          </p:cNvPr>
          <p:cNvSpPr/>
          <p:nvPr/>
        </p:nvSpPr>
        <p:spPr bwMode="auto">
          <a:xfrm>
            <a:off x="4216400" y="3726206"/>
            <a:ext cx="304800" cy="304800"/>
          </a:xfrm>
          <a:prstGeom prst="ellipse">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cxnSp>
        <p:nvCxnSpPr>
          <p:cNvPr id="29" name="Straight Connector 28">
            <a:extLst>
              <a:ext uri="{FF2B5EF4-FFF2-40B4-BE49-F238E27FC236}">
                <a16:creationId xmlns:a16="http://schemas.microsoft.com/office/drawing/2014/main" id="{7426D9A4-6E46-6E44-989D-C2C16E4D06B1}"/>
              </a:ext>
            </a:extLst>
          </p:cNvPr>
          <p:cNvCxnSpPr/>
          <p:nvPr/>
        </p:nvCxnSpPr>
        <p:spPr bwMode="auto">
          <a:xfrm flipV="1">
            <a:off x="4140200" y="1295400"/>
            <a:ext cx="0" cy="3200400"/>
          </a:xfrm>
          <a:prstGeom prst="line">
            <a:avLst/>
          </a:prstGeom>
          <a:solidFill>
            <a:schemeClr val="accent1"/>
          </a:solidFill>
          <a:ln w="12700" cap="flat" cmpd="sng" algn="ctr">
            <a:solidFill>
              <a:schemeClr val="tx1"/>
            </a:solidFill>
            <a:prstDash val="solid"/>
            <a:round/>
            <a:headEnd type="none" w="med" len="med"/>
            <a:tailEnd type="none" w="med" len="med"/>
          </a:ln>
          <a:effectLst/>
        </p:spPr>
      </p:cxnSp>
      <p:sp>
        <p:nvSpPr>
          <p:cNvPr id="30" name="Oval 29">
            <a:extLst>
              <a:ext uri="{FF2B5EF4-FFF2-40B4-BE49-F238E27FC236}">
                <a16:creationId xmlns:a16="http://schemas.microsoft.com/office/drawing/2014/main" id="{E3FCFC73-65AD-584C-AA83-E5988B9ABB38}"/>
              </a:ext>
            </a:extLst>
          </p:cNvPr>
          <p:cNvSpPr/>
          <p:nvPr/>
        </p:nvSpPr>
        <p:spPr bwMode="auto">
          <a:xfrm>
            <a:off x="9269634" y="1447800"/>
            <a:ext cx="304800" cy="304800"/>
          </a:xfrm>
          <a:prstGeom prst="ellipse">
            <a:avLst/>
          </a:prstGeom>
          <a:solidFill>
            <a:srgbClr val="FFFF00"/>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31" name="Oval 30">
            <a:extLst>
              <a:ext uri="{FF2B5EF4-FFF2-40B4-BE49-F238E27FC236}">
                <a16:creationId xmlns:a16="http://schemas.microsoft.com/office/drawing/2014/main" id="{421EE489-DAD0-0547-94C9-E71AE340EB3D}"/>
              </a:ext>
            </a:extLst>
          </p:cNvPr>
          <p:cNvSpPr/>
          <p:nvPr/>
        </p:nvSpPr>
        <p:spPr bwMode="auto">
          <a:xfrm>
            <a:off x="7931624" y="1996440"/>
            <a:ext cx="304800" cy="304800"/>
          </a:xfrm>
          <a:prstGeom prst="ellipse">
            <a:avLst/>
          </a:prstGeom>
          <a:solidFill>
            <a:srgbClr val="FFFF00"/>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33" name="Oval 32">
            <a:extLst>
              <a:ext uri="{FF2B5EF4-FFF2-40B4-BE49-F238E27FC236}">
                <a16:creationId xmlns:a16="http://schemas.microsoft.com/office/drawing/2014/main" id="{1B232983-A9F1-F54E-B676-B803B800C760}"/>
              </a:ext>
            </a:extLst>
          </p:cNvPr>
          <p:cNvSpPr/>
          <p:nvPr/>
        </p:nvSpPr>
        <p:spPr bwMode="auto">
          <a:xfrm>
            <a:off x="7279415" y="2543228"/>
            <a:ext cx="304800" cy="304800"/>
          </a:xfrm>
          <a:prstGeom prst="ellipse">
            <a:avLst/>
          </a:prstGeom>
          <a:solidFill>
            <a:srgbClr val="FFFF00"/>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34" name="Oval 33">
            <a:extLst>
              <a:ext uri="{FF2B5EF4-FFF2-40B4-BE49-F238E27FC236}">
                <a16:creationId xmlns:a16="http://schemas.microsoft.com/office/drawing/2014/main" id="{5B4BF79B-3994-D54E-B821-0847995689DE}"/>
              </a:ext>
            </a:extLst>
          </p:cNvPr>
          <p:cNvSpPr/>
          <p:nvPr/>
        </p:nvSpPr>
        <p:spPr bwMode="auto">
          <a:xfrm>
            <a:off x="5624319" y="3136232"/>
            <a:ext cx="304800" cy="304800"/>
          </a:xfrm>
          <a:prstGeom prst="ellipse">
            <a:avLst/>
          </a:prstGeom>
          <a:solidFill>
            <a:srgbClr val="FFFF00"/>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36" name="Oval 35">
            <a:extLst>
              <a:ext uri="{FF2B5EF4-FFF2-40B4-BE49-F238E27FC236}">
                <a16:creationId xmlns:a16="http://schemas.microsoft.com/office/drawing/2014/main" id="{DD70573E-AC34-C345-BDD3-8C2C29345DA7}"/>
              </a:ext>
            </a:extLst>
          </p:cNvPr>
          <p:cNvSpPr/>
          <p:nvPr/>
        </p:nvSpPr>
        <p:spPr bwMode="auto">
          <a:xfrm>
            <a:off x="4805170" y="3726206"/>
            <a:ext cx="304800" cy="304800"/>
          </a:xfrm>
          <a:prstGeom prst="ellipse">
            <a:avLst/>
          </a:prstGeom>
          <a:solidFill>
            <a:srgbClr val="FFFF00"/>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grpSp>
        <p:nvGrpSpPr>
          <p:cNvPr id="42" name="Group 41">
            <a:extLst>
              <a:ext uri="{FF2B5EF4-FFF2-40B4-BE49-F238E27FC236}">
                <a16:creationId xmlns:a16="http://schemas.microsoft.com/office/drawing/2014/main" id="{A2524CFA-63D7-1846-AF89-E23520DA0977}"/>
              </a:ext>
            </a:extLst>
          </p:cNvPr>
          <p:cNvGrpSpPr/>
          <p:nvPr/>
        </p:nvGrpSpPr>
        <p:grpSpPr>
          <a:xfrm>
            <a:off x="7416800" y="3670811"/>
            <a:ext cx="2971800" cy="877301"/>
            <a:chOff x="6731000" y="3670811"/>
            <a:chExt cx="2971800" cy="877301"/>
          </a:xfrm>
        </p:grpSpPr>
        <p:sp>
          <p:nvSpPr>
            <p:cNvPr id="37" name="Oval 36">
              <a:extLst>
                <a:ext uri="{FF2B5EF4-FFF2-40B4-BE49-F238E27FC236}">
                  <a16:creationId xmlns:a16="http://schemas.microsoft.com/office/drawing/2014/main" id="{92BE54F4-7F50-AF4D-88EE-A7E85AD53973}"/>
                </a:ext>
              </a:extLst>
            </p:cNvPr>
            <p:cNvSpPr/>
            <p:nvPr/>
          </p:nvSpPr>
          <p:spPr bwMode="auto">
            <a:xfrm>
              <a:off x="6841000" y="3725680"/>
              <a:ext cx="304800" cy="304800"/>
            </a:xfrm>
            <a:prstGeom prst="ellipse">
              <a:avLst/>
            </a:prstGeom>
            <a:solidFill>
              <a:srgbClr val="FFFF00"/>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38" name="Oval 37">
              <a:extLst>
                <a:ext uri="{FF2B5EF4-FFF2-40B4-BE49-F238E27FC236}">
                  <a16:creationId xmlns:a16="http://schemas.microsoft.com/office/drawing/2014/main" id="{0473A2C6-B859-B649-B5BA-4C1FA47910A3}"/>
                </a:ext>
              </a:extLst>
            </p:cNvPr>
            <p:cNvSpPr/>
            <p:nvPr/>
          </p:nvSpPr>
          <p:spPr bwMode="auto">
            <a:xfrm>
              <a:off x="6863248" y="4171751"/>
              <a:ext cx="304800" cy="304800"/>
            </a:xfrm>
            <a:prstGeom prst="ellipse">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sp>
          <p:nvSpPr>
            <p:cNvPr id="39" name="TextBox 38">
              <a:extLst>
                <a:ext uri="{FF2B5EF4-FFF2-40B4-BE49-F238E27FC236}">
                  <a16:creationId xmlns:a16="http://schemas.microsoft.com/office/drawing/2014/main" id="{612F108B-802A-974E-ABD7-82924CCB8413}"/>
                </a:ext>
              </a:extLst>
            </p:cNvPr>
            <p:cNvSpPr txBox="1"/>
            <p:nvPr/>
          </p:nvSpPr>
          <p:spPr>
            <a:xfrm>
              <a:off x="7221999" y="3670811"/>
              <a:ext cx="2415469" cy="461665"/>
            </a:xfrm>
            <a:prstGeom prst="rect">
              <a:avLst/>
            </a:prstGeom>
            <a:noFill/>
          </p:spPr>
          <p:txBody>
            <a:bodyPr wrap="none" rtlCol="0">
              <a:spAutoFit/>
            </a:bodyPr>
            <a:lstStyle/>
            <a:p>
              <a:r>
                <a:rPr lang="en-US">
                  <a:solidFill>
                    <a:schemeClr val="bg2"/>
                  </a:solidFill>
                  <a:latin typeface="+mj-lt"/>
                </a:rPr>
                <a:t>Before matching</a:t>
              </a:r>
            </a:p>
          </p:txBody>
        </p:sp>
        <p:sp>
          <p:nvSpPr>
            <p:cNvPr id="40" name="TextBox 39">
              <a:extLst>
                <a:ext uri="{FF2B5EF4-FFF2-40B4-BE49-F238E27FC236}">
                  <a16:creationId xmlns:a16="http://schemas.microsoft.com/office/drawing/2014/main" id="{C7AF51DE-DF51-B14D-881D-610AF2335F89}"/>
                </a:ext>
              </a:extLst>
            </p:cNvPr>
            <p:cNvSpPr txBox="1"/>
            <p:nvPr/>
          </p:nvSpPr>
          <p:spPr>
            <a:xfrm>
              <a:off x="7221999" y="4086447"/>
              <a:ext cx="2169184" cy="461665"/>
            </a:xfrm>
            <a:prstGeom prst="rect">
              <a:avLst/>
            </a:prstGeom>
            <a:noFill/>
          </p:spPr>
          <p:txBody>
            <a:bodyPr wrap="none" rtlCol="0">
              <a:spAutoFit/>
            </a:bodyPr>
            <a:lstStyle/>
            <a:p>
              <a:r>
                <a:rPr lang="en-US">
                  <a:solidFill>
                    <a:schemeClr val="bg2"/>
                  </a:solidFill>
                  <a:latin typeface="+mj-lt"/>
                </a:rPr>
                <a:t>After matching</a:t>
              </a:r>
            </a:p>
          </p:txBody>
        </p:sp>
        <p:sp>
          <p:nvSpPr>
            <p:cNvPr id="41" name="Rounded Rectangle 40">
              <a:extLst>
                <a:ext uri="{FF2B5EF4-FFF2-40B4-BE49-F238E27FC236}">
                  <a16:creationId xmlns:a16="http://schemas.microsoft.com/office/drawing/2014/main" id="{B7C17BAC-03E5-DA46-AE22-67207027EE7F}"/>
                </a:ext>
              </a:extLst>
            </p:cNvPr>
            <p:cNvSpPr/>
            <p:nvPr/>
          </p:nvSpPr>
          <p:spPr bwMode="auto">
            <a:xfrm>
              <a:off x="6731000" y="3670811"/>
              <a:ext cx="2971800" cy="877301"/>
            </a:xfrm>
            <a:prstGeom prst="roundRect">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grpSp>
      <p:cxnSp>
        <p:nvCxnSpPr>
          <p:cNvPr id="4" name="Straight Arrow Connector 3">
            <a:extLst>
              <a:ext uri="{FF2B5EF4-FFF2-40B4-BE49-F238E27FC236}">
                <a16:creationId xmlns:a16="http://schemas.microsoft.com/office/drawing/2014/main" id="{241E057F-5DCA-8949-B127-128CBF312C27}"/>
              </a:ext>
            </a:extLst>
          </p:cNvPr>
          <p:cNvCxnSpPr/>
          <p:nvPr/>
        </p:nvCxnSpPr>
        <p:spPr bwMode="auto">
          <a:xfrm flipH="1">
            <a:off x="3378200" y="1600200"/>
            <a:ext cx="5791200" cy="0"/>
          </a:xfrm>
          <a:prstGeom prst="straightConnector1">
            <a:avLst/>
          </a:prstGeom>
          <a:solidFill>
            <a:schemeClr val="accent1"/>
          </a:solidFill>
          <a:ln w="12700" cap="flat" cmpd="sng" algn="ctr">
            <a:solidFill>
              <a:schemeClr val="tx1"/>
            </a:solidFill>
            <a:prstDash val="solid"/>
            <a:round/>
            <a:headEnd type="none" w="med" len="med"/>
            <a:tailEnd type="stealth" w="lg" len="lg"/>
          </a:ln>
          <a:effectLst/>
        </p:spPr>
      </p:cxnSp>
      <p:cxnSp>
        <p:nvCxnSpPr>
          <p:cNvPr id="35" name="Straight Arrow Connector 34">
            <a:extLst>
              <a:ext uri="{FF2B5EF4-FFF2-40B4-BE49-F238E27FC236}">
                <a16:creationId xmlns:a16="http://schemas.microsoft.com/office/drawing/2014/main" id="{385865A6-8175-FC47-8CB2-CE8D604A690A}"/>
              </a:ext>
            </a:extLst>
          </p:cNvPr>
          <p:cNvCxnSpPr>
            <a:cxnSpLocks/>
          </p:cNvCxnSpPr>
          <p:nvPr/>
        </p:nvCxnSpPr>
        <p:spPr bwMode="auto">
          <a:xfrm flipH="1">
            <a:off x="3987800" y="2139215"/>
            <a:ext cx="3866048" cy="0"/>
          </a:xfrm>
          <a:prstGeom prst="straightConnector1">
            <a:avLst/>
          </a:prstGeom>
          <a:solidFill>
            <a:schemeClr val="accent1"/>
          </a:solidFill>
          <a:ln w="12700" cap="flat" cmpd="sng" algn="ctr">
            <a:solidFill>
              <a:schemeClr val="tx1"/>
            </a:solidFill>
            <a:prstDash val="solid"/>
            <a:round/>
            <a:headEnd type="none" w="med" len="med"/>
            <a:tailEnd type="stealth" w="lg" len="lg"/>
          </a:ln>
          <a:effectLst/>
        </p:spPr>
      </p:cxnSp>
      <p:cxnSp>
        <p:nvCxnSpPr>
          <p:cNvPr id="43" name="Straight Arrow Connector 42">
            <a:extLst>
              <a:ext uri="{FF2B5EF4-FFF2-40B4-BE49-F238E27FC236}">
                <a16:creationId xmlns:a16="http://schemas.microsoft.com/office/drawing/2014/main" id="{201DD0A5-F9E4-BD41-8B31-9A3A4EAF52B4}"/>
              </a:ext>
            </a:extLst>
          </p:cNvPr>
          <p:cNvCxnSpPr>
            <a:cxnSpLocks/>
          </p:cNvCxnSpPr>
          <p:nvPr/>
        </p:nvCxnSpPr>
        <p:spPr bwMode="auto">
          <a:xfrm flipH="1">
            <a:off x="3225800" y="2701243"/>
            <a:ext cx="3931920" cy="0"/>
          </a:xfrm>
          <a:prstGeom prst="straightConnector1">
            <a:avLst/>
          </a:prstGeom>
          <a:solidFill>
            <a:schemeClr val="accent1"/>
          </a:solidFill>
          <a:ln w="12700" cap="flat" cmpd="sng" algn="ctr">
            <a:solidFill>
              <a:schemeClr val="tx1"/>
            </a:solidFill>
            <a:prstDash val="solid"/>
            <a:round/>
            <a:headEnd type="none" w="med" len="med"/>
            <a:tailEnd type="stealth" w="lg" len="lg"/>
          </a:ln>
          <a:effectLst/>
        </p:spPr>
      </p:cxnSp>
      <p:cxnSp>
        <p:nvCxnSpPr>
          <p:cNvPr id="44" name="Straight Arrow Connector 43">
            <a:extLst>
              <a:ext uri="{FF2B5EF4-FFF2-40B4-BE49-F238E27FC236}">
                <a16:creationId xmlns:a16="http://schemas.microsoft.com/office/drawing/2014/main" id="{E47E03C3-1DE1-1243-AACC-9685414B831E}"/>
              </a:ext>
            </a:extLst>
          </p:cNvPr>
          <p:cNvCxnSpPr>
            <a:cxnSpLocks/>
          </p:cNvCxnSpPr>
          <p:nvPr/>
        </p:nvCxnSpPr>
        <p:spPr bwMode="auto">
          <a:xfrm flipH="1">
            <a:off x="3911600" y="3274995"/>
            <a:ext cx="1619450" cy="0"/>
          </a:xfrm>
          <a:prstGeom prst="straightConnector1">
            <a:avLst/>
          </a:prstGeom>
          <a:solidFill>
            <a:schemeClr val="accent1"/>
          </a:solidFill>
          <a:ln w="12700" cap="flat" cmpd="sng" algn="ctr">
            <a:solidFill>
              <a:schemeClr val="tx1"/>
            </a:solidFill>
            <a:prstDash val="solid"/>
            <a:round/>
            <a:headEnd type="none" w="med" len="med"/>
            <a:tailEnd type="stealth" w="lg" len="lg"/>
          </a:ln>
          <a:effectLst/>
        </p:spPr>
      </p:cxnSp>
      <p:cxnSp>
        <p:nvCxnSpPr>
          <p:cNvPr id="45" name="Straight Arrow Connector 44">
            <a:extLst>
              <a:ext uri="{FF2B5EF4-FFF2-40B4-BE49-F238E27FC236}">
                <a16:creationId xmlns:a16="http://schemas.microsoft.com/office/drawing/2014/main" id="{97AC4627-127E-E44B-9724-A02AF396C82F}"/>
              </a:ext>
            </a:extLst>
          </p:cNvPr>
          <p:cNvCxnSpPr>
            <a:cxnSpLocks/>
          </p:cNvCxnSpPr>
          <p:nvPr/>
        </p:nvCxnSpPr>
        <p:spPr bwMode="auto">
          <a:xfrm flipH="1">
            <a:off x="4597400" y="3868977"/>
            <a:ext cx="134753" cy="0"/>
          </a:xfrm>
          <a:prstGeom prst="straightConnector1">
            <a:avLst/>
          </a:prstGeom>
          <a:solidFill>
            <a:schemeClr val="accent1"/>
          </a:solidFill>
          <a:ln w="12700" cap="flat" cmpd="sng" algn="ctr">
            <a:solidFill>
              <a:schemeClr val="tx1"/>
            </a:solidFill>
            <a:prstDash val="solid"/>
            <a:round/>
            <a:headEnd type="none" w="med" len="med"/>
            <a:tailEnd type="stealth" w="lg" len="lg"/>
          </a:ln>
          <a:effectLst/>
        </p:spPr>
      </p:cxnSp>
    </p:spTree>
    <p:extLst>
      <p:ext uri="{BB962C8B-B14F-4D97-AF65-F5344CB8AC3E}">
        <p14:creationId xmlns:p14="http://schemas.microsoft.com/office/powerpoint/2010/main" val="3111776544"/>
      </p:ext>
    </p:extLst>
  </p:cSld>
  <p:clrMapOvr>
    <a:masterClrMapping/>
  </p:clrMapOvr>
  <p:transition spd="slow">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3B09EF5-794B-F04C-B0D6-529AF0B36426}"/>
              </a:ext>
            </a:extLst>
          </p:cNvPr>
          <p:cNvSpPr txBox="1">
            <a:spLocks noChangeArrowheads="1"/>
          </p:cNvSpPr>
          <p:nvPr/>
        </p:nvSpPr>
        <p:spPr bwMode="auto">
          <a:xfrm>
            <a:off x="0" y="0"/>
            <a:ext cx="105664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73025" tIns="36512" rIns="73025" bIns="36512" numCol="1" anchor="b" anchorCtr="0" compatLnSpc="1">
            <a:prstTxWarp prst="textNoShape">
              <a:avLst/>
            </a:prstTxWarp>
          </a:bodyPr>
          <a:lstStyle>
            <a:lvl1pPr algn="ctr" defTabSz="939680" rtl="0" eaLnBrk="0" fontAlgn="base" hangingPunct="0">
              <a:spcBef>
                <a:spcPct val="0"/>
              </a:spcBef>
              <a:spcAft>
                <a:spcPct val="0"/>
              </a:spcAft>
              <a:defRPr sz="5136">
                <a:solidFill>
                  <a:schemeClr val="tx1"/>
                </a:solidFill>
                <a:latin typeface="+mj-lt"/>
                <a:ea typeface="ＭＳ Ｐゴシック" pitchFamily="-106" charset="-128"/>
                <a:cs typeface="ＭＳ Ｐゴシック" pitchFamily="-106" charset="-128"/>
              </a:defRPr>
            </a:lvl1pPr>
            <a:lvl2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2pPr>
            <a:lvl3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3pPr>
            <a:lvl4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4pPr>
            <a:lvl5pPr algn="ctr" defTabSz="939680" rtl="0" eaLnBrk="0" fontAlgn="base" hangingPunct="0">
              <a:spcBef>
                <a:spcPct val="0"/>
              </a:spcBef>
              <a:spcAft>
                <a:spcPct val="0"/>
              </a:spcAft>
              <a:defRPr sz="5136">
                <a:solidFill>
                  <a:schemeClr val="tx1"/>
                </a:solidFill>
                <a:latin typeface="Arial" charset="0"/>
                <a:ea typeface="ＭＳ Ｐゴシック" pitchFamily="-106" charset="-128"/>
                <a:cs typeface="ＭＳ Ｐゴシック" pitchFamily="-106" charset="-128"/>
              </a:defRPr>
            </a:lvl5pPr>
            <a:lvl6pPr marL="587045" algn="ctr" defTabSz="939680" rtl="0" eaLnBrk="0" fontAlgn="base" hangingPunct="0">
              <a:spcBef>
                <a:spcPct val="0"/>
              </a:spcBef>
              <a:spcAft>
                <a:spcPct val="0"/>
              </a:spcAft>
              <a:defRPr sz="5136">
                <a:solidFill>
                  <a:schemeClr val="tx1"/>
                </a:solidFill>
                <a:latin typeface="Arial" charset="0"/>
              </a:defRPr>
            </a:lvl6pPr>
            <a:lvl7pPr marL="1174090" algn="ctr" defTabSz="939680" rtl="0" eaLnBrk="0" fontAlgn="base" hangingPunct="0">
              <a:spcBef>
                <a:spcPct val="0"/>
              </a:spcBef>
              <a:spcAft>
                <a:spcPct val="0"/>
              </a:spcAft>
              <a:defRPr sz="5136">
                <a:solidFill>
                  <a:schemeClr val="tx1"/>
                </a:solidFill>
                <a:latin typeface="Arial" charset="0"/>
              </a:defRPr>
            </a:lvl7pPr>
            <a:lvl8pPr marL="1761134" algn="ctr" defTabSz="939680" rtl="0" eaLnBrk="0" fontAlgn="base" hangingPunct="0">
              <a:spcBef>
                <a:spcPct val="0"/>
              </a:spcBef>
              <a:spcAft>
                <a:spcPct val="0"/>
              </a:spcAft>
              <a:defRPr sz="5136">
                <a:solidFill>
                  <a:schemeClr val="tx1"/>
                </a:solidFill>
                <a:latin typeface="Arial" charset="0"/>
              </a:defRPr>
            </a:lvl8pPr>
            <a:lvl9pPr marL="2348179" algn="ctr" defTabSz="939680" rtl="0" eaLnBrk="0" fontAlgn="base" hangingPunct="0">
              <a:spcBef>
                <a:spcPct val="0"/>
              </a:spcBef>
              <a:spcAft>
                <a:spcPct val="0"/>
              </a:spcAft>
              <a:defRPr sz="5136">
                <a:solidFill>
                  <a:schemeClr val="tx1"/>
                </a:solidFill>
                <a:latin typeface="Arial" charset="0"/>
              </a:defRPr>
            </a:lvl9pPr>
          </a:lstStyle>
          <a:p>
            <a:r>
              <a:rPr lang="en-US" altLang="x-none" sz="4400" kern="0" dirty="0">
                <a:solidFill>
                  <a:schemeClr val="bg2"/>
                </a:solidFill>
                <a:ea typeface="ＭＳ Ｐゴシック" charset="-128"/>
              </a:rPr>
              <a:t>Interactions &amp; Effect Modification</a:t>
            </a:r>
          </a:p>
        </p:txBody>
      </p:sp>
      <p:cxnSp>
        <p:nvCxnSpPr>
          <p:cNvPr id="4" name="Straight Connector 3">
            <a:extLst>
              <a:ext uri="{FF2B5EF4-FFF2-40B4-BE49-F238E27FC236}">
                <a16:creationId xmlns:a16="http://schemas.microsoft.com/office/drawing/2014/main" id="{9F138F05-3EB2-5242-8DB4-9C36026A37B8}"/>
              </a:ext>
            </a:extLst>
          </p:cNvPr>
          <p:cNvCxnSpPr>
            <a:cxnSpLocks/>
          </p:cNvCxnSpPr>
          <p:nvPr/>
        </p:nvCxnSpPr>
        <p:spPr bwMode="auto">
          <a:xfrm>
            <a:off x="2082800" y="1066800"/>
            <a:ext cx="0" cy="3962400"/>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5" name="Straight Connector 4">
            <a:extLst>
              <a:ext uri="{FF2B5EF4-FFF2-40B4-BE49-F238E27FC236}">
                <a16:creationId xmlns:a16="http://schemas.microsoft.com/office/drawing/2014/main" id="{0B84E946-B4C8-964F-A909-ACC71FC750CA}"/>
              </a:ext>
            </a:extLst>
          </p:cNvPr>
          <p:cNvCxnSpPr>
            <a:cxnSpLocks/>
          </p:cNvCxnSpPr>
          <p:nvPr/>
        </p:nvCxnSpPr>
        <p:spPr bwMode="auto">
          <a:xfrm flipH="1">
            <a:off x="2235200" y="5181600"/>
            <a:ext cx="6248400" cy="0"/>
          </a:xfrm>
          <a:prstGeom prst="line">
            <a:avLst/>
          </a:prstGeom>
          <a:solidFill>
            <a:schemeClr val="accent1"/>
          </a:solidFill>
          <a:ln w="38100" cap="flat" cmpd="sng" algn="ctr">
            <a:solidFill>
              <a:schemeClr val="tx1"/>
            </a:solidFill>
            <a:prstDash val="solid"/>
            <a:round/>
            <a:headEnd type="none" w="med" len="med"/>
            <a:tailEnd type="none" w="med" len="med"/>
          </a:ln>
          <a:effectLst/>
        </p:spPr>
      </p:cxnSp>
      <p:sp>
        <p:nvSpPr>
          <p:cNvPr id="8" name="TextBox 7">
            <a:extLst>
              <a:ext uri="{FF2B5EF4-FFF2-40B4-BE49-F238E27FC236}">
                <a16:creationId xmlns:a16="http://schemas.microsoft.com/office/drawing/2014/main" id="{06D86BC2-EC35-544F-833A-687F7F63EEA2}"/>
              </a:ext>
            </a:extLst>
          </p:cNvPr>
          <p:cNvSpPr txBox="1"/>
          <p:nvPr/>
        </p:nvSpPr>
        <p:spPr>
          <a:xfrm>
            <a:off x="254000" y="2538134"/>
            <a:ext cx="1544012" cy="523220"/>
          </a:xfrm>
          <a:prstGeom prst="rect">
            <a:avLst/>
          </a:prstGeom>
          <a:noFill/>
        </p:spPr>
        <p:txBody>
          <a:bodyPr wrap="none" rtlCol="0">
            <a:spAutoFit/>
          </a:bodyPr>
          <a:lstStyle/>
          <a:p>
            <a:r>
              <a:rPr lang="en-US" sz="2800">
                <a:solidFill>
                  <a:schemeClr val="bg2"/>
                </a:solidFill>
                <a:latin typeface="+mj-lt"/>
              </a:rPr>
              <a:t>Mortality</a:t>
            </a:r>
          </a:p>
        </p:txBody>
      </p:sp>
      <p:sp>
        <p:nvSpPr>
          <p:cNvPr id="9" name="TextBox 8">
            <a:extLst>
              <a:ext uri="{FF2B5EF4-FFF2-40B4-BE49-F238E27FC236}">
                <a16:creationId xmlns:a16="http://schemas.microsoft.com/office/drawing/2014/main" id="{8B2A7099-D082-824B-85A8-AA8DF943CE89}"/>
              </a:ext>
            </a:extLst>
          </p:cNvPr>
          <p:cNvSpPr txBox="1"/>
          <p:nvPr/>
        </p:nvSpPr>
        <p:spPr>
          <a:xfrm>
            <a:off x="5004904" y="5291273"/>
            <a:ext cx="1593193" cy="523220"/>
          </a:xfrm>
          <a:prstGeom prst="rect">
            <a:avLst/>
          </a:prstGeom>
          <a:noFill/>
        </p:spPr>
        <p:txBody>
          <a:bodyPr wrap="none" rtlCol="0">
            <a:spAutoFit/>
          </a:bodyPr>
          <a:lstStyle/>
          <a:p>
            <a:r>
              <a:rPr lang="en-US" sz="2800">
                <a:solidFill>
                  <a:schemeClr val="bg2"/>
                </a:solidFill>
                <a:latin typeface="+mj-lt"/>
              </a:rPr>
              <a:t>Troponin</a:t>
            </a:r>
          </a:p>
        </p:txBody>
      </p:sp>
      <p:cxnSp>
        <p:nvCxnSpPr>
          <p:cNvPr id="10" name="Straight Connector 9">
            <a:extLst>
              <a:ext uri="{FF2B5EF4-FFF2-40B4-BE49-F238E27FC236}">
                <a16:creationId xmlns:a16="http://schemas.microsoft.com/office/drawing/2014/main" id="{EA3A2EE3-72DF-6D4A-9B2C-07A91AC8D253}"/>
              </a:ext>
            </a:extLst>
          </p:cNvPr>
          <p:cNvCxnSpPr>
            <a:cxnSpLocks/>
          </p:cNvCxnSpPr>
          <p:nvPr/>
        </p:nvCxnSpPr>
        <p:spPr bwMode="auto">
          <a:xfrm flipH="1">
            <a:off x="2538425" y="2502299"/>
            <a:ext cx="5658810" cy="1799218"/>
          </a:xfrm>
          <a:prstGeom prst="line">
            <a:avLst/>
          </a:prstGeom>
          <a:solidFill>
            <a:schemeClr val="accent1"/>
          </a:solidFill>
          <a:ln w="76200" cap="flat" cmpd="sng" algn="ctr">
            <a:solidFill>
              <a:schemeClr val="bg2"/>
            </a:solidFill>
            <a:prstDash val="solid"/>
            <a:round/>
            <a:headEnd type="none" w="med" len="med"/>
            <a:tailEnd type="none" w="med" len="med"/>
          </a:ln>
          <a:effectLst/>
        </p:spPr>
      </p:cxnSp>
      <p:sp>
        <p:nvSpPr>
          <p:cNvPr id="18" name="TextBox 17">
            <a:extLst>
              <a:ext uri="{FF2B5EF4-FFF2-40B4-BE49-F238E27FC236}">
                <a16:creationId xmlns:a16="http://schemas.microsoft.com/office/drawing/2014/main" id="{FAF06149-D2D4-424F-9AA7-1C158AD6A358}"/>
              </a:ext>
            </a:extLst>
          </p:cNvPr>
          <p:cNvSpPr txBox="1"/>
          <p:nvPr/>
        </p:nvSpPr>
        <p:spPr>
          <a:xfrm>
            <a:off x="8311189" y="2286000"/>
            <a:ext cx="1691489" cy="461665"/>
          </a:xfrm>
          <a:prstGeom prst="rect">
            <a:avLst/>
          </a:prstGeom>
          <a:noFill/>
        </p:spPr>
        <p:txBody>
          <a:bodyPr wrap="none" rtlCol="0">
            <a:spAutoFit/>
          </a:bodyPr>
          <a:lstStyle/>
          <a:p>
            <a:r>
              <a:rPr lang="en-US">
                <a:solidFill>
                  <a:schemeClr val="bg2"/>
                </a:solidFill>
                <a:latin typeface="+mj-lt"/>
              </a:rPr>
              <a:t>All patients</a:t>
            </a:r>
          </a:p>
        </p:txBody>
      </p:sp>
      <p:cxnSp>
        <p:nvCxnSpPr>
          <p:cNvPr id="19" name="Straight Connector 18">
            <a:extLst>
              <a:ext uri="{FF2B5EF4-FFF2-40B4-BE49-F238E27FC236}">
                <a16:creationId xmlns:a16="http://schemas.microsoft.com/office/drawing/2014/main" id="{475F1B30-67A5-4B4A-B56D-48728E0C20F9}"/>
              </a:ext>
            </a:extLst>
          </p:cNvPr>
          <p:cNvCxnSpPr>
            <a:cxnSpLocks/>
          </p:cNvCxnSpPr>
          <p:nvPr/>
        </p:nvCxnSpPr>
        <p:spPr bwMode="auto">
          <a:xfrm flipH="1">
            <a:off x="2509985" y="3048000"/>
            <a:ext cx="5658810" cy="1799218"/>
          </a:xfrm>
          <a:prstGeom prst="line">
            <a:avLst/>
          </a:prstGeom>
          <a:solidFill>
            <a:schemeClr val="accent1"/>
          </a:solidFill>
          <a:ln w="76200" cap="flat" cmpd="sng" algn="ctr">
            <a:solidFill>
              <a:schemeClr val="bg2"/>
            </a:solidFill>
            <a:prstDash val="sysDash"/>
            <a:round/>
            <a:headEnd type="none" w="med" len="med"/>
            <a:tailEnd type="none" w="med" len="med"/>
          </a:ln>
          <a:effectLst/>
        </p:spPr>
      </p:cxnSp>
      <p:cxnSp>
        <p:nvCxnSpPr>
          <p:cNvPr id="20" name="Straight Connector 19">
            <a:extLst>
              <a:ext uri="{FF2B5EF4-FFF2-40B4-BE49-F238E27FC236}">
                <a16:creationId xmlns:a16="http://schemas.microsoft.com/office/drawing/2014/main" id="{02B035B9-3CE2-8A43-95C8-F155E2A7719A}"/>
              </a:ext>
            </a:extLst>
          </p:cNvPr>
          <p:cNvCxnSpPr>
            <a:cxnSpLocks/>
          </p:cNvCxnSpPr>
          <p:nvPr/>
        </p:nvCxnSpPr>
        <p:spPr bwMode="auto">
          <a:xfrm flipH="1">
            <a:off x="2481545" y="1471699"/>
            <a:ext cx="5703203" cy="1804794"/>
          </a:xfrm>
          <a:prstGeom prst="line">
            <a:avLst/>
          </a:prstGeom>
          <a:solidFill>
            <a:schemeClr val="accent1"/>
          </a:solidFill>
          <a:ln w="76200" cap="flat" cmpd="sng" algn="ctr">
            <a:solidFill>
              <a:schemeClr val="bg2"/>
            </a:solidFill>
            <a:prstDash val="sysDash"/>
            <a:round/>
            <a:headEnd type="none" w="med" len="med"/>
            <a:tailEnd type="none" w="med" len="med"/>
          </a:ln>
          <a:effectLst/>
        </p:spPr>
      </p:cxnSp>
      <p:sp>
        <p:nvSpPr>
          <p:cNvPr id="21" name="TextBox 20">
            <a:extLst>
              <a:ext uri="{FF2B5EF4-FFF2-40B4-BE49-F238E27FC236}">
                <a16:creationId xmlns:a16="http://schemas.microsoft.com/office/drawing/2014/main" id="{3904E3D3-CB7D-CF41-97D8-5AF2876C421B}"/>
              </a:ext>
            </a:extLst>
          </p:cNvPr>
          <p:cNvSpPr txBox="1"/>
          <p:nvPr/>
        </p:nvSpPr>
        <p:spPr>
          <a:xfrm>
            <a:off x="8311189" y="2822713"/>
            <a:ext cx="1545616" cy="461665"/>
          </a:xfrm>
          <a:prstGeom prst="rect">
            <a:avLst/>
          </a:prstGeom>
          <a:noFill/>
        </p:spPr>
        <p:txBody>
          <a:bodyPr wrap="none" rtlCol="0">
            <a:spAutoFit/>
          </a:bodyPr>
          <a:lstStyle/>
          <a:p>
            <a:r>
              <a:rPr lang="en-US">
                <a:solidFill>
                  <a:schemeClr val="bg2"/>
                </a:solidFill>
                <a:latin typeface="+mj-lt"/>
              </a:rPr>
              <a:t>&lt;65 years</a:t>
            </a:r>
          </a:p>
        </p:txBody>
      </p:sp>
      <p:sp>
        <p:nvSpPr>
          <p:cNvPr id="22" name="TextBox 21">
            <a:extLst>
              <a:ext uri="{FF2B5EF4-FFF2-40B4-BE49-F238E27FC236}">
                <a16:creationId xmlns:a16="http://schemas.microsoft.com/office/drawing/2014/main" id="{0F947986-177B-DD4A-8716-3ADCEC8D2C33}"/>
              </a:ext>
            </a:extLst>
          </p:cNvPr>
          <p:cNvSpPr txBox="1"/>
          <p:nvPr/>
        </p:nvSpPr>
        <p:spPr>
          <a:xfrm>
            <a:off x="8311189" y="1222513"/>
            <a:ext cx="1534394" cy="461665"/>
          </a:xfrm>
          <a:prstGeom prst="rect">
            <a:avLst/>
          </a:prstGeom>
          <a:noFill/>
        </p:spPr>
        <p:txBody>
          <a:bodyPr wrap="none" rtlCol="0">
            <a:spAutoFit/>
          </a:bodyPr>
          <a:lstStyle/>
          <a:p>
            <a:r>
              <a:rPr lang="en-US">
                <a:solidFill>
                  <a:schemeClr val="bg2"/>
                </a:solidFill>
                <a:latin typeface="+mj-lt"/>
              </a:rPr>
              <a:t>≥65 years</a:t>
            </a:r>
          </a:p>
        </p:txBody>
      </p:sp>
      <p:sp>
        <p:nvSpPr>
          <p:cNvPr id="24" name="Freeform 23">
            <a:extLst>
              <a:ext uri="{FF2B5EF4-FFF2-40B4-BE49-F238E27FC236}">
                <a16:creationId xmlns:a16="http://schemas.microsoft.com/office/drawing/2014/main" id="{DEAC4C92-C56E-2B4C-A283-69F93EC67DAA}"/>
              </a:ext>
            </a:extLst>
          </p:cNvPr>
          <p:cNvSpPr/>
          <p:nvPr/>
        </p:nvSpPr>
        <p:spPr bwMode="auto">
          <a:xfrm>
            <a:off x="2538426" y="1059869"/>
            <a:ext cx="5630363" cy="2978719"/>
          </a:xfrm>
          <a:custGeom>
            <a:avLst/>
            <a:gdLst>
              <a:gd name="connsiteX0" fmla="*/ 0 w 5865462"/>
              <a:gd name="connsiteY0" fmla="*/ 2975481 h 2975481"/>
              <a:gd name="connsiteX1" fmla="*/ 2315818 w 5865462"/>
              <a:gd name="connsiteY1" fmla="*/ 629846 h 2975481"/>
              <a:gd name="connsiteX2" fmla="*/ 5635487 w 5865462"/>
              <a:gd name="connsiteY2" fmla="*/ 43437 h 2975481"/>
              <a:gd name="connsiteX3" fmla="*/ 5585792 w 5865462"/>
              <a:gd name="connsiteY3" fmla="*/ 43437 h 2975481"/>
              <a:gd name="connsiteX4" fmla="*/ 5585792 w 5865462"/>
              <a:gd name="connsiteY4" fmla="*/ 43437 h 2975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5462" h="2975481">
                <a:moveTo>
                  <a:pt x="0" y="2975481"/>
                </a:moveTo>
                <a:cubicBezTo>
                  <a:pt x="688285" y="2047000"/>
                  <a:pt x="1376570" y="1118520"/>
                  <a:pt x="2315818" y="629846"/>
                </a:cubicBezTo>
                <a:cubicBezTo>
                  <a:pt x="3255066" y="141172"/>
                  <a:pt x="5090491" y="141172"/>
                  <a:pt x="5635487" y="43437"/>
                </a:cubicBezTo>
                <a:cubicBezTo>
                  <a:pt x="6180483" y="-54298"/>
                  <a:pt x="5585792" y="43437"/>
                  <a:pt x="5585792" y="43437"/>
                </a:cubicBezTo>
                <a:lnTo>
                  <a:pt x="5585792" y="43437"/>
                </a:lnTo>
              </a:path>
            </a:pathLst>
          </a:custGeom>
          <a:noFill/>
          <a:ln w="76200" cap="flat" cmpd="sng" algn="ctr">
            <a:solidFill>
              <a:srgbClr val="FFFF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Palatino" pitchFamily="1" charset="0"/>
            </a:endParaRPr>
          </a:p>
        </p:txBody>
      </p:sp>
      <p:cxnSp>
        <p:nvCxnSpPr>
          <p:cNvPr id="25" name="Straight Connector 24">
            <a:extLst>
              <a:ext uri="{FF2B5EF4-FFF2-40B4-BE49-F238E27FC236}">
                <a16:creationId xmlns:a16="http://schemas.microsoft.com/office/drawing/2014/main" id="{B6E7F02B-CE94-FE40-ABFF-9482948138AD}"/>
              </a:ext>
            </a:extLst>
          </p:cNvPr>
          <p:cNvCxnSpPr>
            <a:cxnSpLocks/>
          </p:cNvCxnSpPr>
          <p:nvPr/>
        </p:nvCxnSpPr>
        <p:spPr bwMode="auto">
          <a:xfrm flipH="1">
            <a:off x="2519651" y="1254825"/>
            <a:ext cx="5674762" cy="3368518"/>
          </a:xfrm>
          <a:prstGeom prst="line">
            <a:avLst/>
          </a:prstGeom>
          <a:solidFill>
            <a:schemeClr val="accent1"/>
          </a:solidFill>
          <a:ln w="76200" cap="flat" cmpd="sng" algn="ctr">
            <a:solidFill>
              <a:srgbClr val="FFFF00"/>
            </a:solidFill>
            <a:prstDash val="sysDash"/>
            <a:round/>
            <a:headEnd type="none" w="med" len="med"/>
            <a:tailEnd type="none" w="med" len="med"/>
          </a:ln>
          <a:effectLst/>
        </p:spPr>
      </p:cxnSp>
      <p:sp>
        <p:nvSpPr>
          <p:cNvPr id="36" name="TextBox 35">
            <a:extLst>
              <a:ext uri="{FF2B5EF4-FFF2-40B4-BE49-F238E27FC236}">
                <a16:creationId xmlns:a16="http://schemas.microsoft.com/office/drawing/2014/main" id="{3E55C1B4-4165-604D-A852-83CC9161583F}"/>
              </a:ext>
            </a:extLst>
          </p:cNvPr>
          <p:cNvSpPr txBox="1"/>
          <p:nvPr/>
        </p:nvSpPr>
        <p:spPr>
          <a:xfrm>
            <a:off x="8329963" y="848139"/>
            <a:ext cx="1534394" cy="461665"/>
          </a:xfrm>
          <a:prstGeom prst="rect">
            <a:avLst/>
          </a:prstGeom>
          <a:noFill/>
        </p:spPr>
        <p:txBody>
          <a:bodyPr wrap="none" rtlCol="0">
            <a:spAutoFit/>
          </a:bodyPr>
          <a:lstStyle/>
          <a:p>
            <a:r>
              <a:rPr lang="en-US">
                <a:solidFill>
                  <a:srgbClr val="FFFF00"/>
                </a:solidFill>
                <a:latin typeface="+mj-lt"/>
              </a:rPr>
              <a:t>≥65 years</a:t>
            </a:r>
          </a:p>
        </p:txBody>
      </p:sp>
    </p:spTree>
    <p:extLst>
      <p:ext uri="{BB962C8B-B14F-4D97-AF65-F5344CB8AC3E}">
        <p14:creationId xmlns:p14="http://schemas.microsoft.com/office/powerpoint/2010/main" val="420109949"/>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par>
                                <p:cTn id="8" presetID="22" presetClass="entr" presetSubtype="4"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xit" presetSubtype="4" fill="hold" nodeType="clickEffect">
                                  <p:stCondLst>
                                    <p:cond delay="0"/>
                                  </p:stCondLst>
                                  <p:childTnLst>
                                    <p:animEffect transition="out" filter="wipe(down)">
                                      <p:cBhvr>
                                        <p:cTn id="18" dur="500"/>
                                        <p:tgtEl>
                                          <p:spTgt spid="20"/>
                                        </p:tgtEl>
                                      </p:cBhvr>
                                    </p:animEffect>
                                    <p:set>
                                      <p:cBhvr>
                                        <p:cTn id="19" dur="1" fill="hold">
                                          <p:stCondLst>
                                            <p:cond delay="499"/>
                                          </p:stCondLst>
                                        </p:cTn>
                                        <p:tgtEl>
                                          <p:spTgt spid="20"/>
                                        </p:tgtEl>
                                        <p:attrNameLst>
                                          <p:attrName>style.visibility</p:attrName>
                                        </p:attrNameLst>
                                      </p:cBhvr>
                                      <p:to>
                                        <p:strVal val="hidden"/>
                                      </p:to>
                                    </p:set>
                                  </p:childTnLst>
                                </p:cTn>
                              </p:par>
                              <p:par>
                                <p:cTn id="20" presetID="22" presetClass="entr" presetSubtype="4"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down)">
                                      <p:cBhvr>
                                        <p:cTn id="22" dur="500"/>
                                        <p:tgtEl>
                                          <p:spTgt spid="25"/>
                                        </p:tgtEl>
                                      </p:cBhvr>
                                    </p:animEffect>
                                  </p:childTnLst>
                                </p:cTn>
                              </p:par>
                              <p:par>
                                <p:cTn id="23" presetID="1" presetClass="exit" presetSubtype="0" fill="hold" grpId="1" nodeType="withEffect">
                                  <p:stCondLst>
                                    <p:cond delay="0"/>
                                  </p:stCondLst>
                                  <p:childTnLst>
                                    <p:set>
                                      <p:cBhvr>
                                        <p:cTn id="24" dur="1" fill="hold">
                                          <p:stCondLst>
                                            <p:cond delay="0"/>
                                          </p:stCondLst>
                                        </p:cTn>
                                        <p:tgtEl>
                                          <p:spTgt spid="22"/>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xit" presetSubtype="4" fill="hold" nodeType="clickEffect">
                                  <p:stCondLst>
                                    <p:cond delay="0"/>
                                  </p:stCondLst>
                                  <p:childTnLst>
                                    <p:animEffect transition="out" filter="wipe(down)">
                                      <p:cBhvr>
                                        <p:cTn id="30" dur="500"/>
                                        <p:tgtEl>
                                          <p:spTgt spid="25"/>
                                        </p:tgtEl>
                                      </p:cBhvr>
                                    </p:animEffect>
                                    <p:set>
                                      <p:cBhvr>
                                        <p:cTn id="31" dur="1" fill="hold">
                                          <p:stCondLst>
                                            <p:cond delay="499"/>
                                          </p:stCondLst>
                                        </p:cTn>
                                        <p:tgtEl>
                                          <p:spTgt spid="25"/>
                                        </p:tgtEl>
                                        <p:attrNameLst>
                                          <p:attrName>style.visibility</p:attrName>
                                        </p:attrNameLst>
                                      </p:cBhvr>
                                      <p:to>
                                        <p:strVal val="hidden"/>
                                      </p:to>
                                    </p:set>
                                  </p:childTnLst>
                                </p:cTn>
                              </p:par>
                              <p:par>
                                <p:cTn id="32" presetID="22" presetClass="entr" presetSubtype="4"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wipe(down)">
                                      <p:cBhvr>
                                        <p:cTn id="3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2" grpId="1"/>
      <p:bldP spid="24" grpId="0" animBg="1"/>
      <p:bldP spid="3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r>
              <a:rPr lang="en-US" altLang="x-none" dirty="0">
                <a:ea typeface="ＭＳ Ｐゴシック" charset="-128"/>
              </a:rPr>
              <a:t>Electronic Records ≠ Useful Data</a:t>
            </a:r>
          </a:p>
        </p:txBody>
      </p:sp>
      <p:sp>
        <p:nvSpPr>
          <p:cNvPr id="41986" name="Content Placeholder 2"/>
          <p:cNvSpPr>
            <a:spLocks noGrp="1"/>
          </p:cNvSpPr>
          <p:nvPr>
            <p:ph idx="1"/>
          </p:nvPr>
        </p:nvSpPr>
        <p:spPr/>
        <p:txBody>
          <a:bodyPr/>
          <a:lstStyle/>
          <a:p>
            <a:r>
              <a:rPr lang="en-US" altLang="x-none" sz="3200" dirty="0">
                <a:ea typeface="ＭＳ Ｐゴシック" charset="-128"/>
              </a:rPr>
              <a:t>Electronic records are now ubiquitous</a:t>
            </a:r>
          </a:p>
          <a:p>
            <a:pPr lvl="1"/>
            <a:r>
              <a:rPr lang="en-US" altLang="x-none" sz="2400" dirty="0">
                <a:ea typeface="ＭＳ Ｐゴシック" charset="-128"/>
              </a:rPr>
              <a:t>Many are text-based rather than using discrete elements</a:t>
            </a:r>
          </a:p>
          <a:p>
            <a:pPr lvl="1"/>
            <a:r>
              <a:rPr lang="en-US" altLang="x-none" sz="2400" dirty="0">
                <a:ea typeface="ＭＳ Ｐゴシック" charset="-128"/>
              </a:rPr>
              <a:t>Most proprietary with limited ability to modify locally</a:t>
            </a:r>
          </a:p>
          <a:p>
            <a:r>
              <a:rPr lang="en-US" altLang="x-none" sz="3200" dirty="0">
                <a:ea typeface="ＭＳ Ｐゴシック" charset="-128"/>
              </a:rPr>
              <a:t>Linking to other electronic outcomes challenging</a:t>
            </a:r>
          </a:p>
          <a:p>
            <a:pPr lvl="1"/>
            <a:r>
              <a:rPr lang="en-US" altLang="x-none" sz="2400" dirty="0">
                <a:ea typeface="ＭＳ Ｐゴシック" charset="-128"/>
              </a:rPr>
              <a:t>Relevant preoperative data, lab values, etc.</a:t>
            </a:r>
          </a:p>
          <a:p>
            <a:pPr lvl="1"/>
            <a:r>
              <a:rPr lang="en-US" altLang="x-none" sz="2400" dirty="0">
                <a:ea typeface="ＭＳ Ｐゴシック" charset="-128"/>
              </a:rPr>
              <a:t>Duration-of-hospitalization and complications</a:t>
            </a:r>
          </a:p>
          <a:p>
            <a:pPr lvl="1"/>
            <a:r>
              <a:rPr lang="en-US" altLang="x-none" sz="2400" dirty="0">
                <a:ea typeface="ＭＳ Ｐゴシック" charset="-128"/>
              </a:rPr>
              <a:t>Important outcomes such as patient satisfaction often missing</a:t>
            </a:r>
          </a:p>
          <a:p>
            <a:pPr lvl="1"/>
            <a:r>
              <a:rPr lang="en-US" altLang="x-none" sz="2400" dirty="0">
                <a:ea typeface="ＭＳ Ｐゴシック" charset="-128"/>
              </a:rPr>
              <a:t>Vital status is surprisingly hard to obtain </a:t>
            </a:r>
          </a:p>
          <a:p>
            <a:r>
              <a:rPr lang="en-US" altLang="x-none" sz="3200" dirty="0">
                <a:ea typeface="ＭＳ Ｐゴシック" charset="-128"/>
              </a:rPr>
              <a:t>Converting electronic records to usable data is: </a:t>
            </a:r>
          </a:p>
          <a:p>
            <a:pPr lvl="1"/>
            <a:r>
              <a:rPr lang="en-US" altLang="x-none" sz="2400" dirty="0">
                <a:ea typeface="ＭＳ Ｐゴシック" charset="-128"/>
              </a:rPr>
              <a:t>Difficult and expensive</a:t>
            </a:r>
          </a:p>
          <a:p>
            <a:pPr lvl="1"/>
            <a:r>
              <a:rPr lang="en-US" altLang="x-none" sz="2400" dirty="0">
                <a:ea typeface="ＭＳ Ｐゴシック" charset="-128"/>
              </a:rPr>
              <a:t>Requires considerable skill</a:t>
            </a:r>
          </a:p>
        </p:txBody>
      </p:sp>
    </p:spTree>
    <p:extLst>
      <p:ext uri="{BB962C8B-B14F-4D97-AF65-F5344CB8AC3E}">
        <p14:creationId xmlns:p14="http://schemas.microsoft.com/office/powerpoint/2010/main" val="4092486136"/>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8CC80-E329-DFCD-3B44-1A3820A82539}"/>
              </a:ext>
            </a:extLst>
          </p:cNvPr>
          <p:cNvSpPr>
            <a:spLocks noGrp="1"/>
          </p:cNvSpPr>
          <p:nvPr>
            <p:ph type="title"/>
          </p:nvPr>
        </p:nvSpPr>
        <p:spPr/>
        <p:txBody>
          <a:bodyPr/>
          <a:lstStyle/>
          <a:p>
            <a:r>
              <a:rPr lang="en-US" dirty="0"/>
              <a:t>Hypotheses</a:t>
            </a:r>
          </a:p>
        </p:txBody>
      </p:sp>
      <p:sp>
        <p:nvSpPr>
          <p:cNvPr id="3" name="Content Placeholder 2">
            <a:extLst>
              <a:ext uri="{FF2B5EF4-FFF2-40B4-BE49-F238E27FC236}">
                <a16:creationId xmlns:a16="http://schemas.microsoft.com/office/drawing/2014/main" id="{AC03A08B-5BA8-84E2-DD8B-A4C94E54A3F8}"/>
              </a:ext>
            </a:extLst>
          </p:cNvPr>
          <p:cNvSpPr>
            <a:spLocks noGrp="1"/>
          </p:cNvSpPr>
          <p:nvPr>
            <p:ph idx="1"/>
          </p:nvPr>
        </p:nvSpPr>
        <p:spPr>
          <a:xfrm>
            <a:off x="201790" y="914400"/>
            <a:ext cx="10283080" cy="4908550"/>
          </a:xfrm>
        </p:spPr>
        <p:txBody>
          <a:bodyPr/>
          <a:lstStyle/>
          <a:p>
            <a:r>
              <a:rPr lang="en-US" sz="2400" dirty="0">
                <a:solidFill>
                  <a:srgbClr val="FFFF00"/>
                </a:solidFill>
              </a:rPr>
              <a:t>The essential starting point for any study</a:t>
            </a:r>
          </a:p>
          <a:p>
            <a:r>
              <a:rPr lang="en-US" sz="2400" dirty="0"/>
              <a:t>Present-tense statement of fact</a:t>
            </a:r>
          </a:p>
          <a:p>
            <a:pPr lvl="1"/>
            <a:r>
              <a:rPr lang="en-US" sz="2000" dirty="0"/>
              <a:t>Avoid null and alternate hypothesis; simply specify what you believe</a:t>
            </a:r>
          </a:p>
          <a:p>
            <a:r>
              <a:rPr lang="en-US" sz="2400" dirty="0"/>
              <a:t>Elements</a:t>
            </a:r>
          </a:p>
          <a:p>
            <a:pPr lvl="1"/>
            <a:r>
              <a:rPr lang="en-US" sz="2000" dirty="0"/>
              <a:t>Population</a:t>
            </a:r>
          </a:p>
          <a:p>
            <a:pPr lvl="1"/>
            <a:r>
              <a:rPr lang="en-US" sz="2000" dirty="0"/>
              <a:t>Exposure</a:t>
            </a:r>
          </a:p>
          <a:p>
            <a:pPr lvl="1"/>
            <a:r>
              <a:rPr lang="en-US" sz="2000" dirty="0"/>
              <a:t>Outcome</a:t>
            </a:r>
          </a:p>
          <a:p>
            <a:pPr lvl="1"/>
            <a:r>
              <a:rPr lang="en-US" sz="2000" dirty="0"/>
              <a:t>Time frame</a:t>
            </a:r>
          </a:p>
          <a:p>
            <a:pPr lvl="1"/>
            <a:r>
              <a:rPr lang="en-US" sz="2000" dirty="0"/>
              <a:t>Expected direction</a:t>
            </a:r>
          </a:p>
          <a:p>
            <a:pPr lvl="1"/>
            <a:r>
              <a:rPr lang="en-US" sz="2000" dirty="0"/>
              <a:t>Minimum clinically meaningful difference</a:t>
            </a:r>
          </a:p>
          <a:p>
            <a:r>
              <a:rPr lang="en-US" sz="2770" dirty="0"/>
              <a:t>Example</a:t>
            </a:r>
          </a:p>
          <a:p>
            <a:pPr lvl="1"/>
            <a:r>
              <a:rPr lang="en-US" sz="2000" dirty="0"/>
              <a:t>Tight intraoperative blood pressure control reduces a composite of serious complications by at least 10% during the 30 days following major noncardiac surgery</a:t>
            </a:r>
          </a:p>
        </p:txBody>
      </p:sp>
    </p:spTree>
    <p:extLst>
      <p:ext uri="{BB962C8B-B14F-4D97-AF65-F5344CB8AC3E}">
        <p14:creationId xmlns:p14="http://schemas.microsoft.com/office/powerpoint/2010/main" val="2967042182"/>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ChangeArrowheads="1"/>
          </p:cNvSpPr>
          <p:nvPr>
            <p:ph type="title" idx="4294967295"/>
          </p:nvPr>
        </p:nvSpPr>
        <p:spPr/>
        <p:txBody>
          <a:bodyPr/>
          <a:lstStyle/>
          <a:p>
            <a:r>
              <a:rPr lang="en-US" altLang="x-none" sz="4400" dirty="0">
                <a:solidFill>
                  <a:schemeClr val="bg2"/>
                </a:solidFill>
                <a:ea typeface="ＭＳ Ｐゴシック" charset="-128"/>
              </a:rPr>
              <a:t>Types of Studies</a:t>
            </a:r>
          </a:p>
        </p:txBody>
      </p:sp>
      <p:sp>
        <p:nvSpPr>
          <p:cNvPr id="10242" name="Rectangle 3"/>
          <p:cNvSpPr>
            <a:spLocks noGrp="1" noChangeArrowheads="1"/>
          </p:cNvSpPr>
          <p:nvPr>
            <p:ph type="body" idx="4294967295"/>
          </p:nvPr>
        </p:nvSpPr>
        <p:spPr/>
        <p:txBody>
          <a:bodyPr/>
          <a:lstStyle/>
          <a:p>
            <a:r>
              <a:rPr lang="en-US" altLang="x-none" sz="2800" dirty="0">
                <a:solidFill>
                  <a:schemeClr val="bg2"/>
                </a:solidFill>
                <a:ea typeface="ＭＳ Ｐゴシック" charset="-128"/>
              </a:rPr>
              <a:t>Case-control and retrospective cohort</a:t>
            </a:r>
          </a:p>
          <a:p>
            <a:pPr lvl="1"/>
            <a:r>
              <a:rPr lang="en-US" altLang="x-none" sz="2400" dirty="0">
                <a:solidFill>
                  <a:schemeClr val="bg2"/>
                </a:solidFill>
                <a:ea typeface="ＭＳ Ｐゴシック" charset="-128"/>
              </a:rPr>
              <a:t>May be only option for rare conditions</a:t>
            </a:r>
          </a:p>
          <a:p>
            <a:r>
              <a:rPr lang="en-US" altLang="x-none" sz="2800" dirty="0">
                <a:solidFill>
                  <a:schemeClr val="bg2"/>
                </a:solidFill>
                <a:ea typeface="ＭＳ Ｐゴシック" charset="-128"/>
              </a:rPr>
              <a:t>Cross-sectional, for prevalence</a:t>
            </a:r>
          </a:p>
          <a:p>
            <a:r>
              <a:rPr lang="en-US" altLang="x-none" sz="2800" dirty="0">
                <a:solidFill>
                  <a:schemeClr val="bg2"/>
                </a:solidFill>
                <a:ea typeface="ＭＳ Ｐゴシック" charset="-128"/>
              </a:rPr>
              <a:t>Screening &amp; diagnostic test validation</a:t>
            </a:r>
          </a:p>
          <a:p>
            <a:r>
              <a:rPr lang="en-US" altLang="x-none" sz="2800" dirty="0">
                <a:solidFill>
                  <a:schemeClr val="bg2"/>
                </a:solidFill>
                <a:ea typeface="ＭＳ Ｐゴシック" charset="-128"/>
              </a:rPr>
              <a:t>Economic and health services</a:t>
            </a:r>
          </a:p>
          <a:p>
            <a:r>
              <a:rPr lang="en-US" altLang="x-none" sz="2800" dirty="0">
                <a:solidFill>
                  <a:schemeClr val="bg2"/>
                </a:solidFill>
                <a:ea typeface="ＭＳ Ｐゴシック" charset="-128"/>
              </a:rPr>
              <a:t>Prospective observational cohorts — sometimes followed for decades</a:t>
            </a:r>
          </a:p>
          <a:p>
            <a:r>
              <a:rPr lang="en-US" altLang="x-none" sz="2800" dirty="0">
                <a:solidFill>
                  <a:schemeClr val="bg2"/>
                </a:solidFill>
                <a:ea typeface="ＭＳ Ｐゴシック" charset="-128"/>
              </a:rPr>
              <a:t>Randomized trials</a:t>
            </a:r>
          </a:p>
          <a:p>
            <a:pPr lvl="1"/>
            <a:r>
              <a:rPr lang="en-US" altLang="x-none" sz="2400" dirty="0">
                <a:solidFill>
                  <a:schemeClr val="bg2"/>
                </a:solidFill>
                <a:ea typeface="ＭＳ Ｐゴシック" charset="-128"/>
              </a:rPr>
              <a:t>Strongest design; </a:t>
            </a:r>
            <a:r>
              <a:rPr lang="en-US" altLang="x-none" sz="2400" dirty="0">
                <a:solidFill>
                  <a:srgbClr val="FFB252"/>
                </a:solidFill>
                <a:ea typeface="ＭＳ Ｐゴシック" charset="-128"/>
              </a:rPr>
              <a:t>gold standard</a:t>
            </a:r>
            <a:endParaRPr lang="en-US" altLang="x-none" sz="2400" dirty="0">
              <a:ea typeface="ＭＳ Ｐゴシック" charset="-128"/>
            </a:endParaRPr>
          </a:p>
          <a:p>
            <a:pPr lvl="1"/>
            <a:r>
              <a:rPr lang="en-US" altLang="x-none" sz="2400" dirty="0">
                <a:solidFill>
                  <a:schemeClr val="bg2"/>
                </a:solidFill>
                <a:ea typeface="ＭＳ Ｐゴシック" charset="-128"/>
              </a:rPr>
              <a:t>First major example: streptomycin for treatment of tuberculosis in 1948</a:t>
            </a:r>
          </a:p>
          <a:p>
            <a:endParaRPr lang="en-US" altLang="x-none" sz="2800" dirty="0">
              <a:ea typeface="ＭＳ Ｐゴシック" charset="-128"/>
            </a:endParaRPr>
          </a:p>
          <a:p>
            <a:endParaRPr lang="en-US" altLang="x-none" sz="2800" dirty="0">
              <a:ea typeface="ＭＳ Ｐゴシック" charset="-128"/>
            </a:endParaRPr>
          </a:p>
        </p:txBody>
      </p:sp>
    </p:spTree>
    <p:extLst>
      <p:ext uri="{BB962C8B-B14F-4D97-AF65-F5344CB8AC3E}">
        <p14:creationId xmlns:p14="http://schemas.microsoft.com/office/powerpoint/2010/main" val="3787163155"/>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p:txBody>
          <a:bodyPr/>
          <a:lstStyle/>
          <a:p>
            <a:r>
              <a:rPr lang="en-US" altLang="x-none" dirty="0">
                <a:ea typeface="ＭＳ Ｐゴシック" charset="-128"/>
              </a:rPr>
              <a:t>Types of Registry Questions</a:t>
            </a:r>
          </a:p>
        </p:txBody>
      </p:sp>
      <p:sp>
        <p:nvSpPr>
          <p:cNvPr id="50178" name="Content Placeholder 2"/>
          <p:cNvSpPr>
            <a:spLocks noGrp="1"/>
          </p:cNvSpPr>
          <p:nvPr>
            <p:ph idx="1"/>
          </p:nvPr>
        </p:nvSpPr>
        <p:spPr/>
        <p:txBody>
          <a:bodyPr/>
          <a:lstStyle/>
          <a:p>
            <a:r>
              <a:rPr lang="en-US" altLang="x-none" sz="3200" dirty="0">
                <a:ea typeface="ＭＳ Ｐゴシック" charset="-128"/>
              </a:rPr>
              <a:t>Outcome prediction</a:t>
            </a:r>
          </a:p>
          <a:p>
            <a:pPr lvl="1"/>
            <a:r>
              <a:rPr lang="en-US" altLang="x-none" sz="2400" dirty="0">
                <a:ea typeface="ＭＳ Ｐゴシック" charset="-128"/>
              </a:rPr>
              <a:t>Association of characteristics and outcomes</a:t>
            </a:r>
          </a:p>
          <a:p>
            <a:r>
              <a:rPr lang="en-US" altLang="x-none" sz="3200" dirty="0">
                <a:ea typeface="ＭＳ Ｐゴシック" charset="-128"/>
              </a:rPr>
              <a:t>Health services</a:t>
            </a:r>
          </a:p>
          <a:p>
            <a:pPr lvl="1"/>
            <a:r>
              <a:rPr lang="en-US" altLang="x-none" sz="2400" dirty="0">
                <a:ea typeface="ＭＳ Ｐゴシック" charset="-128"/>
              </a:rPr>
              <a:t>Risk-adjusted trends, comparisons, and rankings</a:t>
            </a:r>
          </a:p>
          <a:p>
            <a:r>
              <a:rPr lang="en-US" altLang="x-none" sz="3200" dirty="0">
                <a:ea typeface="ＭＳ Ｐゴシック" charset="-128"/>
              </a:rPr>
              <a:t>Rare diseases</a:t>
            </a:r>
          </a:p>
          <a:p>
            <a:pPr lvl="1"/>
            <a:r>
              <a:rPr lang="en-US" altLang="x-none" sz="2400" dirty="0">
                <a:ea typeface="ＭＳ Ｐゴシック" charset="-128"/>
              </a:rPr>
              <a:t>Anaphylactic reactions, malignant hyperthermia</a:t>
            </a:r>
          </a:p>
          <a:p>
            <a:r>
              <a:rPr lang="en-US" altLang="x-none" sz="3200" dirty="0">
                <a:ea typeface="ＭＳ Ｐゴシック" charset="-128"/>
              </a:rPr>
              <a:t>Hypothesis generation</a:t>
            </a:r>
          </a:p>
          <a:p>
            <a:pPr lvl="1"/>
            <a:r>
              <a:rPr lang="en-US" altLang="x-none" sz="2400" dirty="0">
                <a:ea typeface="ＭＳ Ｐゴシック" charset="-128"/>
              </a:rPr>
              <a:t>Estimate treatment effect to guide sample-size for trials</a:t>
            </a:r>
          </a:p>
          <a:p>
            <a:pPr lvl="1"/>
            <a:endParaRPr lang="en-US" altLang="x-none" dirty="0">
              <a:ea typeface="ＭＳ Ｐゴシック" charset="-128"/>
            </a:endParaRPr>
          </a:p>
        </p:txBody>
      </p:sp>
    </p:spTree>
    <p:extLst>
      <p:ext uri="{BB962C8B-B14F-4D97-AF65-F5344CB8AC3E}">
        <p14:creationId xmlns:p14="http://schemas.microsoft.com/office/powerpoint/2010/main" val="923320158"/>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6"/>
          <p:cNvSpPr>
            <a:spLocks noGrp="1" noChangeArrowheads="1"/>
          </p:cNvSpPr>
          <p:nvPr>
            <p:ph type="title"/>
          </p:nvPr>
        </p:nvSpPr>
        <p:spPr/>
        <p:txBody>
          <a:bodyPr/>
          <a:lstStyle/>
          <a:p>
            <a:r>
              <a:rPr lang="en-US" altLang="x-none" sz="4400" dirty="0">
                <a:ea typeface="ＭＳ Ｐゴシック" charset="-128"/>
              </a:rPr>
              <a:t>Case-Control Studies</a:t>
            </a:r>
          </a:p>
        </p:txBody>
      </p:sp>
      <p:sp>
        <p:nvSpPr>
          <p:cNvPr id="8194" name="Rectangle 27"/>
          <p:cNvSpPr>
            <a:spLocks noGrp="1" noChangeArrowheads="1"/>
          </p:cNvSpPr>
          <p:nvPr>
            <p:ph type="body" idx="1"/>
          </p:nvPr>
        </p:nvSpPr>
        <p:spPr>
          <a:xfrm>
            <a:off x="198731" y="1031854"/>
            <a:ext cx="10168938" cy="1443645"/>
          </a:xfrm>
        </p:spPr>
        <p:txBody>
          <a:bodyPr/>
          <a:lstStyle/>
          <a:p>
            <a:r>
              <a:rPr lang="en-US" altLang="x-none" sz="3200" dirty="0">
                <a:ea typeface="ＭＳ Ｐゴシック" charset="-128"/>
              </a:rPr>
              <a:t>Identify cases &amp; matched controls</a:t>
            </a:r>
          </a:p>
          <a:p>
            <a:r>
              <a:rPr lang="en-US" altLang="x-none" sz="3200" dirty="0">
                <a:ea typeface="ＭＳ Ｐゴシック" charset="-128"/>
              </a:rPr>
              <a:t>Look </a:t>
            </a:r>
            <a:r>
              <a:rPr lang="en-US" altLang="x-none" sz="3200" i="1" dirty="0">
                <a:ea typeface="ＭＳ Ｐゴシック" charset="-128"/>
              </a:rPr>
              <a:t>back</a:t>
            </a:r>
            <a:r>
              <a:rPr lang="en-US" altLang="x-none" sz="3200" dirty="0">
                <a:ea typeface="ＭＳ Ｐゴシック" charset="-128"/>
              </a:rPr>
              <a:t> in time and compare on </a:t>
            </a:r>
            <a:r>
              <a:rPr lang="en-US" altLang="x-none" sz="3200" i="1" dirty="0">
                <a:ea typeface="ＭＳ Ｐゴシック" charset="-128"/>
              </a:rPr>
              <a:t>exposure</a:t>
            </a:r>
            <a:endParaRPr lang="en-US" altLang="x-none" sz="3200" dirty="0">
              <a:ea typeface="ＭＳ Ｐゴシック" charset="-128"/>
            </a:endParaRPr>
          </a:p>
        </p:txBody>
      </p:sp>
      <p:sp>
        <p:nvSpPr>
          <p:cNvPr id="8196" name="Rectangle 29"/>
          <p:cNvSpPr>
            <a:spLocks noChangeArrowheads="1"/>
          </p:cNvSpPr>
          <p:nvPr/>
        </p:nvSpPr>
        <p:spPr bwMode="auto">
          <a:xfrm>
            <a:off x="782697" y="6200423"/>
            <a:ext cx="840102" cy="447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r>
              <a:rPr lang="en-US" altLang="x-none" sz="2311" dirty="0"/>
              <a:t>Time</a:t>
            </a:r>
          </a:p>
        </p:txBody>
      </p:sp>
      <p:grpSp>
        <p:nvGrpSpPr>
          <p:cNvPr id="3" name="Group 2">
            <a:extLst>
              <a:ext uri="{FF2B5EF4-FFF2-40B4-BE49-F238E27FC236}">
                <a16:creationId xmlns:a16="http://schemas.microsoft.com/office/drawing/2014/main" id="{EA2B0EDC-8669-5141-BDEA-464142B618F7}"/>
              </a:ext>
            </a:extLst>
          </p:cNvPr>
          <p:cNvGrpSpPr/>
          <p:nvPr/>
        </p:nvGrpSpPr>
        <p:grpSpPr>
          <a:xfrm>
            <a:off x="1619785" y="2438400"/>
            <a:ext cx="7864188" cy="3336807"/>
            <a:chOff x="587022" y="1993429"/>
            <a:chExt cx="9333401" cy="4696178"/>
          </a:xfrm>
        </p:grpSpPr>
        <p:grpSp>
          <p:nvGrpSpPr>
            <p:cNvPr id="2" name="Group 1">
              <a:extLst>
                <a:ext uri="{FF2B5EF4-FFF2-40B4-BE49-F238E27FC236}">
                  <a16:creationId xmlns:a16="http://schemas.microsoft.com/office/drawing/2014/main" id="{429BB770-0C23-514B-895C-B98BE6C8A51D}"/>
                </a:ext>
              </a:extLst>
            </p:cNvPr>
            <p:cNvGrpSpPr/>
            <p:nvPr/>
          </p:nvGrpSpPr>
          <p:grpSpPr>
            <a:xfrm>
              <a:off x="587022" y="1993429"/>
              <a:ext cx="9333401" cy="4696178"/>
              <a:chOff x="587022" y="1993429"/>
              <a:chExt cx="9333401" cy="4696178"/>
            </a:xfrm>
          </p:grpSpPr>
          <p:sp>
            <p:nvSpPr>
              <p:cNvPr id="8195" name="AutoShape 12"/>
              <p:cNvSpPr>
                <a:spLocks noChangeArrowheads="1"/>
              </p:cNvSpPr>
              <p:nvPr/>
            </p:nvSpPr>
            <p:spPr bwMode="auto">
              <a:xfrm>
                <a:off x="1683612" y="6200422"/>
                <a:ext cx="8218311" cy="489185"/>
              </a:xfrm>
              <a:prstGeom prst="rightArrow">
                <a:avLst>
                  <a:gd name="adj1" fmla="val 26898"/>
                  <a:gd name="adj2" fmla="val 112156"/>
                </a:avLst>
              </a:prstGeom>
              <a:solidFill>
                <a:srgbClr val="FFB252"/>
              </a:solidFill>
              <a:ln w="9525">
                <a:solidFill>
                  <a:schemeClr val="tx1"/>
                </a:solidFill>
                <a:miter lim="800000"/>
                <a:headEnd/>
                <a:tailEnd/>
              </a:ln>
            </p:spPr>
            <p:txBody>
              <a:bodyPr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3082">
                  <a:latin typeface="Arial" charset="0"/>
                </a:endParaRPr>
              </a:p>
            </p:txBody>
          </p:sp>
          <p:sp>
            <p:nvSpPr>
              <p:cNvPr id="8197" name="AutoShape 10"/>
              <p:cNvSpPr>
                <a:spLocks noChangeArrowheads="1"/>
              </p:cNvSpPr>
              <p:nvPr/>
            </p:nvSpPr>
            <p:spPr bwMode="auto">
              <a:xfrm>
                <a:off x="2054578" y="2286941"/>
                <a:ext cx="7826963" cy="1663230"/>
              </a:xfrm>
              <a:prstGeom prst="leftArrowCallout">
                <a:avLst>
                  <a:gd name="adj1" fmla="val 25000"/>
                  <a:gd name="adj2" fmla="val 25000"/>
                  <a:gd name="adj3" fmla="val 78431"/>
                  <a:gd name="adj4" fmla="val 46875"/>
                </a:avLst>
              </a:prstGeom>
              <a:solidFill>
                <a:schemeClr val="hlink"/>
              </a:solidFill>
              <a:ln w="12700">
                <a:solidFill>
                  <a:schemeClr val="tx1"/>
                </a:solidFill>
                <a:miter lim="800000"/>
                <a:headEnd/>
                <a:tailEnd/>
              </a:ln>
            </p:spPr>
            <p:txBody>
              <a:bodyPr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2311"/>
              </a:p>
            </p:txBody>
          </p:sp>
          <p:sp>
            <p:nvSpPr>
              <p:cNvPr id="8198" name="AutoShape 11"/>
              <p:cNvSpPr>
                <a:spLocks noChangeArrowheads="1"/>
              </p:cNvSpPr>
              <p:nvPr/>
            </p:nvSpPr>
            <p:spPr bwMode="auto">
              <a:xfrm>
                <a:off x="2054578" y="4243681"/>
                <a:ext cx="7826963" cy="1663230"/>
              </a:xfrm>
              <a:prstGeom prst="leftArrowCallout">
                <a:avLst>
                  <a:gd name="adj1" fmla="val 25000"/>
                  <a:gd name="adj2" fmla="val 25000"/>
                  <a:gd name="adj3" fmla="val 78431"/>
                  <a:gd name="adj4" fmla="val 46875"/>
                </a:avLst>
              </a:prstGeom>
              <a:solidFill>
                <a:schemeClr val="accent1"/>
              </a:solidFill>
              <a:ln w="12700">
                <a:solidFill>
                  <a:schemeClr val="tx1"/>
                </a:solidFill>
                <a:miter lim="800000"/>
                <a:headEnd/>
                <a:tailEnd/>
              </a:ln>
            </p:spPr>
            <p:txBody>
              <a:bodyPr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pPr algn="ctr"/>
                <a:endParaRPr lang="x-none" altLang="x-none" sz="2311"/>
              </a:p>
            </p:txBody>
          </p:sp>
          <p:sp>
            <p:nvSpPr>
              <p:cNvPr id="8199" name="Rectangle 12"/>
              <p:cNvSpPr>
                <a:spLocks noChangeArrowheads="1"/>
              </p:cNvSpPr>
              <p:nvPr/>
            </p:nvSpPr>
            <p:spPr bwMode="auto">
              <a:xfrm>
                <a:off x="6555081" y="2678289"/>
                <a:ext cx="3171816" cy="90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r>
                  <a:rPr lang="en-US" altLang="x-none" sz="3600" dirty="0">
                    <a:solidFill>
                      <a:srgbClr val="232323"/>
                    </a:solidFill>
                    <a:latin typeface="Arial" charset="0"/>
                  </a:rPr>
                  <a:t>Case Group</a:t>
                </a:r>
                <a:endParaRPr lang="en-US" altLang="x-none" dirty="0"/>
              </a:p>
            </p:txBody>
          </p:sp>
          <p:sp>
            <p:nvSpPr>
              <p:cNvPr id="8200" name="Rectangle 13"/>
              <p:cNvSpPr>
                <a:spLocks noChangeArrowheads="1"/>
              </p:cNvSpPr>
              <p:nvPr/>
            </p:nvSpPr>
            <p:spPr bwMode="auto">
              <a:xfrm>
                <a:off x="6261572" y="4732867"/>
                <a:ext cx="3658851" cy="90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r>
                  <a:rPr lang="en-US" altLang="x-none" sz="3600" dirty="0">
                    <a:solidFill>
                      <a:srgbClr val="232323"/>
                    </a:solidFill>
                    <a:latin typeface="Arial" charset="0"/>
                  </a:rPr>
                  <a:t>Control Group</a:t>
                </a:r>
                <a:endParaRPr lang="en-US" altLang="x-none" sz="1800" dirty="0"/>
              </a:p>
            </p:txBody>
          </p:sp>
          <p:sp>
            <p:nvSpPr>
              <p:cNvPr id="8201" name="Rectangle 14"/>
              <p:cNvSpPr>
                <a:spLocks noChangeArrowheads="1"/>
              </p:cNvSpPr>
              <p:nvPr/>
            </p:nvSpPr>
            <p:spPr bwMode="auto">
              <a:xfrm>
                <a:off x="587022" y="1993429"/>
                <a:ext cx="1174044" cy="4011319"/>
              </a:xfrm>
              <a:prstGeom prst="rect">
                <a:avLst/>
              </a:prstGeom>
              <a:solidFill>
                <a:schemeClr val="folHlink"/>
              </a:solidFill>
              <a:ln w="12700">
                <a:solidFill>
                  <a:schemeClr val="tx1"/>
                </a:solidFill>
                <a:miter lim="800000"/>
                <a:headEnd/>
                <a:tailEnd/>
              </a:ln>
            </p:spPr>
            <p:txBody>
              <a:bodyPr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2311"/>
              </a:p>
            </p:txBody>
          </p:sp>
        </p:grpSp>
        <p:sp>
          <p:nvSpPr>
            <p:cNvPr id="8202" name="Rectangle 15"/>
            <p:cNvSpPr>
              <a:spLocks noChangeArrowheads="1"/>
            </p:cNvSpPr>
            <p:nvPr/>
          </p:nvSpPr>
          <p:spPr bwMode="auto">
            <a:xfrm>
              <a:off x="912441" y="2227579"/>
              <a:ext cx="489185" cy="3595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pPr algn="ctr"/>
              <a:r>
                <a:rPr lang="en-US" altLang="x-none" sz="2000" dirty="0" err="1">
                  <a:solidFill>
                    <a:srgbClr val="232323"/>
                  </a:solidFill>
                  <a:latin typeface="Arial" charset="0"/>
                </a:rPr>
                <a:t>Exposu</a:t>
              </a:r>
              <a:endParaRPr lang="en-US" altLang="x-none" sz="2000" dirty="0">
                <a:solidFill>
                  <a:srgbClr val="232323"/>
                </a:solidFill>
                <a:latin typeface="Arial" charset="0"/>
              </a:endParaRPr>
            </a:p>
            <a:p>
              <a:pPr algn="ctr"/>
              <a:r>
                <a:rPr lang="en-US" altLang="x-none" sz="2000" dirty="0">
                  <a:solidFill>
                    <a:srgbClr val="232323"/>
                  </a:solidFill>
                  <a:latin typeface="Arial" charset="0"/>
                </a:rPr>
                <a:t>r</a:t>
              </a:r>
            </a:p>
            <a:p>
              <a:pPr algn="ctr"/>
              <a:r>
                <a:rPr lang="en-US" altLang="x-none" sz="2000" dirty="0">
                  <a:solidFill>
                    <a:srgbClr val="232323"/>
                  </a:solidFill>
                  <a:latin typeface="Arial" charset="0"/>
                </a:rPr>
                <a:t>e</a:t>
              </a:r>
            </a:p>
          </p:txBody>
        </p:sp>
      </p:grpSp>
    </p:spTree>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ChangeArrowheads="1"/>
          </p:cNvSpPr>
          <p:nvPr>
            <p:ph type="title"/>
          </p:nvPr>
        </p:nvSpPr>
        <p:spPr/>
        <p:txBody>
          <a:bodyPr/>
          <a:lstStyle/>
          <a:p>
            <a:r>
              <a:rPr lang="en-US" altLang="x-none" sz="4400">
                <a:ea typeface="ＭＳ Ｐゴシック" charset="-128"/>
              </a:rPr>
              <a:t>Cohort Studies</a:t>
            </a:r>
          </a:p>
        </p:txBody>
      </p:sp>
      <p:sp>
        <p:nvSpPr>
          <p:cNvPr id="10242" name="Rectangle 3"/>
          <p:cNvSpPr>
            <a:spLocks noGrp="1" noChangeArrowheads="1"/>
          </p:cNvSpPr>
          <p:nvPr>
            <p:ph type="body" idx="1"/>
          </p:nvPr>
        </p:nvSpPr>
        <p:spPr>
          <a:xfrm>
            <a:off x="146755" y="966140"/>
            <a:ext cx="10272889" cy="1565393"/>
          </a:xfrm>
        </p:spPr>
        <p:txBody>
          <a:bodyPr/>
          <a:lstStyle/>
          <a:p>
            <a:r>
              <a:rPr lang="en-US" altLang="x-none" sz="3200">
                <a:ea typeface="ＭＳ Ｐゴシック" charset="-128"/>
              </a:rPr>
              <a:t>Identify exposed &amp; matched unexposed patients</a:t>
            </a:r>
          </a:p>
          <a:p>
            <a:r>
              <a:rPr lang="en-US" altLang="x-none" sz="3200">
                <a:ea typeface="ＭＳ Ｐゴシック" charset="-128"/>
              </a:rPr>
              <a:t>Look </a:t>
            </a:r>
            <a:r>
              <a:rPr lang="en-US" altLang="x-none" sz="3200" i="1">
                <a:ea typeface="ＭＳ Ｐゴシック" charset="-128"/>
              </a:rPr>
              <a:t>forward</a:t>
            </a:r>
            <a:r>
              <a:rPr lang="en-US" altLang="x-none" sz="3200">
                <a:ea typeface="ＭＳ Ｐゴシック" charset="-128"/>
              </a:rPr>
              <a:t> in time and compare on </a:t>
            </a:r>
            <a:r>
              <a:rPr lang="en-US" altLang="x-none" sz="3200" i="1">
                <a:ea typeface="ＭＳ Ｐゴシック" charset="-128"/>
              </a:rPr>
              <a:t>disease</a:t>
            </a:r>
          </a:p>
        </p:txBody>
      </p:sp>
      <p:sp>
        <p:nvSpPr>
          <p:cNvPr id="10244" name="Rectangle 7"/>
          <p:cNvSpPr>
            <a:spLocks noChangeArrowheads="1"/>
          </p:cNvSpPr>
          <p:nvPr/>
        </p:nvSpPr>
        <p:spPr bwMode="auto">
          <a:xfrm>
            <a:off x="782697" y="6200423"/>
            <a:ext cx="840102" cy="447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r>
              <a:rPr lang="en-US" altLang="x-none" sz="2311"/>
              <a:t>Time</a:t>
            </a:r>
          </a:p>
        </p:txBody>
      </p:sp>
      <p:grpSp>
        <p:nvGrpSpPr>
          <p:cNvPr id="3" name="Group 2">
            <a:extLst>
              <a:ext uri="{FF2B5EF4-FFF2-40B4-BE49-F238E27FC236}">
                <a16:creationId xmlns:a16="http://schemas.microsoft.com/office/drawing/2014/main" id="{A8E142B5-1F77-D644-9C4A-7BBD018B0D3D}"/>
              </a:ext>
            </a:extLst>
          </p:cNvPr>
          <p:cNvGrpSpPr/>
          <p:nvPr/>
        </p:nvGrpSpPr>
        <p:grpSpPr>
          <a:xfrm>
            <a:off x="1244600" y="2372548"/>
            <a:ext cx="6858000" cy="3412409"/>
            <a:chOff x="1244600" y="2372548"/>
            <a:chExt cx="6858000" cy="3412409"/>
          </a:xfrm>
        </p:grpSpPr>
        <p:grpSp>
          <p:nvGrpSpPr>
            <p:cNvPr id="2" name="Group 1">
              <a:extLst>
                <a:ext uri="{FF2B5EF4-FFF2-40B4-BE49-F238E27FC236}">
                  <a16:creationId xmlns:a16="http://schemas.microsoft.com/office/drawing/2014/main" id="{E633A22C-0BFB-904A-AA4B-2E98094B105D}"/>
                </a:ext>
              </a:extLst>
            </p:cNvPr>
            <p:cNvGrpSpPr/>
            <p:nvPr/>
          </p:nvGrpSpPr>
          <p:grpSpPr>
            <a:xfrm>
              <a:off x="1244600" y="2372548"/>
              <a:ext cx="6858000" cy="3412409"/>
              <a:chOff x="391348" y="1895592"/>
              <a:chExt cx="9510575" cy="4794015"/>
            </a:xfrm>
          </p:grpSpPr>
          <p:sp>
            <p:nvSpPr>
              <p:cNvPr id="10243" name="AutoShape 12"/>
              <p:cNvSpPr>
                <a:spLocks noChangeArrowheads="1"/>
              </p:cNvSpPr>
              <p:nvPr/>
            </p:nvSpPr>
            <p:spPr bwMode="auto">
              <a:xfrm>
                <a:off x="1683612" y="6200422"/>
                <a:ext cx="8218311" cy="489185"/>
              </a:xfrm>
              <a:prstGeom prst="rightArrow">
                <a:avLst>
                  <a:gd name="adj1" fmla="val 26898"/>
                  <a:gd name="adj2" fmla="val 112156"/>
                </a:avLst>
              </a:prstGeom>
              <a:solidFill>
                <a:srgbClr val="FFB252"/>
              </a:solidFill>
              <a:ln w="9525">
                <a:solidFill>
                  <a:schemeClr val="tx1"/>
                </a:solidFill>
                <a:miter lim="800000"/>
                <a:headEnd/>
                <a:tailEnd/>
              </a:ln>
            </p:spPr>
            <p:txBody>
              <a:bodyPr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3082">
                  <a:latin typeface="Arial" charset="0"/>
                </a:endParaRPr>
              </a:p>
            </p:txBody>
          </p:sp>
          <p:sp>
            <p:nvSpPr>
              <p:cNvPr id="10245" name="AutoShape 11"/>
              <p:cNvSpPr>
                <a:spLocks noChangeArrowheads="1"/>
              </p:cNvSpPr>
              <p:nvPr/>
            </p:nvSpPr>
            <p:spPr bwMode="auto">
              <a:xfrm>
                <a:off x="391348" y="2091266"/>
                <a:ext cx="7826963" cy="1663230"/>
              </a:xfrm>
              <a:prstGeom prst="rightArrowCallout">
                <a:avLst>
                  <a:gd name="adj1" fmla="val 25000"/>
                  <a:gd name="adj2" fmla="val 25000"/>
                  <a:gd name="adj3" fmla="val 78431"/>
                  <a:gd name="adj4" fmla="val 43727"/>
                </a:avLst>
              </a:prstGeom>
              <a:solidFill>
                <a:schemeClr val="hlink"/>
              </a:solidFill>
              <a:ln w="12700">
                <a:solidFill>
                  <a:schemeClr val="tx1"/>
                </a:solidFill>
                <a:miter lim="800000"/>
                <a:headEnd/>
                <a:tailEnd/>
              </a:ln>
            </p:spPr>
            <p:txBody>
              <a:bodyPr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2311"/>
              </a:p>
            </p:txBody>
          </p:sp>
          <p:sp>
            <p:nvSpPr>
              <p:cNvPr id="10246" name="Rectangle 13"/>
              <p:cNvSpPr>
                <a:spLocks noChangeArrowheads="1"/>
              </p:cNvSpPr>
              <p:nvPr/>
            </p:nvSpPr>
            <p:spPr bwMode="auto">
              <a:xfrm>
                <a:off x="587023" y="2458155"/>
                <a:ext cx="2745876" cy="90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r>
                  <a:rPr lang="en-US" altLang="x-none" sz="3600">
                    <a:solidFill>
                      <a:srgbClr val="232323"/>
                    </a:solidFill>
                    <a:latin typeface="Arial" charset="0"/>
                  </a:rPr>
                  <a:t>Exposed</a:t>
                </a:r>
                <a:endParaRPr lang="en-US" altLang="x-none" sz="1800"/>
              </a:p>
            </p:txBody>
          </p:sp>
          <p:sp>
            <p:nvSpPr>
              <p:cNvPr id="10247" name="AutoShape 14"/>
              <p:cNvSpPr>
                <a:spLocks noChangeArrowheads="1"/>
              </p:cNvSpPr>
              <p:nvPr/>
            </p:nvSpPr>
            <p:spPr bwMode="auto">
              <a:xfrm>
                <a:off x="391348" y="4048007"/>
                <a:ext cx="7826963" cy="1663230"/>
              </a:xfrm>
              <a:prstGeom prst="rightArrowCallout">
                <a:avLst>
                  <a:gd name="adj1" fmla="val 25000"/>
                  <a:gd name="adj2" fmla="val 25000"/>
                  <a:gd name="adj3" fmla="val 78431"/>
                  <a:gd name="adj4" fmla="val 43727"/>
                </a:avLst>
              </a:prstGeom>
              <a:solidFill>
                <a:schemeClr val="accent1"/>
              </a:solidFill>
              <a:ln w="12700">
                <a:solidFill>
                  <a:schemeClr val="tx1"/>
                </a:solidFill>
                <a:miter lim="800000"/>
                <a:headEnd/>
                <a:tailEnd/>
              </a:ln>
            </p:spPr>
            <p:txBody>
              <a:bodyPr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2311"/>
              </a:p>
            </p:txBody>
          </p:sp>
          <p:sp>
            <p:nvSpPr>
              <p:cNvPr id="10248" name="Rectangle 15"/>
              <p:cNvSpPr>
                <a:spLocks noChangeArrowheads="1"/>
              </p:cNvSpPr>
              <p:nvPr/>
            </p:nvSpPr>
            <p:spPr bwMode="auto">
              <a:xfrm>
                <a:off x="391348" y="4478083"/>
                <a:ext cx="3492811" cy="90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r>
                  <a:rPr lang="en-US" altLang="x-none" sz="3600">
                    <a:solidFill>
                      <a:srgbClr val="232323"/>
                    </a:solidFill>
                    <a:latin typeface="Arial" charset="0"/>
                  </a:rPr>
                  <a:t>Unexposed</a:t>
                </a:r>
                <a:endParaRPr lang="en-US" altLang="x-none"/>
              </a:p>
            </p:txBody>
          </p:sp>
          <p:sp>
            <p:nvSpPr>
              <p:cNvPr id="10249" name="Rectangle 16"/>
              <p:cNvSpPr>
                <a:spLocks noChangeArrowheads="1"/>
              </p:cNvSpPr>
              <p:nvPr/>
            </p:nvSpPr>
            <p:spPr bwMode="auto">
              <a:xfrm>
                <a:off x="8707497" y="1895592"/>
                <a:ext cx="1174044" cy="4011319"/>
              </a:xfrm>
              <a:prstGeom prst="rect">
                <a:avLst/>
              </a:prstGeom>
              <a:solidFill>
                <a:schemeClr val="folHlink"/>
              </a:solidFill>
              <a:ln w="12700">
                <a:solidFill>
                  <a:schemeClr val="tx1"/>
                </a:solidFill>
                <a:miter lim="800000"/>
                <a:headEnd/>
                <a:tailEnd/>
              </a:ln>
            </p:spPr>
            <p:txBody>
              <a:bodyPr wrap="none" anchor="ct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endParaRPr lang="x-none" altLang="x-none" sz="2311"/>
              </a:p>
            </p:txBody>
          </p:sp>
        </p:grpSp>
        <p:sp>
          <p:nvSpPr>
            <p:cNvPr id="10250" name="Rectangle 17"/>
            <p:cNvSpPr>
              <a:spLocks noChangeArrowheads="1"/>
            </p:cNvSpPr>
            <p:nvPr/>
          </p:nvSpPr>
          <p:spPr bwMode="auto">
            <a:xfrm>
              <a:off x="7467085" y="2477201"/>
              <a:ext cx="489185"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Palatino" charset="0"/>
                  <a:ea typeface="ＭＳ Ｐゴシック" charset="-128"/>
                </a:defRPr>
              </a:lvl1pPr>
              <a:lvl2pPr marL="742950" indent="-285750">
                <a:defRPr sz="2400">
                  <a:solidFill>
                    <a:schemeClr val="tx1"/>
                  </a:solidFill>
                  <a:latin typeface="Palatino" charset="0"/>
                  <a:ea typeface="ＭＳ Ｐゴシック" charset="-128"/>
                </a:defRPr>
              </a:lvl2pPr>
              <a:lvl3pPr marL="1143000" indent="-228600">
                <a:defRPr sz="2400">
                  <a:solidFill>
                    <a:schemeClr val="tx1"/>
                  </a:solidFill>
                  <a:latin typeface="Palatino" charset="0"/>
                  <a:ea typeface="ＭＳ Ｐゴシック" charset="-128"/>
                </a:defRPr>
              </a:lvl3pPr>
              <a:lvl4pPr marL="1600200" indent="-228600">
                <a:defRPr sz="2400">
                  <a:solidFill>
                    <a:schemeClr val="tx1"/>
                  </a:solidFill>
                  <a:latin typeface="Palatino" charset="0"/>
                  <a:ea typeface="ＭＳ Ｐゴシック" charset="-128"/>
                </a:defRPr>
              </a:lvl4pPr>
              <a:lvl5pPr marL="2057400" indent="-228600">
                <a:defRPr sz="2400">
                  <a:solidFill>
                    <a:schemeClr val="tx1"/>
                  </a:solidFill>
                  <a:latin typeface="Palatino" charset="0"/>
                  <a:ea typeface="ＭＳ Ｐゴシック" charset="-128"/>
                </a:defRPr>
              </a:lvl5pPr>
              <a:lvl6pPr marL="2514600" indent="-228600" eaLnBrk="0" fontAlgn="base" hangingPunct="0">
                <a:spcBef>
                  <a:spcPct val="0"/>
                </a:spcBef>
                <a:spcAft>
                  <a:spcPct val="0"/>
                </a:spcAft>
                <a:defRPr sz="2400">
                  <a:solidFill>
                    <a:schemeClr val="tx1"/>
                  </a:solidFill>
                  <a:latin typeface="Palatino" charset="0"/>
                  <a:ea typeface="ＭＳ Ｐゴシック" charset="-128"/>
                </a:defRPr>
              </a:lvl6pPr>
              <a:lvl7pPr marL="2971800" indent="-228600" eaLnBrk="0" fontAlgn="base" hangingPunct="0">
                <a:spcBef>
                  <a:spcPct val="0"/>
                </a:spcBef>
                <a:spcAft>
                  <a:spcPct val="0"/>
                </a:spcAft>
                <a:defRPr sz="2400">
                  <a:solidFill>
                    <a:schemeClr val="tx1"/>
                  </a:solidFill>
                  <a:latin typeface="Palatino" charset="0"/>
                  <a:ea typeface="ＭＳ Ｐゴシック" charset="-128"/>
                </a:defRPr>
              </a:lvl7pPr>
              <a:lvl8pPr marL="3429000" indent="-228600" eaLnBrk="0" fontAlgn="base" hangingPunct="0">
                <a:spcBef>
                  <a:spcPct val="0"/>
                </a:spcBef>
                <a:spcAft>
                  <a:spcPct val="0"/>
                </a:spcAft>
                <a:defRPr sz="2400">
                  <a:solidFill>
                    <a:schemeClr val="tx1"/>
                  </a:solidFill>
                  <a:latin typeface="Palatino" charset="0"/>
                  <a:ea typeface="ＭＳ Ｐゴシック" charset="-128"/>
                </a:defRPr>
              </a:lvl8pPr>
              <a:lvl9pPr marL="3886200" indent="-228600" eaLnBrk="0" fontAlgn="base" hangingPunct="0">
                <a:spcBef>
                  <a:spcPct val="0"/>
                </a:spcBef>
                <a:spcAft>
                  <a:spcPct val="0"/>
                </a:spcAft>
                <a:defRPr sz="2400">
                  <a:solidFill>
                    <a:schemeClr val="tx1"/>
                  </a:solidFill>
                  <a:latin typeface="Palatino" charset="0"/>
                  <a:ea typeface="ＭＳ Ｐゴシック" charset="-128"/>
                </a:defRPr>
              </a:lvl9pPr>
            </a:lstStyle>
            <a:p>
              <a:pPr algn="ctr"/>
              <a:r>
                <a:rPr lang="en-US" altLang="x-none">
                  <a:solidFill>
                    <a:srgbClr val="232323"/>
                  </a:solidFill>
                  <a:latin typeface="Arial" charset="0"/>
                </a:rPr>
                <a:t>D</a:t>
              </a:r>
            </a:p>
            <a:p>
              <a:pPr algn="ctr"/>
              <a:r>
                <a:rPr lang="en-US" altLang="x-none">
                  <a:solidFill>
                    <a:srgbClr val="232323"/>
                  </a:solidFill>
                  <a:latin typeface="Arial" charset="0"/>
                </a:rPr>
                <a:t>i</a:t>
              </a:r>
            </a:p>
            <a:p>
              <a:pPr algn="ctr"/>
              <a:r>
                <a:rPr lang="en-US" altLang="x-none" err="1">
                  <a:solidFill>
                    <a:srgbClr val="232323"/>
                  </a:solidFill>
                  <a:latin typeface="Arial" charset="0"/>
                </a:rPr>
                <a:t>sease</a:t>
              </a:r>
              <a:endParaRPr lang="en-US" altLang="x-none"/>
            </a:p>
          </p:txBody>
        </p:sp>
      </p:grpSp>
    </p:spTree>
  </p:cSld>
  <p:clrMapOvr>
    <a:masterClrMapping/>
  </p:clrMapOvr>
  <p:transition spd="slow">
    <p:fade thruBlk="1"/>
  </p:transition>
</p:sld>
</file>

<file path=ppt/theme/theme1.xml><?xml version="1.0" encoding="utf-8"?>
<a:theme xmlns:a="http://schemas.openxmlformats.org/drawingml/2006/main" name="untitled 1">
  <a:themeElements>
    <a:clrScheme name="">
      <a:dk1>
        <a:srgbClr val="FFFFFF"/>
      </a:dk1>
      <a:lt1>
        <a:srgbClr val="CCFFFF"/>
      </a:lt1>
      <a:dk2>
        <a:srgbClr val="0033CC"/>
      </a:dk2>
      <a:lt2>
        <a:srgbClr val="CCFFFF"/>
      </a:lt2>
      <a:accent1>
        <a:srgbClr val="618FFD"/>
      </a:accent1>
      <a:accent2>
        <a:srgbClr val="00AE00"/>
      </a:accent2>
      <a:accent3>
        <a:srgbClr val="AAADE2"/>
      </a:accent3>
      <a:accent4>
        <a:srgbClr val="AEDADA"/>
      </a:accent4>
      <a:accent5>
        <a:srgbClr val="B7C6FE"/>
      </a:accent5>
      <a:accent6>
        <a:srgbClr val="009D00"/>
      </a:accent6>
      <a:hlink>
        <a:srgbClr val="FC0128"/>
      </a:hlink>
      <a:folHlink>
        <a:srgbClr val="CECECE"/>
      </a:folHlink>
    </a:clrScheme>
    <a:fontScheme name="untitled 1">
      <a:majorFont>
        <a:latin typeface="Arial"/>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Palatino" pitchFamily="1"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Palatino" pitchFamily="1" charset="0"/>
          </a:defRPr>
        </a:defPPr>
      </a:lstStyle>
    </a:lnDef>
  </a:objectDefaults>
  <a:extraClrSchemeLst>
    <a:extraClrScheme>
      <a:clrScheme name="untitled 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ntitled 1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ntitled 1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ntitled 1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ntitled 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ntitled 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ntitled 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3004</TotalTime>
  <Words>1235</Words>
  <Application>Microsoft Macintosh PowerPoint</Application>
  <PresentationFormat>Custom</PresentationFormat>
  <Paragraphs>245</Paragraphs>
  <Slides>33</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ＭＳ Ｐゴシック</vt:lpstr>
      <vt:lpstr>Arial</vt:lpstr>
      <vt:lpstr>Helvetica</vt:lpstr>
      <vt:lpstr>Palatino</vt:lpstr>
      <vt:lpstr>Times</vt:lpstr>
      <vt:lpstr>Times New Roman</vt:lpstr>
      <vt:lpstr>untitled 1</vt:lpstr>
      <vt:lpstr>PowerPoint Presentation</vt:lpstr>
      <vt:lpstr>PowerPoint Presentation</vt:lpstr>
      <vt:lpstr>Evidence-based Practice</vt:lpstr>
      <vt:lpstr>Electronic Records ≠ Useful Data</vt:lpstr>
      <vt:lpstr>Hypotheses</vt:lpstr>
      <vt:lpstr>Types of Studies</vt:lpstr>
      <vt:lpstr>Types of Registry Questions</vt:lpstr>
      <vt:lpstr>Case-Control Studies</vt:lpstr>
      <vt:lpstr>Cohort Studies</vt:lpstr>
      <vt:lpstr>Timing of Cohort Studies</vt:lpstr>
      <vt:lpstr>Case-control or Cohort?</vt:lpstr>
      <vt:lpstr>Case-control or Cohort?</vt:lpstr>
      <vt:lpstr>Case-control or Cohort?</vt:lpstr>
      <vt:lpstr>Case-control or Cohort?</vt:lpstr>
      <vt:lpstr>Study Type?</vt:lpstr>
      <vt:lpstr>Before-after Comparisons</vt:lpstr>
      <vt:lpstr>Sources of Error</vt:lpstr>
      <vt:lpstr>Statistical Association</vt:lpstr>
      <vt:lpstr>PowerPoint Presentation</vt:lpstr>
      <vt:lpstr>Selection Bias</vt:lpstr>
      <vt:lpstr>Measurement Bias</vt:lpstr>
      <vt:lpstr>Example of Measurement Bias</vt:lpstr>
      <vt:lpstr>Measurement &amp; Selection Bias</vt:lpstr>
      <vt:lpstr>Confounding</vt:lpstr>
      <vt:lpstr>PowerPoint Presentation</vt:lpstr>
      <vt:lpstr>Propensity Scores &amp; Matching</vt:lpstr>
      <vt:lpstr>PowerPoint Presentation</vt:lpstr>
      <vt:lpstr>Summary: Observational Research</vt:lpstr>
      <vt:lpstr>PowerPoint Presentation</vt:lpstr>
      <vt:lpstr>PowerPoint Presentation</vt:lpstr>
      <vt:lpstr>PowerPoint Presentation</vt:lpstr>
      <vt:lpstr>Matching Quantification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Sessler</dc:creator>
  <cp:lastModifiedBy>Sessler, Daniel I</cp:lastModifiedBy>
  <cp:revision>85</cp:revision>
  <dcterms:created xsi:type="dcterms:W3CDTF">2020-07-15T02:37:02Z</dcterms:created>
  <dcterms:modified xsi:type="dcterms:W3CDTF">2025-12-20T20:35:42Z</dcterms:modified>
</cp:coreProperties>
</file>