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30"/>
  </p:notesMasterIdLst>
  <p:handoutMasterIdLst>
    <p:handoutMasterId r:id="rId31"/>
  </p:handoutMasterIdLst>
  <p:sldIdLst>
    <p:sldId id="707" r:id="rId2"/>
    <p:sldId id="651" r:id="rId3"/>
    <p:sldId id="536" r:id="rId4"/>
    <p:sldId id="704" r:id="rId5"/>
    <p:sldId id="726" r:id="rId6"/>
    <p:sldId id="588" r:id="rId7"/>
    <p:sldId id="604" r:id="rId8"/>
    <p:sldId id="702" r:id="rId9"/>
    <p:sldId id="595" r:id="rId10"/>
    <p:sldId id="573" r:id="rId11"/>
    <p:sldId id="564" r:id="rId12"/>
    <p:sldId id="633" r:id="rId13"/>
    <p:sldId id="598" r:id="rId14"/>
    <p:sldId id="643" r:id="rId15"/>
    <p:sldId id="599" r:id="rId16"/>
    <p:sldId id="698" r:id="rId17"/>
    <p:sldId id="708" r:id="rId18"/>
    <p:sldId id="637" r:id="rId19"/>
    <p:sldId id="699" r:id="rId20"/>
    <p:sldId id="627" r:id="rId21"/>
    <p:sldId id="638" r:id="rId22"/>
    <p:sldId id="585" r:id="rId23"/>
    <p:sldId id="590" r:id="rId24"/>
    <p:sldId id="626" r:id="rId25"/>
    <p:sldId id="647" r:id="rId26"/>
    <p:sldId id="567" r:id="rId27"/>
    <p:sldId id="653" r:id="rId28"/>
    <p:sldId id="594" r:id="rId29"/>
  </p:sldIdLst>
  <p:sldSz cx="10566400" cy="5943600"/>
  <p:notesSz cx="9144000" cy="6858000"/>
  <p:custShowLst>
    <p:custShow name="First Hour Thermoregulation" id="0">
      <p:sldLst/>
    </p:custShow>
    <p:custShow name="Second Hour Thermoregulation" id="1">
      <p:sldLst/>
    </p:custShow>
    <p:custShow name="One-Hour Grand Rounds" id="2">
      <p:sldLst/>
    </p:custShow>
  </p:custShowLst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3200" kern="1200">
        <a:solidFill>
          <a:schemeClr val="bg2"/>
        </a:solidFill>
        <a:latin typeface="Helvetica" charset="0"/>
        <a:ea typeface="ＭＳ Ｐゴシック" charset="0"/>
        <a:cs typeface="ＭＳ Ｐゴシック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sz="3200" kern="1200">
        <a:solidFill>
          <a:schemeClr val="bg2"/>
        </a:solidFill>
        <a:latin typeface="Helvetica" charset="0"/>
        <a:ea typeface="ＭＳ Ｐゴシック" charset="0"/>
        <a:cs typeface="ＭＳ Ｐゴシック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sz="3200" kern="1200">
        <a:solidFill>
          <a:schemeClr val="bg2"/>
        </a:solidFill>
        <a:latin typeface="Helvetica" charset="0"/>
        <a:ea typeface="ＭＳ Ｐゴシック" charset="0"/>
        <a:cs typeface="ＭＳ Ｐゴシック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sz="3200" kern="1200">
        <a:solidFill>
          <a:schemeClr val="bg2"/>
        </a:solidFill>
        <a:latin typeface="Helvetica" charset="0"/>
        <a:ea typeface="ＭＳ Ｐゴシック" charset="0"/>
        <a:cs typeface="ＭＳ Ｐゴシック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sz="3200" kern="1200">
        <a:solidFill>
          <a:schemeClr val="bg2"/>
        </a:solidFill>
        <a:latin typeface="Helvetica" charset="0"/>
        <a:ea typeface="ＭＳ Ｐゴシック" charset="0"/>
        <a:cs typeface="ＭＳ Ｐゴシック" charset="0"/>
      </a:defRPr>
    </a:lvl5pPr>
    <a:lvl6pPr marL="2286000" algn="l" defTabSz="457200" rtl="0" eaLnBrk="1" latinLnBrk="0" hangingPunct="1">
      <a:defRPr sz="3200" kern="1200">
        <a:solidFill>
          <a:schemeClr val="bg2"/>
        </a:solidFill>
        <a:latin typeface="Helvetica" charset="0"/>
        <a:ea typeface="ＭＳ Ｐゴシック" charset="0"/>
        <a:cs typeface="ＭＳ Ｐゴシック" charset="0"/>
      </a:defRPr>
    </a:lvl6pPr>
    <a:lvl7pPr marL="2743200" algn="l" defTabSz="457200" rtl="0" eaLnBrk="1" latinLnBrk="0" hangingPunct="1">
      <a:defRPr sz="3200" kern="1200">
        <a:solidFill>
          <a:schemeClr val="bg2"/>
        </a:solidFill>
        <a:latin typeface="Helvetica" charset="0"/>
        <a:ea typeface="ＭＳ Ｐゴシック" charset="0"/>
        <a:cs typeface="ＭＳ Ｐゴシック" charset="0"/>
      </a:defRPr>
    </a:lvl7pPr>
    <a:lvl8pPr marL="3200400" algn="l" defTabSz="457200" rtl="0" eaLnBrk="1" latinLnBrk="0" hangingPunct="1">
      <a:defRPr sz="3200" kern="1200">
        <a:solidFill>
          <a:schemeClr val="bg2"/>
        </a:solidFill>
        <a:latin typeface="Helvetica" charset="0"/>
        <a:ea typeface="ＭＳ Ｐゴシック" charset="0"/>
        <a:cs typeface="ＭＳ Ｐゴシック" charset="0"/>
      </a:defRPr>
    </a:lvl8pPr>
    <a:lvl9pPr marL="3657600" algn="l" defTabSz="457200" rtl="0" eaLnBrk="1" latinLnBrk="0" hangingPunct="1">
      <a:defRPr sz="3200" kern="1200">
        <a:solidFill>
          <a:schemeClr val="bg2"/>
        </a:solidFill>
        <a:latin typeface="Helvetica" charset="0"/>
        <a:ea typeface="ＭＳ Ｐゴシック" charset="0"/>
        <a:cs typeface="ＭＳ Ｐゴシック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1872" userDrawn="1">
          <p15:clr>
            <a:srgbClr val="A4A3A4"/>
          </p15:clr>
        </p15:guide>
        <p15:guide id="2" pos="332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00E8FD"/>
    <a:srgbClr val="00DFFB"/>
    <a:srgbClr val="000000"/>
    <a:srgbClr val="029008"/>
    <a:srgbClr val="23232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vertBarState="minimized" horzBarState="maximized">
    <p:restoredLeft sz="5106"/>
    <p:restoredTop sz="96271" autoAdjust="0"/>
  </p:normalViewPr>
  <p:slideViewPr>
    <p:cSldViewPr snapToGrid="0">
      <p:cViewPr varScale="1">
        <p:scale>
          <a:sx n="171" d="100"/>
          <a:sy n="171" d="100"/>
        </p:scale>
        <p:origin x="792" y="472"/>
      </p:cViewPr>
      <p:guideLst>
        <p:guide orient="horz" pos="1872"/>
        <p:guide pos="3328"/>
      </p:guideLst>
    </p:cSldViewPr>
  </p:slideViewPr>
  <p:outlineViewPr>
    <p:cViewPr>
      <p:scale>
        <a:sx n="50" d="100"/>
        <a:sy n="50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25200"/>
    </p:cViewPr>
  </p:sorterViewPr>
  <p:notesViewPr>
    <p:cSldViewPr snapToGrid="0">
      <p:cViewPr varScale="1">
        <p:scale>
          <a:sx n="156" d="100"/>
          <a:sy n="156" d="100"/>
        </p:scale>
        <p:origin x="1192" y="16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6931828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1219200" y="3257550"/>
            <a:ext cx="6705600" cy="3086100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0487" tIns="44450" rIns="90487" bIns="4445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notes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2051" name="Rectangle 3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2287588" y="514350"/>
            <a:ext cx="4570412" cy="257175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xmlns="" val="1"/>
            </a:ext>
          </a:extLst>
        </p:spPr>
      </p:sp>
    </p:spTree>
    <p:extLst>
      <p:ext uri="{BB962C8B-B14F-4D97-AF65-F5344CB8AC3E}">
        <p14:creationId xmlns:p14="http://schemas.microsoft.com/office/powerpoint/2010/main" val="130161251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Helvetica" charset="0"/>
        <a:ea typeface="ＭＳ Ｐゴシック" charset="0"/>
        <a:cs typeface="ＭＳ Ｐゴシック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Helvetica" charset="0"/>
        <a:ea typeface="ＭＳ Ｐゴシック" charset="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Helvetica" charset="0"/>
        <a:ea typeface="ＭＳ Ｐゴシック" charset="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Helvetica" charset="0"/>
        <a:ea typeface="ＭＳ Ｐゴシック" charset="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Helvetica" charset="0"/>
        <a:ea typeface="ＭＳ Ｐゴシック" charset="0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042" name="Rectangle 2"/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2287588" y="514350"/>
            <a:ext cx="4570412" cy="2571750"/>
          </a:xfrm>
          <a:solidFill>
            <a:srgbClr val="FFFFFF"/>
          </a:solidFill>
          <a:ln/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343043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endParaRPr lang="en-US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5621971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287588" y="514350"/>
            <a:ext cx="4570412" cy="25717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“Myocardial Injury after Non-cardiac Surgery” = MINS</a:t>
            </a:r>
          </a:p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762391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Outcomes more than twice as bad a non-operative</a:t>
            </a:r>
          </a:p>
          <a:p>
            <a:r>
              <a:rPr lang="en-US" dirty="0"/>
              <a:t>Arterial events 10 times as common as venous ones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413411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287588" y="514350"/>
            <a:ext cx="4570412" cy="25717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Population attributable risks: Age – 40%, MINS – 34%, and sepsis – 30%. Mortality increase</a:t>
            </a:r>
            <a:r>
              <a:rPr lang="en-US" baseline="0" dirty="0"/>
              <a:t> by squares: 2, 3, 5, 8, 15.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96517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92889" y="1846263"/>
            <a:ext cx="8980625" cy="127476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85776" y="3368675"/>
            <a:ext cx="7394849" cy="1517650"/>
          </a:xfrm>
        </p:spPr>
        <p:txBody>
          <a:bodyPr/>
          <a:lstStyle>
            <a:lvl1pPr marL="0" indent="0" algn="ctr">
              <a:buNone/>
              <a:defRPr/>
            </a:lvl1pPr>
            <a:lvl2pPr marL="587045" indent="0" algn="ctr">
              <a:buNone/>
              <a:defRPr/>
            </a:lvl2pPr>
            <a:lvl3pPr marL="1174090" indent="0" algn="ctr">
              <a:buNone/>
              <a:defRPr/>
            </a:lvl3pPr>
            <a:lvl4pPr marL="1761134" indent="0" algn="ctr">
              <a:buNone/>
              <a:defRPr/>
            </a:lvl4pPr>
            <a:lvl5pPr marL="2348179" indent="0" algn="ctr">
              <a:buNone/>
              <a:defRPr/>
            </a:lvl5pPr>
            <a:lvl6pPr marL="2935224" indent="0" algn="ctr">
              <a:buNone/>
              <a:defRPr/>
            </a:lvl6pPr>
            <a:lvl7pPr marL="3522269" indent="0" algn="ctr">
              <a:buNone/>
              <a:defRPr/>
            </a:lvl7pPr>
            <a:lvl8pPr marL="4109314" indent="0" algn="ctr">
              <a:buNone/>
              <a:defRPr/>
            </a:lvl8pPr>
            <a:lvl9pPr marL="4696358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207490428"/>
      </p:ext>
    </p:extLst>
  </p:cSld>
  <p:clrMapOvr>
    <a:masterClrMapping/>
  </p:clrMapOvr>
  <p:transition spd="slow"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80565608"/>
      </p:ext>
    </p:extLst>
  </p:cSld>
  <p:clrMapOvr>
    <a:masterClrMapping/>
  </p:clrMapOvr>
  <p:transition spd="slow"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12571" y="0"/>
            <a:ext cx="2637523" cy="59007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" y="0"/>
            <a:ext cx="7716896" cy="59007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49572815"/>
      </p:ext>
    </p:extLst>
  </p:cSld>
  <p:clrMapOvr>
    <a:masterClrMapping/>
  </p:clrMapOvr>
  <p:transition spd="slow">
    <p:fade thruBlk="1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0550094" cy="74295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201790" y="992188"/>
            <a:ext cx="10283080" cy="4908550"/>
          </a:xfrm>
        </p:spPr>
        <p:txBody>
          <a:bodyPr/>
          <a:lstStyle/>
          <a:p>
            <a:pPr lvl="0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586729086"/>
      </p:ext>
    </p:extLst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62620637"/>
      </p:ext>
    </p:extLst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5692" y="3819526"/>
            <a:ext cx="8980625" cy="1179513"/>
          </a:xfrm>
        </p:spPr>
        <p:txBody>
          <a:bodyPr anchor="t"/>
          <a:lstStyle>
            <a:lvl1pPr algn="l">
              <a:defRPr sz="5136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5692" y="2519363"/>
            <a:ext cx="8980625" cy="1300162"/>
          </a:xfrm>
        </p:spPr>
        <p:txBody>
          <a:bodyPr anchor="b"/>
          <a:lstStyle>
            <a:lvl1pPr marL="0" indent="0">
              <a:buNone/>
              <a:defRPr sz="2568"/>
            </a:lvl1pPr>
            <a:lvl2pPr marL="587045" indent="0">
              <a:buNone/>
              <a:defRPr sz="2311"/>
            </a:lvl2pPr>
            <a:lvl3pPr marL="1174090" indent="0">
              <a:buNone/>
              <a:defRPr sz="2054"/>
            </a:lvl3pPr>
            <a:lvl4pPr marL="1761134" indent="0">
              <a:buNone/>
              <a:defRPr sz="1798"/>
            </a:lvl4pPr>
            <a:lvl5pPr marL="2348179" indent="0">
              <a:buNone/>
              <a:defRPr sz="1798"/>
            </a:lvl5pPr>
            <a:lvl6pPr marL="2935224" indent="0">
              <a:buNone/>
              <a:defRPr sz="1798"/>
            </a:lvl6pPr>
            <a:lvl7pPr marL="3522269" indent="0">
              <a:buNone/>
              <a:defRPr sz="1798"/>
            </a:lvl7pPr>
            <a:lvl8pPr marL="4109314" indent="0">
              <a:buNone/>
              <a:defRPr sz="1798"/>
            </a:lvl8pPr>
            <a:lvl9pPr marL="4696358" indent="0">
              <a:buNone/>
              <a:defRPr sz="1798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29517297"/>
      </p:ext>
    </p:extLst>
  </p:cSld>
  <p:clrMapOvr>
    <a:masterClrMapping/>
  </p:clrMapOvr>
  <p:transition spd="slow"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01790" y="992188"/>
            <a:ext cx="5042684" cy="4908550"/>
          </a:xfrm>
        </p:spPr>
        <p:txBody>
          <a:bodyPr/>
          <a:lstStyle>
            <a:lvl1pPr>
              <a:defRPr sz="3595"/>
            </a:lvl1pPr>
            <a:lvl2pPr>
              <a:defRPr sz="3082"/>
            </a:lvl2pPr>
            <a:lvl3pPr>
              <a:defRPr sz="2568"/>
            </a:lvl3pPr>
            <a:lvl4pPr>
              <a:defRPr sz="2311"/>
            </a:lvl4pPr>
            <a:lvl5pPr>
              <a:defRPr sz="2311"/>
            </a:lvl5pPr>
            <a:lvl6pPr>
              <a:defRPr sz="2311"/>
            </a:lvl6pPr>
            <a:lvl7pPr>
              <a:defRPr sz="2311"/>
            </a:lvl7pPr>
            <a:lvl8pPr>
              <a:defRPr sz="2311"/>
            </a:lvl8pPr>
            <a:lvl9pPr>
              <a:defRPr sz="2311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40147" y="992188"/>
            <a:ext cx="5044722" cy="4908550"/>
          </a:xfrm>
        </p:spPr>
        <p:txBody>
          <a:bodyPr/>
          <a:lstStyle>
            <a:lvl1pPr>
              <a:defRPr sz="3595"/>
            </a:lvl1pPr>
            <a:lvl2pPr>
              <a:defRPr sz="3082"/>
            </a:lvl2pPr>
            <a:lvl3pPr>
              <a:defRPr sz="2568"/>
            </a:lvl3pPr>
            <a:lvl4pPr>
              <a:defRPr sz="2311"/>
            </a:lvl4pPr>
            <a:lvl5pPr>
              <a:defRPr sz="2311"/>
            </a:lvl5pPr>
            <a:lvl6pPr>
              <a:defRPr sz="2311"/>
            </a:lvl6pPr>
            <a:lvl7pPr>
              <a:defRPr sz="2311"/>
            </a:lvl7pPr>
            <a:lvl8pPr>
              <a:defRPr sz="2311"/>
            </a:lvl8pPr>
            <a:lvl9pPr>
              <a:defRPr sz="2311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90176273"/>
      </p:ext>
    </p:extLst>
  </p:cSld>
  <p:clrMapOvr>
    <a:masterClrMapping/>
  </p:clrMapOvr>
  <p:transition spd="slow"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7914" y="238125"/>
            <a:ext cx="9510575" cy="9906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27913" y="1330325"/>
            <a:ext cx="4669680" cy="554038"/>
          </a:xfrm>
        </p:spPr>
        <p:txBody>
          <a:bodyPr anchor="b"/>
          <a:lstStyle>
            <a:lvl1pPr marL="0" indent="0">
              <a:buNone/>
              <a:defRPr sz="3082" b="1"/>
            </a:lvl1pPr>
            <a:lvl2pPr marL="587045" indent="0">
              <a:buNone/>
              <a:defRPr sz="2568" b="1"/>
            </a:lvl2pPr>
            <a:lvl3pPr marL="1174090" indent="0">
              <a:buNone/>
              <a:defRPr sz="2311" b="1"/>
            </a:lvl3pPr>
            <a:lvl4pPr marL="1761134" indent="0">
              <a:buNone/>
              <a:defRPr sz="2054" b="1"/>
            </a:lvl4pPr>
            <a:lvl5pPr marL="2348179" indent="0">
              <a:buNone/>
              <a:defRPr sz="2054" b="1"/>
            </a:lvl5pPr>
            <a:lvl6pPr marL="2935224" indent="0">
              <a:buNone/>
              <a:defRPr sz="2054" b="1"/>
            </a:lvl6pPr>
            <a:lvl7pPr marL="3522269" indent="0">
              <a:buNone/>
              <a:defRPr sz="2054" b="1"/>
            </a:lvl7pPr>
            <a:lvl8pPr marL="4109314" indent="0">
              <a:buNone/>
              <a:defRPr sz="2054" b="1"/>
            </a:lvl8pPr>
            <a:lvl9pPr marL="4696358" indent="0">
              <a:buNone/>
              <a:defRPr sz="2054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7913" y="1884363"/>
            <a:ext cx="4669680" cy="3424237"/>
          </a:xfrm>
        </p:spPr>
        <p:txBody>
          <a:bodyPr/>
          <a:lstStyle>
            <a:lvl1pPr>
              <a:defRPr sz="3082"/>
            </a:lvl1pPr>
            <a:lvl2pPr>
              <a:defRPr sz="2568"/>
            </a:lvl2pPr>
            <a:lvl3pPr>
              <a:defRPr sz="2311"/>
            </a:lvl3pPr>
            <a:lvl4pPr>
              <a:defRPr sz="2054"/>
            </a:lvl4pPr>
            <a:lvl5pPr>
              <a:defRPr sz="2054"/>
            </a:lvl5pPr>
            <a:lvl6pPr>
              <a:defRPr sz="2054"/>
            </a:lvl6pPr>
            <a:lvl7pPr>
              <a:defRPr sz="2054"/>
            </a:lvl7pPr>
            <a:lvl8pPr>
              <a:defRPr sz="2054"/>
            </a:lvl8pPr>
            <a:lvl9pPr>
              <a:defRPr sz="2054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366770" y="1330325"/>
            <a:ext cx="4671719" cy="554038"/>
          </a:xfrm>
        </p:spPr>
        <p:txBody>
          <a:bodyPr anchor="b"/>
          <a:lstStyle>
            <a:lvl1pPr marL="0" indent="0">
              <a:buNone/>
              <a:defRPr sz="3082" b="1"/>
            </a:lvl1pPr>
            <a:lvl2pPr marL="587045" indent="0">
              <a:buNone/>
              <a:defRPr sz="2568" b="1"/>
            </a:lvl2pPr>
            <a:lvl3pPr marL="1174090" indent="0">
              <a:buNone/>
              <a:defRPr sz="2311" b="1"/>
            </a:lvl3pPr>
            <a:lvl4pPr marL="1761134" indent="0">
              <a:buNone/>
              <a:defRPr sz="2054" b="1"/>
            </a:lvl4pPr>
            <a:lvl5pPr marL="2348179" indent="0">
              <a:buNone/>
              <a:defRPr sz="2054" b="1"/>
            </a:lvl5pPr>
            <a:lvl6pPr marL="2935224" indent="0">
              <a:buNone/>
              <a:defRPr sz="2054" b="1"/>
            </a:lvl6pPr>
            <a:lvl7pPr marL="3522269" indent="0">
              <a:buNone/>
              <a:defRPr sz="2054" b="1"/>
            </a:lvl7pPr>
            <a:lvl8pPr marL="4109314" indent="0">
              <a:buNone/>
              <a:defRPr sz="2054" b="1"/>
            </a:lvl8pPr>
            <a:lvl9pPr marL="4696358" indent="0">
              <a:buNone/>
              <a:defRPr sz="2054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366770" y="1884363"/>
            <a:ext cx="4671719" cy="3424237"/>
          </a:xfrm>
        </p:spPr>
        <p:txBody>
          <a:bodyPr/>
          <a:lstStyle>
            <a:lvl1pPr>
              <a:defRPr sz="3082"/>
            </a:lvl1pPr>
            <a:lvl2pPr>
              <a:defRPr sz="2568"/>
            </a:lvl2pPr>
            <a:lvl3pPr>
              <a:defRPr sz="2311"/>
            </a:lvl3pPr>
            <a:lvl4pPr>
              <a:defRPr sz="2054"/>
            </a:lvl4pPr>
            <a:lvl5pPr>
              <a:defRPr sz="2054"/>
            </a:lvl5pPr>
            <a:lvl6pPr>
              <a:defRPr sz="2054"/>
            </a:lvl6pPr>
            <a:lvl7pPr>
              <a:defRPr sz="2054"/>
            </a:lvl7pPr>
            <a:lvl8pPr>
              <a:defRPr sz="2054"/>
            </a:lvl8pPr>
            <a:lvl9pPr>
              <a:defRPr sz="2054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24856966"/>
      </p:ext>
    </p:extLst>
  </p:cSld>
  <p:clrMapOvr>
    <a:masterClrMapping/>
  </p:clrMapOvr>
  <p:transition spd="slow"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789074000"/>
      </p:ext>
    </p:extLst>
  </p:cSld>
  <p:clrMapOvr>
    <a:masterClrMapping/>
  </p:clrMapOvr>
  <p:transition spd="slow"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88412476"/>
      </p:ext>
    </p:extLst>
  </p:cSld>
  <p:clrMapOvr>
    <a:masterClrMapping/>
  </p:clrMapOvr>
  <p:transition spd="slow"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7914" y="236539"/>
            <a:ext cx="3477291" cy="1006475"/>
          </a:xfrm>
        </p:spPr>
        <p:txBody>
          <a:bodyPr/>
          <a:lstStyle>
            <a:lvl1pPr algn="l">
              <a:defRPr sz="2568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31578" y="236538"/>
            <a:ext cx="5906911" cy="5072062"/>
          </a:xfrm>
        </p:spPr>
        <p:txBody>
          <a:bodyPr/>
          <a:lstStyle>
            <a:lvl1pPr>
              <a:defRPr sz="4109"/>
            </a:lvl1pPr>
            <a:lvl2pPr>
              <a:defRPr sz="3595"/>
            </a:lvl2pPr>
            <a:lvl3pPr>
              <a:defRPr sz="3082"/>
            </a:lvl3pPr>
            <a:lvl4pPr>
              <a:defRPr sz="2568"/>
            </a:lvl4pPr>
            <a:lvl5pPr>
              <a:defRPr sz="2568"/>
            </a:lvl5pPr>
            <a:lvl6pPr>
              <a:defRPr sz="2568"/>
            </a:lvl6pPr>
            <a:lvl7pPr>
              <a:defRPr sz="2568"/>
            </a:lvl7pPr>
            <a:lvl8pPr>
              <a:defRPr sz="2568"/>
            </a:lvl8pPr>
            <a:lvl9pPr>
              <a:defRPr sz="2568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7914" y="1243014"/>
            <a:ext cx="3477291" cy="4065587"/>
          </a:xfrm>
        </p:spPr>
        <p:txBody>
          <a:bodyPr/>
          <a:lstStyle>
            <a:lvl1pPr marL="0" indent="0">
              <a:buNone/>
              <a:defRPr sz="1798"/>
            </a:lvl1pPr>
            <a:lvl2pPr marL="587045" indent="0">
              <a:buNone/>
              <a:defRPr sz="1541"/>
            </a:lvl2pPr>
            <a:lvl3pPr marL="1174090" indent="0">
              <a:buNone/>
              <a:defRPr sz="1284"/>
            </a:lvl3pPr>
            <a:lvl4pPr marL="1761134" indent="0">
              <a:buNone/>
              <a:defRPr sz="1156"/>
            </a:lvl4pPr>
            <a:lvl5pPr marL="2348179" indent="0">
              <a:buNone/>
              <a:defRPr sz="1156"/>
            </a:lvl5pPr>
            <a:lvl6pPr marL="2935224" indent="0">
              <a:buNone/>
              <a:defRPr sz="1156"/>
            </a:lvl6pPr>
            <a:lvl7pPr marL="3522269" indent="0">
              <a:buNone/>
              <a:defRPr sz="1156"/>
            </a:lvl7pPr>
            <a:lvl8pPr marL="4109314" indent="0">
              <a:buNone/>
              <a:defRPr sz="1156"/>
            </a:lvl8pPr>
            <a:lvl9pPr marL="4696358" indent="0">
              <a:buNone/>
              <a:defRPr sz="1156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996708566"/>
      </p:ext>
    </p:extLst>
  </p:cSld>
  <p:clrMapOvr>
    <a:masterClrMapping/>
  </p:clrMapOvr>
  <p:transition spd="slow"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70884" y="4160839"/>
            <a:ext cx="6341064" cy="490537"/>
          </a:xfrm>
        </p:spPr>
        <p:txBody>
          <a:bodyPr/>
          <a:lstStyle>
            <a:lvl1pPr algn="l">
              <a:defRPr sz="2568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070884" y="531814"/>
            <a:ext cx="6341064" cy="3565525"/>
          </a:xfrm>
        </p:spPr>
        <p:txBody>
          <a:bodyPr/>
          <a:lstStyle>
            <a:lvl1pPr marL="0" indent="0">
              <a:buNone/>
              <a:defRPr sz="4109"/>
            </a:lvl1pPr>
            <a:lvl2pPr marL="587045" indent="0">
              <a:buNone/>
              <a:defRPr sz="3595"/>
            </a:lvl2pPr>
            <a:lvl3pPr marL="1174090" indent="0">
              <a:buNone/>
              <a:defRPr sz="3082"/>
            </a:lvl3pPr>
            <a:lvl4pPr marL="1761134" indent="0">
              <a:buNone/>
              <a:defRPr sz="2568"/>
            </a:lvl4pPr>
            <a:lvl5pPr marL="2348179" indent="0">
              <a:buNone/>
              <a:defRPr sz="2568"/>
            </a:lvl5pPr>
            <a:lvl6pPr marL="2935224" indent="0">
              <a:buNone/>
              <a:defRPr sz="2568"/>
            </a:lvl6pPr>
            <a:lvl7pPr marL="3522269" indent="0">
              <a:buNone/>
              <a:defRPr sz="2568"/>
            </a:lvl7pPr>
            <a:lvl8pPr marL="4109314" indent="0">
              <a:buNone/>
              <a:defRPr sz="2568"/>
            </a:lvl8pPr>
            <a:lvl9pPr marL="4696358" indent="0">
              <a:buNone/>
              <a:defRPr sz="2568"/>
            </a:lvl9pPr>
          </a:lstStyle>
          <a:p>
            <a:pPr lvl="0"/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070884" y="4651375"/>
            <a:ext cx="6341064" cy="698500"/>
          </a:xfrm>
        </p:spPr>
        <p:txBody>
          <a:bodyPr/>
          <a:lstStyle>
            <a:lvl1pPr marL="0" indent="0">
              <a:buNone/>
              <a:defRPr sz="1798"/>
            </a:lvl1pPr>
            <a:lvl2pPr marL="587045" indent="0">
              <a:buNone/>
              <a:defRPr sz="1541"/>
            </a:lvl2pPr>
            <a:lvl3pPr marL="1174090" indent="0">
              <a:buNone/>
              <a:defRPr sz="1284"/>
            </a:lvl3pPr>
            <a:lvl4pPr marL="1761134" indent="0">
              <a:buNone/>
              <a:defRPr sz="1156"/>
            </a:lvl4pPr>
            <a:lvl5pPr marL="2348179" indent="0">
              <a:buNone/>
              <a:defRPr sz="1156"/>
            </a:lvl5pPr>
            <a:lvl6pPr marL="2935224" indent="0">
              <a:buNone/>
              <a:defRPr sz="1156"/>
            </a:lvl6pPr>
            <a:lvl7pPr marL="3522269" indent="0">
              <a:buNone/>
              <a:defRPr sz="1156"/>
            </a:lvl7pPr>
            <a:lvl8pPr marL="4109314" indent="0">
              <a:buNone/>
              <a:defRPr sz="1156"/>
            </a:lvl8pPr>
            <a:lvl9pPr marL="4696358" indent="0">
              <a:buNone/>
              <a:defRPr sz="1156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266605765"/>
      </p:ext>
    </p:extLst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0" y="0"/>
            <a:ext cx="10550094" cy="742950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73025" tIns="36512" rIns="73025" bIns="36512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01790" y="992188"/>
            <a:ext cx="10283080" cy="4908550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73025" tIns="36512" rIns="73025" bIns="3651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28" name="Line 4"/>
          <p:cNvSpPr>
            <a:spLocks noChangeShapeType="1"/>
          </p:cNvSpPr>
          <p:nvPr/>
        </p:nvSpPr>
        <p:spPr bwMode="auto">
          <a:xfrm>
            <a:off x="32612" y="795338"/>
            <a:ext cx="10484869" cy="0"/>
          </a:xfrm>
          <a:prstGeom prst="line">
            <a:avLst/>
          </a:prstGeom>
          <a:noFill/>
          <a:ln w="508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sz="4109" dirty="0">
              <a:cs typeface="+mn-cs"/>
            </a:endParaRPr>
          </a:p>
        </p:txBody>
      </p:sp>
      <p:sp>
        <p:nvSpPr>
          <p:cNvPr id="1029" name="Line 5"/>
          <p:cNvSpPr>
            <a:spLocks noChangeShapeType="1"/>
          </p:cNvSpPr>
          <p:nvPr/>
        </p:nvSpPr>
        <p:spPr bwMode="auto">
          <a:xfrm>
            <a:off x="32612" y="890588"/>
            <a:ext cx="10484869" cy="0"/>
          </a:xfrm>
          <a:prstGeom prst="line">
            <a:avLst/>
          </a:prstGeom>
          <a:noFill/>
          <a:ln w="508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sz="4109" dirty="0"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ransition spd="slow">
    <p:fade thruBlk="1"/>
  </p:transition>
  <p:txStyles>
    <p:titleStyle>
      <a:lvl1pPr algn="ctr" defTabSz="939680" rtl="0" eaLnBrk="0" fontAlgn="base" hangingPunct="0">
        <a:spcBef>
          <a:spcPct val="0"/>
        </a:spcBef>
        <a:spcAft>
          <a:spcPct val="0"/>
        </a:spcAft>
        <a:defRPr sz="5136">
          <a:solidFill>
            <a:schemeClr val="tx1"/>
          </a:solidFill>
          <a:latin typeface="+mj-lt"/>
          <a:ea typeface="+mj-ea"/>
          <a:cs typeface="ＭＳ Ｐゴシック" charset="0"/>
        </a:defRPr>
      </a:lvl1pPr>
      <a:lvl2pPr algn="ctr" defTabSz="939680" rtl="0" eaLnBrk="0" fontAlgn="base" hangingPunct="0">
        <a:spcBef>
          <a:spcPct val="0"/>
        </a:spcBef>
        <a:spcAft>
          <a:spcPct val="0"/>
        </a:spcAft>
        <a:defRPr sz="5136">
          <a:solidFill>
            <a:schemeClr val="tx1"/>
          </a:solidFill>
          <a:latin typeface="Arial" charset="0"/>
          <a:ea typeface="ＭＳ Ｐゴシック" charset="0"/>
          <a:cs typeface="ＭＳ Ｐゴシック" charset="0"/>
        </a:defRPr>
      </a:lvl2pPr>
      <a:lvl3pPr algn="ctr" defTabSz="939680" rtl="0" eaLnBrk="0" fontAlgn="base" hangingPunct="0">
        <a:spcBef>
          <a:spcPct val="0"/>
        </a:spcBef>
        <a:spcAft>
          <a:spcPct val="0"/>
        </a:spcAft>
        <a:defRPr sz="5136">
          <a:solidFill>
            <a:schemeClr val="tx1"/>
          </a:solidFill>
          <a:latin typeface="Arial" charset="0"/>
          <a:ea typeface="ＭＳ Ｐゴシック" charset="0"/>
          <a:cs typeface="ＭＳ Ｐゴシック" charset="0"/>
        </a:defRPr>
      </a:lvl3pPr>
      <a:lvl4pPr algn="ctr" defTabSz="939680" rtl="0" eaLnBrk="0" fontAlgn="base" hangingPunct="0">
        <a:spcBef>
          <a:spcPct val="0"/>
        </a:spcBef>
        <a:spcAft>
          <a:spcPct val="0"/>
        </a:spcAft>
        <a:defRPr sz="5136">
          <a:solidFill>
            <a:schemeClr val="tx1"/>
          </a:solidFill>
          <a:latin typeface="Arial" charset="0"/>
          <a:ea typeface="ＭＳ Ｐゴシック" charset="0"/>
          <a:cs typeface="ＭＳ Ｐゴシック" charset="0"/>
        </a:defRPr>
      </a:lvl4pPr>
      <a:lvl5pPr algn="ctr" defTabSz="939680" rtl="0" eaLnBrk="0" fontAlgn="base" hangingPunct="0">
        <a:spcBef>
          <a:spcPct val="0"/>
        </a:spcBef>
        <a:spcAft>
          <a:spcPct val="0"/>
        </a:spcAft>
        <a:defRPr sz="5136">
          <a:solidFill>
            <a:schemeClr val="tx1"/>
          </a:solidFill>
          <a:latin typeface="Arial" charset="0"/>
          <a:ea typeface="ＭＳ Ｐゴシック" charset="0"/>
          <a:cs typeface="ＭＳ Ｐゴシック" charset="0"/>
        </a:defRPr>
      </a:lvl5pPr>
      <a:lvl6pPr marL="587045" algn="ctr" defTabSz="939680" rtl="0" eaLnBrk="0" fontAlgn="base" hangingPunct="0">
        <a:spcBef>
          <a:spcPct val="0"/>
        </a:spcBef>
        <a:spcAft>
          <a:spcPct val="0"/>
        </a:spcAft>
        <a:defRPr sz="5136">
          <a:solidFill>
            <a:schemeClr val="tx1"/>
          </a:solidFill>
          <a:latin typeface="Arial" charset="0"/>
          <a:ea typeface="ＭＳ Ｐゴシック" charset="0"/>
        </a:defRPr>
      </a:lvl6pPr>
      <a:lvl7pPr marL="1174090" algn="ctr" defTabSz="939680" rtl="0" eaLnBrk="0" fontAlgn="base" hangingPunct="0">
        <a:spcBef>
          <a:spcPct val="0"/>
        </a:spcBef>
        <a:spcAft>
          <a:spcPct val="0"/>
        </a:spcAft>
        <a:defRPr sz="5136">
          <a:solidFill>
            <a:schemeClr val="tx1"/>
          </a:solidFill>
          <a:latin typeface="Arial" charset="0"/>
          <a:ea typeface="ＭＳ Ｐゴシック" charset="0"/>
        </a:defRPr>
      </a:lvl7pPr>
      <a:lvl8pPr marL="1761134" algn="ctr" defTabSz="939680" rtl="0" eaLnBrk="0" fontAlgn="base" hangingPunct="0">
        <a:spcBef>
          <a:spcPct val="0"/>
        </a:spcBef>
        <a:spcAft>
          <a:spcPct val="0"/>
        </a:spcAft>
        <a:defRPr sz="5136">
          <a:solidFill>
            <a:schemeClr val="tx1"/>
          </a:solidFill>
          <a:latin typeface="Arial" charset="0"/>
          <a:ea typeface="ＭＳ Ｐゴシック" charset="0"/>
        </a:defRPr>
      </a:lvl8pPr>
      <a:lvl9pPr marL="2348179" algn="ctr" defTabSz="939680" rtl="0" eaLnBrk="0" fontAlgn="base" hangingPunct="0">
        <a:spcBef>
          <a:spcPct val="0"/>
        </a:spcBef>
        <a:spcAft>
          <a:spcPct val="0"/>
        </a:spcAft>
        <a:defRPr sz="5136">
          <a:solidFill>
            <a:schemeClr val="tx1"/>
          </a:solidFill>
          <a:latin typeface="Arial" charset="0"/>
          <a:ea typeface="ＭＳ Ｐゴシック" charset="0"/>
        </a:defRPr>
      </a:lvl9pPr>
    </p:titleStyle>
    <p:bodyStyle>
      <a:lvl1pPr marL="352635" indent="-352635" algn="l" defTabSz="939680" rtl="0" eaLnBrk="0" fontAlgn="base" hangingPunct="0">
        <a:spcBef>
          <a:spcPct val="50000"/>
        </a:spcBef>
        <a:spcAft>
          <a:spcPct val="0"/>
        </a:spcAft>
        <a:defRPr sz="3852">
          <a:solidFill>
            <a:schemeClr val="tx1"/>
          </a:solidFill>
          <a:latin typeface="+mn-lt"/>
          <a:ea typeface="+mn-ea"/>
          <a:cs typeface="ＭＳ Ｐゴシック" charset="0"/>
        </a:defRPr>
      </a:lvl1pPr>
      <a:lvl2pPr marL="762343" indent="-262948" algn="l" defTabSz="939680" rtl="0" eaLnBrk="0" fontAlgn="base" hangingPunct="0">
        <a:spcBef>
          <a:spcPct val="0"/>
        </a:spcBef>
        <a:spcAft>
          <a:spcPct val="0"/>
        </a:spcAft>
        <a:buClr>
          <a:schemeClr val="tx1"/>
        </a:buClr>
        <a:buSzPct val="120000"/>
        <a:buFont typeface="Palatino" charset="0"/>
        <a:buChar char="•"/>
        <a:defRPr sz="3595">
          <a:solidFill>
            <a:schemeClr val="tx1"/>
          </a:solidFill>
          <a:latin typeface="+mn-lt"/>
          <a:ea typeface="+mn-ea"/>
        </a:defRPr>
      </a:lvl2pPr>
      <a:lvl3pPr marL="1174090" indent="-234411" algn="l" defTabSz="939680" rtl="0" eaLnBrk="0" fontAlgn="base" hangingPunct="0">
        <a:spcBef>
          <a:spcPct val="0"/>
        </a:spcBef>
        <a:spcAft>
          <a:spcPct val="0"/>
        </a:spcAft>
        <a:buClr>
          <a:schemeClr val="tx1"/>
        </a:buClr>
        <a:buSzPct val="100000"/>
        <a:buChar char="–"/>
        <a:defRPr sz="3082">
          <a:solidFill>
            <a:schemeClr val="tx1"/>
          </a:solidFill>
          <a:latin typeface="+mn-lt"/>
          <a:ea typeface="+mn-ea"/>
        </a:defRPr>
      </a:lvl3pPr>
      <a:lvl4pPr marL="1642910" indent="-234411" algn="l" defTabSz="939680" rtl="0" eaLnBrk="0" fontAlgn="base" hangingPunct="0">
        <a:spcBef>
          <a:spcPct val="20000"/>
        </a:spcBef>
        <a:spcAft>
          <a:spcPct val="0"/>
        </a:spcAft>
        <a:defRPr sz="3852">
          <a:solidFill>
            <a:schemeClr val="tx1"/>
          </a:solidFill>
          <a:latin typeface="+mn-lt"/>
          <a:ea typeface="+mn-ea"/>
        </a:defRPr>
      </a:lvl4pPr>
      <a:lvl5pPr marL="2113770" indent="-234411" algn="l" defTabSz="939680" rtl="0" eaLnBrk="0" fontAlgn="base" hangingPunct="0">
        <a:spcBef>
          <a:spcPct val="20000"/>
        </a:spcBef>
        <a:spcAft>
          <a:spcPct val="0"/>
        </a:spcAft>
        <a:defRPr sz="3852">
          <a:solidFill>
            <a:schemeClr val="tx1"/>
          </a:solidFill>
          <a:latin typeface="+mn-lt"/>
          <a:ea typeface="+mn-ea"/>
        </a:defRPr>
      </a:lvl5pPr>
      <a:lvl6pPr marL="2700814" indent="-234411" algn="l" defTabSz="939680" rtl="0" eaLnBrk="0" fontAlgn="base" hangingPunct="0">
        <a:spcBef>
          <a:spcPct val="20000"/>
        </a:spcBef>
        <a:spcAft>
          <a:spcPct val="0"/>
        </a:spcAft>
        <a:defRPr sz="3852">
          <a:solidFill>
            <a:schemeClr val="tx1"/>
          </a:solidFill>
          <a:latin typeface="+mn-lt"/>
          <a:ea typeface="+mn-ea"/>
        </a:defRPr>
      </a:lvl6pPr>
      <a:lvl7pPr marL="3287859" indent="-234411" algn="l" defTabSz="939680" rtl="0" eaLnBrk="0" fontAlgn="base" hangingPunct="0">
        <a:spcBef>
          <a:spcPct val="20000"/>
        </a:spcBef>
        <a:spcAft>
          <a:spcPct val="0"/>
        </a:spcAft>
        <a:defRPr sz="3852">
          <a:solidFill>
            <a:schemeClr val="tx1"/>
          </a:solidFill>
          <a:latin typeface="+mn-lt"/>
          <a:ea typeface="+mn-ea"/>
        </a:defRPr>
      </a:lvl7pPr>
      <a:lvl8pPr marL="3874904" indent="-234411" algn="l" defTabSz="939680" rtl="0" eaLnBrk="0" fontAlgn="base" hangingPunct="0">
        <a:spcBef>
          <a:spcPct val="20000"/>
        </a:spcBef>
        <a:spcAft>
          <a:spcPct val="0"/>
        </a:spcAft>
        <a:defRPr sz="3852">
          <a:solidFill>
            <a:schemeClr val="tx1"/>
          </a:solidFill>
          <a:latin typeface="+mn-lt"/>
          <a:ea typeface="+mn-ea"/>
        </a:defRPr>
      </a:lvl8pPr>
      <a:lvl9pPr marL="4461949" indent="-234411" algn="l" defTabSz="939680" rtl="0" eaLnBrk="0" fontAlgn="base" hangingPunct="0">
        <a:spcBef>
          <a:spcPct val="20000"/>
        </a:spcBef>
        <a:spcAft>
          <a:spcPct val="0"/>
        </a:spcAft>
        <a:defRPr sz="3852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587045" rtl="0" eaLnBrk="1" latinLnBrk="0" hangingPunct="1">
        <a:defRPr sz="2311" kern="1200">
          <a:solidFill>
            <a:schemeClr val="tx1"/>
          </a:solidFill>
          <a:latin typeface="+mn-lt"/>
          <a:ea typeface="+mn-ea"/>
          <a:cs typeface="+mn-cs"/>
        </a:defRPr>
      </a:lvl1pPr>
      <a:lvl2pPr marL="587045" algn="l" defTabSz="587045" rtl="0" eaLnBrk="1" latinLnBrk="0" hangingPunct="1">
        <a:defRPr sz="2311" kern="1200">
          <a:solidFill>
            <a:schemeClr val="tx1"/>
          </a:solidFill>
          <a:latin typeface="+mn-lt"/>
          <a:ea typeface="+mn-ea"/>
          <a:cs typeface="+mn-cs"/>
        </a:defRPr>
      </a:lvl2pPr>
      <a:lvl3pPr marL="1174090" algn="l" defTabSz="587045" rtl="0" eaLnBrk="1" latinLnBrk="0" hangingPunct="1">
        <a:defRPr sz="2311" kern="1200">
          <a:solidFill>
            <a:schemeClr val="tx1"/>
          </a:solidFill>
          <a:latin typeface="+mn-lt"/>
          <a:ea typeface="+mn-ea"/>
          <a:cs typeface="+mn-cs"/>
        </a:defRPr>
      </a:lvl3pPr>
      <a:lvl4pPr marL="1761134" algn="l" defTabSz="587045" rtl="0" eaLnBrk="1" latinLnBrk="0" hangingPunct="1">
        <a:defRPr sz="2311" kern="1200">
          <a:solidFill>
            <a:schemeClr val="tx1"/>
          </a:solidFill>
          <a:latin typeface="+mn-lt"/>
          <a:ea typeface="+mn-ea"/>
          <a:cs typeface="+mn-cs"/>
        </a:defRPr>
      </a:lvl4pPr>
      <a:lvl5pPr marL="2348179" algn="l" defTabSz="587045" rtl="0" eaLnBrk="1" latinLnBrk="0" hangingPunct="1">
        <a:defRPr sz="2311" kern="1200">
          <a:solidFill>
            <a:schemeClr val="tx1"/>
          </a:solidFill>
          <a:latin typeface="+mn-lt"/>
          <a:ea typeface="+mn-ea"/>
          <a:cs typeface="+mn-cs"/>
        </a:defRPr>
      </a:lvl5pPr>
      <a:lvl6pPr marL="2935224" algn="l" defTabSz="587045" rtl="0" eaLnBrk="1" latinLnBrk="0" hangingPunct="1">
        <a:defRPr sz="2311" kern="1200">
          <a:solidFill>
            <a:schemeClr val="tx1"/>
          </a:solidFill>
          <a:latin typeface="+mn-lt"/>
          <a:ea typeface="+mn-ea"/>
          <a:cs typeface="+mn-cs"/>
        </a:defRPr>
      </a:lvl6pPr>
      <a:lvl7pPr marL="3522269" algn="l" defTabSz="587045" rtl="0" eaLnBrk="1" latinLnBrk="0" hangingPunct="1">
        <a:defRPr sz="2311" kern="1200">
          <a:solidFill>
            <a:schemeClr val="tx1"/>
          </a:solidFill>
          <a:latin typeface="+mn-lt"/>
          <a:ea typeface="+mn-ea"/>
          <a:cs typeface="+mn-cs"/>
        </a:defRPr>
      </a:lvl7pPr>
      <a:lvl8pPr marL="4109314" algn="l" defTabSz="587045" rtl="0" eaLnBrk="1" latinLnBrk="0" hangingPunct="1">
        <a:defRPr sz="2311" kern="1200">
          <a:solidFill>
            <a:schemeClr val="tx1"/>
          </a:solidFill>
          <a:latin typeface="+mn-lt"/>
          <a:ea typeface="+mn-ea"/>
          <a:cs typeface="+mn-cs"/>
        </a:defRPr>
      </a:lvl8pPr>
      <a:lvl9pPr marL="4696358" algn="l" defTabSz="587045" rtl="0" eaLnBrk="1" latinLnBrk="0" hangingPunct="1">
        <a:defRPr sz="231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tiff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tif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tiff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jpeg"/><Relationship Id="rId3" Type="http://schemas.openxmlformats.org/officeDocument/2006/relationships/image" Target="../media/image19.jpeg"/><Relationship Id="rId7" Type="http://schemas.openxmlformats.org/officeDocument/2006/relationships/image" Target="../media/image23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jpeg"/><Relationship Id="rId11" Type="http://schemas.openxmlformats.org/officeDocument/2006/relationships/image" Target="../media/image27.jpeg"/><Relationship Id="rId5" Type="http://schemas.openxmlformats.org/officeDocument/2006/relationships/image" Target="../media/image21.png"/><Relationship Id="rId10" Type="http://schemas.openxmlformats.org/officeDocument/2006/relationships/image" Target="../media/image26.jpeg"/><Relationship Id="rId4" Type="http://schemas.openxmlformats.org/officeDocument/2006/relationships/image" Target="../media/image20.png"/><Relationship Id="rId9" Type="http://schemas.openxmlformats.org/officeDocument/2006/relationships/image" Target="../media/image25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tif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ChangeArrowheads="1"/>
          </p:cNvSpPr>
          <p:nvPr/>
        </p:nvSpPr>
        <p:spPr bwMode="auto">
          <a:xfrm>
            <a:off x="248890" y="3720385"/>
            <a:ext cx="10214951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en-US" sz="5400" b="1" dirty="0">
                <a:solidFill>
                  <a:srgbClr val="FFFF00"/>
                </a:solidFill>
                <a:latin typeface="Arial" charset="0"/>
              </a:rPr>
              <a:t>O</a:t>
            </a:r>
            <a:r>
              <a:rPr lang="en-US" sz="4000" dirty="0">
                <a:solidFill>
                  <a:srgbClr val="FFFF00"/>
                </a:solidFill>
                <a:latin typeface="Arial" charset="0"/>
              </a:rPr>
              <a:t>UTCOMES</a:t>
            </a:r>
            <a:r>
              <a:rPr lang="en-US" sz="5400" dirty="0">
                <a:solidFill>
                  <a:srgbClr val="FFFF00"/>
                </a:solidFill>
                <a:latin typeface="Arial" charset="0"/>
              </a:rPr>
              <a:t> </a:t>
            </a:r>
            <a:r>
              <a:rPr lang="en-US" sz="5400" b="1" dirty="0">
                <a:solidFill>
                  <a:srgbClr val="FFFF00"/>
                </a:solidFill>
                <a:latin typeface="Arial" charset="0"/>
              </a:rPr>
              <a:t>R</a:t>
            </a:r>
            <a:r>
              <a:rPr lang="en-US" sz="4400" dirty="0">
                <a:solidFill>
                  <a:srgbClr val="FFFF00"/>
                </a:solidFill>
                <a:latin typeface="Arial" charset="0"/>
              </a:rPr>
              <a:t>ESEARCH Consortium</a:t>
            </a:r>
            <a:r>
              <a:rPr lang="en-US" sz="4400" baseline="30000" dirty="0">
                <a:solidFill>
                  <a:srgbClr val="FFFF00"/>
                </a:solidFill>
                <a:latin typeface="Arial" charset="0"/>
              </a:rPr>
              <a:t>®</a:t>
            </a:r>
          </a:p>
        </p:txBody>
      </p:sp>
      <p:pic>
        <p:nvPicPr>
          <p:cNvPr id="7" name="Picture 6" descr="A close-up of a logo&#10;&#10;Description automatically generated">
            <a:extLst>
              <a:ext uri="{FF2B5EF4-FFF2-40B4-BE49-F238E27FC236}">
                <a16:creationId xmlns:a16="http://schemas.microsoft.com/office/drawing/2014/main" id="{60FFFF85-5EAA-C08E-2D0F-A0EAC74D4F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8045"/>
            <a:ext cx="7022038" cy="3540972"/>
          </a:xfrm>
          <a:prstGeom prst="rect">
            <a:avLst/>
          </a:prstGeom>
        </p:spPr>
      </p:pic>
      <p:pic>
        <p:nvPicPr>
          <p:cNvPr id="9" name="Picture 8" descr="A gold square with black text&#10;&#10;Description automatically generated">
            <a:extLst>
              <a:ext uri="{FF2B5EF4-FFF2-40B4-BE49-F238E27FC236}">
                <a16:creationId xmlns:a16="http://schemas.microsoft.com/office/drawing/2014/main" id="{E965512C-22D5-043C-9C80-2A50B36CBD5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78770" y="8626"/>
            <a:ext cx="3648973" cy="3559017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741E3418-B266-A014-455A-5DE1B7406D01}"/>
              </a:ext>
            </a:extLst>
          </p:cNvPr>
          <p:cNvSpPr txBox="1"/>
          <p:nvPr/>
        </p:nvSpPr>
        <p:spPr>
          <a:xfrm>
            <a:off x="845389" y="5185017"/>
            <a:ext cx="9023231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i="1" dirty="0">
                <a:solidFill>
                  <a:schemeClr val="tx1"/>
                </a:solidFill>
                <a:latin typeface="Times" charset="0"/>
              </a:rPr>
              <a:t>Providing the evidence for evidence-based medicine</a:t>
            </a:r>
            <a:r>
              <a:rPr lang="en-US" kern="100" baseline="30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©</a:t>
            </a:r>
          </a:p>
        </p:txBody>
      </p:sp>
    </p:spTree>
    <p:extLst>
      <p:ext uri="{BB962C8B-B14F-4D97-AF65-F5344CB8AC3E}">
        <p14:creationId xmlns:p14="http://schemas.microsoft.com/office/powerpoint/2010/main" val="3324188481"/>
      </p:ext>
    </p:extLst>
  </p:cSld>
  <p:clrMapOvr>
    <a:masterClrMapping/>
  </p:clrMapOvr>
  <p:transition spd="slow">
    <p:fade thruBlk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Troponin Monitoring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1790" y="946468"/>
            <a:ext cx="10283080" cy="4788852"/>
          </a:xfrm>
        </p:spPr>
        <p:txBody>
          <a:bodyPr/>
          <a:lstStyle/>
          <a:p>
            <a:r>
              <a:rPr lang="en-US" sz="2800" dirty="0"/>
              <a:t>Who: inpatient surgery and:</a:t>
            </a:r>
          </a:p>
          <a:p>
            <a:pPr lvl="1"/>
            <a:r>
              <a:rPr lang="en-US" sz="2400" dirty="0"/>
              <a:t>Age &gt;45 years and ≥1 risk cardiovascular risk factor</a:t>
            </a:r>
          </a:p>
          <a:p>
            <a:pPr lvl="1"/>
            <a:r>
              <a:rPr lang="en-US" sz="2400" dirty="0"/>
              <a:t>Age &gt;65 years</a:t>
            </a:r>
          </a:p>
          <a:p>
            <a:r>
              <a:rPr lang="en-US" sz="2800" dirty="0"/>
              <a:t>When</a:t>
            </a:r>
          </a:p>
          <a:p>
            <a:pPr lvl="1"/>
            <a:r>
              <a:rPr lang="en-US" sz="2400" dirty="0"/>
              <a:t>Preoperatively</a:t>
            </a:r>
          </a:p>
          <a:p>
            <a:pPr lvl="2"/>
            <a:r>
              <a:rPr lang="en-US" sz="2000" dirty="0"/>
              <a:t>18% elevated preoperatively, mostly chronically</a:t>
            </a:r>
          </a:p>
          <a:p>
            <a:pPr lvl="1"/>
            <a:r>
              <a:rPr lang="en-US" sz="2400" dirty="0"/>
              <a:t>First 3 postoperative mornings while hospitalized</a:t>
            </a:r>
          </a:p>
          <a:p>
            <a:r>
              <a:rPr lang="en-US" sz="2800" dirty="0"/>
              <a:t>Response thresholds</a:t>
            </a:r>
          </a:p>
          <a:p>
            <a:pPr lvl="1"/>
            <a:r>
              <a:rPr lang="en-US" sz="2543"/>
              <a:t>Fourth-generation </a:t>
            </a:r>
            <a:r>
              <a:rPr lang="en-US" sz="2543" dirty="0"/>
              <a:t>troponin T: &gt;0.03 ng/ml</a:t>
            </a:r>
          </a:p>
          <a:p>
            <a:pPr lvl="1"/>
            <a:r>
              <a:rPr lang="en-US" sz="2400" dirty="0"/>
              <a:t>HS troponin T: increase &gt;5 ng/L </a:t>
            </a:r>
            <a:r>
              <a:rPr lang="en-US" sz="2400" i="1" dirty="0"/>
              <a:t>and</a:t>
            </a:r>
            <a:r>
              <a:rPr lang="en-US" sz="2400" dirty="0"/>
              <a:t> postoperative &gt;20 ng/L</a:t>
            </a:r>
          </a:p>
          <a:p>
            <a:pPr lvl="1"/>
            <a:r>
              <a:rPr lang="en-US" sz="2400" dirty="0"/>
              <a:t>HS troponin I (Abbott): &gt;60 ng/L</a:t>
            </a:r>
          </a:p>
          <a:p>
            <a:pPr lvl="1"/>
            <a:r>
              <a:rPr lang="en-US" sz="2400" dirty="0"/>
              <a:t>HS troponin I (Siemens): &gt;75 ng/L</a:t>
            </a:r>
          </a:p>
        </p:txBody>
      </p:sp>
    </p:spTree>
    <p:extLst>
      <p:ext uri="{BB962C8B-B14F-4D97-AF65-F5344CB8AC3E}">
        <p14:creationId xmlns:p14="http://schemas.microsoft.com/office/powerpoint/2010/main" val="3599718233"/>
      </p:ext>
    </p:extLst>
  </p:cSld>
  <p:clrMapOvr>
    <a:masterClrMapping/>
  </p:clrMapOvr>
  <p:transition spd="slow">
    <p:fade thruBlk="1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Elevated Troponin?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3507" y="881255"/>
            <a:ext cx="10283080" cy="5062345"/>
          </a:xfrm>
        </p:spPr>
        <p:txBody>
          <a:bodyPr/>
          <a:lstStyle/>
          <a:p>
            <a:pPr>
              <a:defRPr/>
            </a:pPr>
            <a:r>
              <a:rPr lang="en-US" sz="2800" dirty="0"/>
              <a:t>Consult cardiology, medicine, hospitalists</a:t>
            </a:r>
          </a:p>
          <a:p>
            <a:pPr lvl="1">
              <a:defRPr/>
            </a:pPr>
            <a:r>
              <a:rPr lang="en-US" sz="2400" dirty="0"/>
              <a:t>Only occasional patients need catheterization ± angioplasty</a:t>
            </a:r>
          </a:p>
          <a:p>
            <a:pPr>
              <a:defRPr/>
            </a:pPr>
            <a:r>
              <a:rPr lang="en-US" sz="2800" dirty="0"/>
              <a:t>Aspirin (22% secondary reduction) ± statins or ACEIs</a:t>
            </a:r>
          </a:p>
          <a:p>
            <a:pPr>
              <a:defRPr/>
            </a:pPr>
            <a:r>
              <a:rPr lang="en-US" sz="2800" dirty="0"/>
              <a:t>Heart rate and hypertension control</a:t>
            </a:r>
          </a:p>
          <a:p>
            <a:pPr>
              <a:defRPr/>
            </a:pPr>
            <a:r>
              <a:rPr lang="en-US" sz="2800" dirty="0"/>
              <a:t>Lifestyle</a:t>
            </a:r>
          </a:p>
          <a:p>
            <a:pPr lvl="1">
              <a:defRPr/>
            </a:pPr>
            <a:r>
              <a:rPr lang="en-US" sz="2400" dirty="0"/>
              <a:t>Smoking cessation</a:t>
            </a:r>
          </a:p>
          <a:p>
            <a:pPr lvl="1">
              <a:defRPr/>
            </a:pPr>
            <a:r>
              <a:rPr lang="en-US" sz="2400" dirty="0"/>
              <a:t>Healthful diet</a:t>
            </a:r>
          </a:p>
          <a:p>
            <a:pPr lvl="1">
              <a:defRPr/>
            </a:pPr>
            <a:r>
              <a:rPr lang="en-US" sz="2400" dirty="0"/>
              <a:t>Exercise</a:t>
            </a:r>
          </a:p>
          <a:p>
            <a:pPr>
              <a:defRPr/>
            </a:pPr>
            <a:r>
              <a:rPr lang="en-US" sz="3057" dirty="0"/>
              <a:t>Anticoagulation: 28% hazard reduction</a:t>
            </a:r>
          </a:p>
        </p:txBody>
      </p:sp>
    </p:spTree>
    <p:extLst>
      <p:ext uri="{BB962C8B-B14F-4D97-AF65-F5344CB8AC3E}">
        <p14:creationId xmlns:p14="http://schemas.microsoft.com/office/powerpoint/2010/main" val="1853121728"/>
      </p:ext>
    </p:extLst>
  </p:cSld>
  <p:clrMapOvr>
    <a:masterClrMapping/>
  </p:clrMapOvr>
  <p:transition spd="slow">
    <p:fade thruBlk="1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681330-79C1-C449-B2DF-95E98AE23A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MANAGE Trial (n=1,754)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2502B0D-73C9-E54B-92C8-A1B2DAC9CCD2}"/>
              </a:ext>
            </a:extLst>
          </p:cNvPr>
          <p:cNvSpPr txBox="1"/>
          <p:nvPr/>
        </p:nvSpPr>
        <p:spPr>
          <a:xfrm>
            <a:off x="0" y="979165"/>
            <a:ext cx="4206240" cy="49552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tx1"/>
                </a:solidFill>
              </a:rPr>
              <a:t>Adults with MINS</a:t>
            </a:r>
          </a:p>
          <a:p>
            <a:endParaRPr lang="en-US" sz="2000" dirty="0">
              <a:solidFill>
                <a:schemeClr val="tx1"/>
              </a:solidFill>
            </a:endParaRPr>
          </a:p>
          <a:p>
            <a:r>
              <a:rPr lang="en-US" sz="2000" dirty="0">
                <a:solidFill>
                  <a:schemeClr val="tx1"/>
                </a:solidFill>
              </a:rPr>
              <a:t>Dabigatran v. placebo for up to 2 years</a:t>
            </a:r>
          </a:p>
          <a:p>
            <a:endParaRPr lang="en-US" sz="2000" dirty="0">
              <a:solidFill>
                <a:schemeClr val="tx1"/>
              </a:solidFill>
            </a:endParaRPr>
          </a:p>
          <a:p>
            <a:r>
              <a:rPr lang="en-US" sz="2000" dirty="0">
                <a:solidFill>
                  <a:schemeClr val="tx1"/>
                </a:solidFill>
              </a:rPr>
              <a:t>Primary: major vascular complications</a:t>
            </a:r>
          </a:p>
          <a:p>
            <a:endParaRPr lang="en-US" sz="2000" dirty="0">
              <a:solidFill>
                <a:schemeClr val="tx1"/>
              </a:solidFill>
            </a:endParaRPr>
          </a:p>
          <a:p>
            <a:r>
              <a:rPr lang="en-US" sz="2000" dirty="0">
                <a:solidFill>
                  <a:schemeClr val="tx1"/>
                </a:solidFill>
              </a:rPr>
              <a:t>Hazard ratio 28%: NNT=24</a:t>
            </a:r>
          </a:p>
          <a:p>
            <a:endParaRPr lang="en-US" sz="2000" dirty="0">
              <a:solidFill>
                <a:schemeClr val="tx1"/>
              </a:solidFill>
            </a:endParaRPr>
          </a:p>
          <a:p>
            <a:r>
              <a:rPr lang="en-US" sz="2000" dirty="0">
                <a:solidFill>
                  <a:schemeClr val="tx1"/>
                </a:solidFill>
              </a:rPr>
              <a:t>No increase in major bleeding</a:t>
            </a:r>
            <a:endParaRPr lang="en-US" sz="2800" dirty="0">
              <a:solidFill>
                <a:schemeClr val="tx1"/>
              </a:solidFill>
            </a:endParaRPr>
          </a:p>
          <a:p>
            <a:endParaRPr lang="en-US" sz="2400" dirty="0">
              <a:solidFill>
                <a:schemeClr val="tx1"/>
              </a:solidFill>
            </a:endParaRPr>
          </a:p>
          <a:p>
            <a:endParaRPr lang="en-US" sz="2400" dirty="0">
              <a:solidFill>
                <a:schemeClr val="tx1"/>
              </a:solidFill>
            </a:endParaRPr>
          </a:p>
          <a:p>
            <a:r>
              <a:rPr lang="en-US" sz="2400" dirty="0">
                <a:solidFill>
                  <a:srgbClr val="FFFF00"/>
                </a:solidFill>
              </a:rPr>
              <a:t>Devereaux, MANAGE</a:t>
            </a:r>
          </a:p>
          <a:p>
            <a:r>
              <a:rPr lang="en-US" sz="2400" dirty="0">
                <a:solidFill>
                  <a:srgbClr val="FFFF00"/>
                </a:solidFill>
              </a:rPr>
              <a:t>Lancet 2018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D966F30A-2933-3142-80CE-696F1ACAD1F2}"/>
              </a:ext>
            </a:extLst>
          </p:cNvPr>
          <p:cNvGrpSpPr/>
          <p:nvPr/>
        </p:nvGrpSpPr>
        <p:grpSpPr>
          <a:xfrm>
            <a:off x="4206240" y="979165"/>
            <a:ext cx="6276108" cy="4832092"/>
            <a:chOff x="4206240" y="979165"/>
            <a:chExt cx="6276108" cy="4832092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09D5BCB8-7DB1-F449-B1F6-8BEF627053B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206240" y="979165"/>
              <a:ext cx="6276108" cy="4832092"/>
            </a:xfrm>
            <a:prstGeom prst="rect">
              <a:avLst/>
            </a:prstGeom>
          </p:spPr>
        </p:pic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09AE2795-80F5-A346-A7BC-601A0DE11792}"/>
                </a:ext>
              </a:extLst>
            </p:cNvPr>
            <p:cNvSpPr/>
            <p:nvPr/>
          </p:nvSpPr>
          <p:spPr bwMode="auto">
            <a:xfrm>
              <a:off x="4214767" y="5561214"/>
              <a:ext cx="947651" cy="241730"/>
            </a:xfrm>
            <a:prstGeom prst="rect">
              <a:avLst/>
            </a:prstGeom>
            <a:solidFill>
              <a:schemeClr val="tx1"/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Helvetica" charset="0"/>
                <a:ea typeface="ＭＳ Ｐゴシック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30454246"/>
      </p:ext>
    </p:extLst>
  </p:cSld>
  <p:clrMapOvr>
    <a:masterClrMapping/>
  </p:clrMapOvr>
  <p:transition spd="slow">
    <p:fade thruBlk="1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Risk Prediction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200" dirty="0"/>
              <a:t>Exercise tolerance</a:t>
            </a:r>
          </a:p>
          <a:p>
            <a:pPr lvl="1"/>
            <a:r>
              <a:rPr lang="en-US" sz="2800" dirty="0"/>
              <a:t>Patient estimates are sensitive, but not specific</a:t>
            </a:r>
          </a:p>
          <a:p>
            <a:pPr lvl="1"/>
            <a:r>
              <a:rPr lang="en-US" sz="2800" dirty="0"/>
              <a:t>Even formal cardiopulmonary exercise testing is not predictive</a:t>
            </a:r>
          </a:p>
          <a:p>
            <a:r>
              <a:rPr lang="en-US" sz="3200" dirty="0"/>
              <a:t>Stress echo and CT angiography</a:t>
            </a:r>
          </a:p>
          <a:p>
            <a:pPr lvl="1"/>
            <a:r>
              <a:rPr lang="en-US" sz="2800" dirty="0"/>
              <a:t>Over-estimates risk</a:t>
            </a:r>
          </a:p>
          <a:p>
            <a:pPr lvl="1"/>
            <a:r>
              <a:rPr lang="en-US" sz="2800" i="1" dirty="0"/>
              <a:t>Worsens</a:t>
            </a:r>
            <a:r>
              <a:rPr lang="en-US" sz="2800" dirty="0"/>
              <a:t> clinical risk assessment</a:t>
            </a:r>
          </a:p>
          <a:p>
            <a:r>
              <a:rPr lang="en-US" sz="3200" dirty="0"/>
              <a:t>Revised Cardiac Risk Index</a:t>
            </a:r>
          </a:p>
          <a:p>
            <a:pPr lvl="1"/>
            <a:r>
              <a:rPr lang="en-US" sz="2800" dirty="0"/>
              <a:t>Under-estimates risk of MI by 25%</a:t>
            </a:r>
          </a:p>
          <a:p>
            <a:pPr lvl="1"/>
            <a:r>
              <a:rPr lang="en-US" sz="2800" dirty="0"/>
              <a:t>Assigns ≈50% patients to “intermediate risk”</a:t>
            </a:r>
          </a:p>
          <a:p>
            <a:endParaRPr lang="en-US" sz="3057" i="1" dirty="0"/>
          </a:p>
        </p:txBody>
      </p:sp>
    </p:spTree>
    <p:extLst>
      <p:ext uri="{BB962C8B-B14F-4D97-AF65-F5344CB8AC3E}">
        <p14:creationId xmlns:p14="http://schemas.microsoft.com/office/powerpoint/2010/main" val="133722982"/>
      </p:ext>
    </p:extLst>
  </p:cSld>
  <p:clrMapOvr>
    <a:masterClrMapping/>
  </p:clrMapOvr>
  <p:transition spd="slow">
    <p:fade thruBlk="1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EFF563-2A6A-E94B-9BF1-D7AA2EC532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Preoperative NT-ProBNP </a:t>
            </a:r>
            <a:r>
              <a:rPr lang="en-US" dirty="0"/>
              <a:t>&amp; MINS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138130FA-A3B6-6F44-AFB4-1631E44766CE}"/>
              </a:ext>
            </a:extLst>
          </p:cNvPr>
          <p:cNvGrpSpPr/>
          <p:nvPr/>
        </p:nvGrpSpPr>
        <p:grpSpPr>
          <a:xfrm>
            <a:off x="564705" y="1011797"/>
            <a:ext cx="9436990" cy="4849286"/>
            <a:chOff x="564705" y="1011797"/>
            <a:chExt cx="9436990" cy="4849286"/>
          </a:xfrm>
        </p:grpSpPr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5F1EDBA2-FE8B-0D42-BD0E-228B3B5F4CF2}"/>
                </a:ext>
              </a:extLst>
            </p:cNvPr>
            <p:cNvGrpSpPr/>
            <p:nvPr/>
          </p:nvGrpSpPr>
          <p:grpSpPr>
            <a:xfrm>
              <a:off x="564705" y="1011797"/>
              <a:ext cx="9436990" cy="4775200"/>
              <a:chOff x="210185" y="1026311"/>
              <a:chExt cx="9436990" cy="4775200"/>
            </a:xfrm>
          </p:grpSpPr>
          <p:grpSp>
            <p:nvGrpSpPr>
              <p:cNvPr id="6" name="Group 5">
                <a:extLst>
                  <a:ext uri="{FF2B5EF4-FFF2-40B4-BE49-F238E27FC236}">
                    <a16:creationId xmlns:a16="http://schemas.microsoft.com/office/drawing/2014/main" id="{18A6D658-EA7A-7A46-8B40-B5CB04A32CB3}"/>
                  </a:ext>
                </a:extLst>
              </p:cNvPr>
              <p:cNvGrpSpPr/>
              <p:nvPr/>
            </p:nvGrpSpPr>
            <p:grpSpPr>
              <a:xfrm>
                <a:off x="210185" y="1026311"/>
                <a:ext cx="9336315" cy="4775200"/>
                <a:chOff x="983344" y="1016000"/>
                <a:chExt cx="9336315" cy="4775200"/>
              </a:xfrm>
            </p:grpSpPr>
            <p:pic>
              <p:nvPicPr>
                <p:cNvPr id="4" name="Picture 3" descr="A close up of a map&#10;&#10;Description automatically generated">
                  <a:extLst>
                    <a:ext uri="{FF2B5EF4-FFF2-40B4-BE49-F238E27FC236}">
                      <a16:creationId xmlns:a16="http://schemas.microsoft.com/office/drawing/2014/main" id="{26B1156A-35A3-D94B-AEEE-30875B66138F}"/>
                    </a:ext>
                  </a:extLst>
                </p:cNvPr>
                <p:cNvPicPr/>
                <p:nvPr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83344" y="1016000"/>
                  <a:ext cx="6223000" cy="4775200"/>
                </a:xfrm>
                <a:prstGeom prst="rect">
                  <a:avLst/>
                </a:prstGeom>
              </p:spPr>
            </p:pic>
            <p:sp>
              <p:nvSpPr>
                <p:cNvPr id="5" name="Rectangle 4">
                  <a:extLst>
                    <a:ext uri="{FF2B5EF4-FFF2-40B4-BE49-F238E27FC236}">
                      <a16:creationId xmlns:a16="http://schemas.microsoft.com/office/drawing/2014/main" id="{8C631BFE-13FE-ED40-B086-A6C867E29314}"/>
                    </a:ext>
                  </a:extLst>
                </p:cNvPr>
                <p:cNvSpPr/>
                <p:nvPr/>
              </p:nvSpPr>
              <p:spPr bwMode="auto">
                <a:xfrm>
                  <a:off x="7206344" y="1016000"/>
                  <a:ext cx="3113315" cy="4760686"/>
                </a:xfrm>
                <a:prstGeom prst="rect">
                  <a:avLst/>
                </a:prstGeom>
                <a:solidFill>
                  <a:schemeClr val="bg1"/>
                </a:solidFill>
                <a:ln w="12700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effectLst/>
                <a:extLs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2400" b="0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Helvetica" charset="0"/>
                    <a:ea typeface="ＭＳ Ｐゴシック" charset="0"/>
                  </a:endParaRPr>
                </a:p>
              </p:txBody>
            </p:sp>
          </p:grpSp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D7626B4A-A1A7-FB43-9941-07977180BD86}"/>
                  </a:ext>
                </a:extLst>
              </p:cNvPr>
              <p:cNvSpPr txBox="1"/>
              <p:nvPr/>
            </p:nvSpPr>
            <p:spPr>
              <a:xfrm>
                <a:off x="6262915" y="4281714"/>
                <a:ext cx="2223686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>
                    <a:solidFill>
                      <a:schemeClr val="accent5">
                        <a:lumMod val="50000"/>
                      </a:schemeClr>
                    </a:solidFill>
                  </a:rPr>
                  <a:t>&lt;100 pg/ml</a:t>
                </a:r>
              </a:p>
            </p:txBody>
          </p:sp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B3C51A23-A176-5046-9CFB-482E4AEE9348}"/>
                  </a:ext>
                </a:extLst>
              </p:cNvPr>
              <p:cNvSpPr txBox="1"/>
              <p:nvPr/>
            </p:nvSpPr>
            <p:spPr>
              <a:xfrm>
                <a:off x="6262915" y="3730171"/>
                <a:ext cx="2802370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>
                    <a:solidFill>
                      <a:schemeClr val="accent5">
                        <a:lumMod val="50000"/>
                      </a:schemeClr>
                    </a:solidFill>
                  </a:rPr>
                  <a:t>100-200 pg/ml</a:t>
                </a:r>
              </a:p>
            </p:txBody>
          </p:sp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9F206239-9A34-3B43-ABCC-EE6C00897802}"/>
                  </a:ext>
                </a:extLst>
              </p:cNvPr>
              <p:cNvSpPr txBox="1"/>
              <p:nvPr/>
            </p:nvSpPr>
            <p:spPr>
              <a:xfrm>
                <a:off x="6262915" y="3055257"/>
                <a:ext cx="3384260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>
                    <a:solidFill>
                      <a:schemeClr val="accent5">
                        <a:lumMod val="50000"/>
                      </a:schemeClr>
                    </a:solidFill>
                  </a:rPr>
                  <a:t>&lt;200-1,500 pg/ml</a:t>
                </a:r>
              </a:p>
            </p:txBody>
          </p:sp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E4A7E386-588E-9D40-8B0D-D921039CF179}"/>
                  </a:ext>
                </a:extLst>
              </p:cNvPr>
              <p:cNvSpPr txBox="1"/>
              <p:nvPr/>
            </p:nvSpPr>
            <p:spPr>
              <a:xfrm>
                <a:off x="6262915" y="1415142"/>
                <a:ext cx="2565126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>
                    <a:solidFill>
                      <a:schemeClr val="accent5">
                        <a:lumMod val="50000"/>
                      </a:schemeClr>
                    </a:solidFill>
                  </a:rPr>
                  <a:t>&lt;1,500 pg/ml</a:t>
                </a:r>
              </a:p>
            </p:txBody>
          </p:sp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39F66FAE-8DBB-0748-AA9F-3210E242B70C}"/>
                  </a:ext>
                </a:extLst>
              </p:cNvPr>
              <p:cNvSpPr/>
              <p:nvPr/>
            </p:nvSpPr>
            <p:spPr bwMode="auto">
              <a:xfrm>
                <a:off x="2888345" y="1999918"/>
                <a:ext cx="2946398" cy="1142426"/>
              </a:xfrm>
              <a:prstGeom prst="rect">
                <a:avLst/>
              </a:prstGeom>
              <a:solidFill>
                <a:schemeClr val="tx1"/>
              </a:solidFill>
              <a:ln w="12700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24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Helvetica" charset="0"/>
                  <a:ea typeface="ＭＳ Ｐゴシック" charset="0"/>
                </a:endParaRPr>
              </a:p>
            </p:txBody>
          </p:sp>
        </p:grp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F38C6FB3-CDA8-3F4B-8ED9-7806A246D706}"/>
                </a:ext>
              </a:extLst>
            </p:cNvPr>
            <p:cNvSpPr txBox="1"/>
            <p:nvPr/>
          </p:nvSpPr>
          <p:spPr>
            <a:xfrm>
              <a:off x="7729278" y="4903987"/>
              <a:ext cx="212693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>
                  <a:solidFill>
                    <a:schemeClr val="tx2"/>
                  </a:solidFill>
                </a:rPr>
                <a:t>Duceppe, Ann Int Med 2020</a:t>
              </a:r>
            </a:p>
          </p:txBody>
        </p:sp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2719C285-BA15-3D4B-8600-AF3C255B8080}"/>
                </a:ext>
              </a:extLst>
            </p:cNvPr>
            <p:cNvSpPr/>
            <p:nvPr/>
          </p:nvSpPr>
          <p:spPr bwMode="auto">
            <a:xfrm>
              <a:off x="564705" y="1985403"/>
              <a:ext cx="342438" cy="2608368"/>
            </a:xfrm>
            <a:prstGeom prst="rect">
              <a:avLst/>
            </a:prstGeom>
            <a:solidFill>
              <a:schemeClr val="tx1"/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Helvetica" charset="0"/>
                <a:ea typeface="ＭＳ Ｐゴシック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0ADFE3A5-B029-6049-B67E-5268A7946305}"/>
                </a:ext>
              </a:extLst>
            </p:cNvPr>
            <p:cNvSpPr txBox="1"/>
            <p:nvPr/>
          </p:nvSpPr>
          <p:spPr>
            <a:xfrm>
              <a:off x="564705" y="1014684"/>
              <a:ext cx="2887522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chemeClr val="accent5">
                      <a:lumMod val="10000"/>
                    </a:schemeClr>
                  </a:solidFill>
                </a:rPr>
                <a:t>Vascular death</a:t>
              </a: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7EAE1C29-C3FD-6646-B40C-A29316E58542}"/>
                </a:ext>
              </a:extLst>
            </p:cNvPr>
            <p:cNvSpPr/>
            <p:nvPr/>
          </p:nvSpPr>
          <p:spPr bwMode="auto">
            <a:xfrm>
              <a:off x="3566160" y="5477256"/>
              <a:ext cx="676656" cy="182880"/>
            </a:xfrm>
            <a:prstGeom prst="rect">
              <a:avLst/>
            </a:prstGeom>
            <a:solidFill>
              <a:schemeClr val="tx1"/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Helvetica" charset="0"/>
                <a:ea typeface="ＭＳ Ｐゴシック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3042BAC5-A079-C94A-8039-E922FF170E7C}"/>
                </a:ext>
              </a:extLst>
            </p:cNvPr>
            <p:cNvSpPr txBox="1"/>
            <p:nvPr/>
          </p:nvSpPr>
          <p:spPr>
            <a:xfrm>
              <a:off x="3836435" y="5276308"/>
              <a:ext cx="1119217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chemeClr val="accent5">
                      <a:lumMod val="10000"/>
                    </a:schemeClr>
                  </a:solidFill>
                </a:rPr>
                <a:t>Days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402944201"/>
      </p:ext>
    </p:extLst>
  </p:cSld>
  <p:clrMapOvr>
    <a:masterClrMapping/>
  </p:clrMapOvr>
  <p:transition spd="slow">
    <p:fade thruBlk="1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B-type </a:t>
            </a:r>
            <a:r>
              <a:rPr lang="en-US" dirty="0" err="1"/>
              <a:t>Natiuretic</a:t>
            </a:r>
            <a:r>
              <a:rPr lang="en-US" dirty="0"/>
              <a:t> Protein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1790" y="992188"/>
            <a:ext cx="8174212" cy="1297073"/>
          </a:xfrm>
        </p:spPr>
        <p:txBody>
          <a:bodyPr/>
          <a:lstStyle/>
          <a:p>
            <a:r>
              <a:rPr lang="en-US" sz="2800" dirty="0"/>
              <a:t>NT-proBNP is better than Revised Cardiac Risk Index</a:t>
            </a:r>
          </a:p>
          <a:p>
            <a:pPr lvl="1"/>
            <a:r>
              <a:rPr lang="en-US" sz="2400" dirty="0"/>
              <a:t>Correctly identifies 16% more high-risk patients</a:t>
            </a:r>
          </a:p>
          <a:p>
            <a:pPr lvl="1"/>
            <a:r>
              <a:rPr lang="en-US" sz="2400" dirty="0"/>
              <a:t>Correctly identifies 15% more low-risk patients</a:t>
            </a:r>
          </a:p>
          <a:p>
            <a:pPr lvl="1"/>
            <a:endParaRPr lang="en-US" sz="2400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97973086"/>
              </p:ext>
            </p:extLst>
          </p:nvPr>
        </p:nvGraphicFramePr>
        <p:xfrm>
          <a:off x="201791" y="2300551"/>
          <a:ext cx="4456474" cy="284389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1871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3775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165317">
                <a:tc>
                  <a:txBody>
                    <a:bodyPr/>
                    <a:lstStyle/>
                    <a:p>
                      <a:pPr algn="l"/>
                      <a:r>
                        <a:rPr lang="en-US" sz="3100" b="1" dirty="0">
                          <a:solidFill>
                            <a:srgbClr val="FCFFF4"/>
                          </a:solidFill>
                          <a:latin typeface="Candara" charset="0"/>
                          <a:ea typeface="Candara" charset="0"/>
                          <a:cs typeface="Candara" charset="0"/>
                        </a:rPr>
                        <a:t>BNP (ng/L)</a:t>
                      </a:r>
                    </a:p>
                  </a:txBody>
                  <a:tcPr marL="117404" marR="117404" marT="58702" marB="58702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100" b="1" dirty="0">
                          <a:solidFill>
                            <a:srgbClr val="FCFFF4"/>
                          </a:solidFill>
                          <a:latin typeface="Candara" charset="0"/>
                          <a:ea typeface="Candara" charset="0"/>
                          <a:cs typeface="Candara" charset="0"/>
                        </a:rPr>
                        <a:t>MI or Death</a:t>
                      </a:r>
                    </a:p>
                  </a:txBody>
                  <a:tcPr marL="117404" marR="117404" marT="58702" marB="58702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12738">
                <a:tc>
                  <a:txBody>
                    <a:bodyPr/>
                    <a:lstStyle/>
                    <a:p>
                      <a:pPr algn="l"/>
                      <a:r>
                        <a:rPr lang="en-US" sz="3100" b="1" dirty="0">
                          <a:solidFill>
                            <a:schemeClr val="tx2"/>
                          </a:solidFill>
                          <a:latin typeface="Candara" charset="0"/>
                          <a:ea typeface="Candara" charset="0"/>
                          <a:cs typeface="Candara" charset="0"/>
                        </a:rPr>
                        <a:t>&lt;100</a:t>
                      </a:r>
                    </a:p>
                  </a:txBody>
                  <a:tcPr marL="117404" marR="117404" marT="58702" marB="58702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100" b="1">
                          <a:solidFill>
                            <a:schemeClr val="tx2"/>
                          </a:solidFill>
                          <a:latin typeface="Candara" charset="0"/>
                          <a:ea typeface="Candara" charset="0"/>
                          <a:cs typeface="Candara" charset="0"/>
                        </a:rPr>
                        <a:t>5%</a:t>
                      </a:r>
                    </a:p>
                  </a:txBody>
                  <a:tcPr marL="117404" marR="117404" marT="58702" marB="58702" anchor="ctr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65835">
                <a:tc>
                  <a:txBody>
                    <a:bodyPr/>
                    <a:lstStyle/>
                    <a:p>
                      <a:pPr algn="l"/>
                      <a:r>
                        <a:rPr lang="en-US" sz="3100" b="1">
                          <a:solidFill>
                            <a:schemeClr val="tx2"/>
                          </a:solidFill>
                          <a:latin typeface="Candara" charset="0"/>
                          <a:ea typeface="Candara" charset="0"/>
                          <a:cs typeface="Candara" charset="0"/>
                        </a:rPr>
                        <a:t>&gt;250</a:t>
                      </a:r>
                    </a:p>
                  </a:txBody>
                  <a:tcPr marL="117404" marR="117404" marT="58702" marB="58702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100" b="1" dirty="0">
                          <a:solidFill>
                            <a:schemeClr val="tx2"/>
                          </a:solidFill>
                          <a:latin typeface="Candara" charset="0"/>
                          <a:ea typeface="Candara" charset="0"/>
                          <a:cs typeface="Candara" charset="0"/>
                        </a:rPr>
                        <a:t>27%</a:t>
                      </a:r>
                    </a:p>
                  </a:txBody>
                  <a:tcPr marL="117404" marR="117404" marT="58702" marB="58702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53836934"/>
              </p:ext>
            </p:extLst>
          </p:nvPr>
        </p:nvGraphicFramePr>
        <p:xfrm>
          <a:off x="4727275" y="2300553"/>
          <a:ext cx="5736567" cy="284953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4411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9245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056640">
                <a:tc>
                  <a:txBody>
                    <a:bodyPr/>
                    <a:lstStyle/>
                    <a:p>
                      <a:pPr algn="l"/>
                      <a:r>
                        <a:rPr lang="en-US" sz="3100" b="1" dirty="0">
                          <a:solidFill>
                            <a:srgbClr val="FCFFF4"/>
                          </a:solidFill>
                          <a:latin typeface="Candara" charset="0"/>
                          <a:ea typeface="Candara" charset="0"/>
                          <a:cs typeface="Candara" charset="0"/>
                        </a:rPr>
                        <a:t>NT-proBNP (ng/L)</a:t>
                      </a:r>
                    </a:p>
                  </a:txBody>
                  <a:tcPr marL="117404" marR="117404" marT="58702" marB="58702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100" b="1" dirty="0">
                          <a:solidFill>
                            <a:srgbClr val="FCFFF4"/>
                          </a:solidFill>
                          <a:latin typeface="Candara" charset="0"/>
                          <a:ea typeface="Candara" charset="0"/>
                          <a:cs typeface="Candara" charset="0"/>
                        </a:rPr>
                        <a:t>MI or Death</a:t>
                      </a:r>
                    </a:p>
                  </a:txBody>
                  <a:tcPr marL="117404" marR="117404" marT="58702" marB="58702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87022">
                <a:tc>
                  <a:txBody>
                    <a:bodyPr/>
                    <a:lstStyle/>
                    <a:p>
                      <a:pPr algn="l"/>
                      <a:r>
                        <a:rPr lang="en-US" sz="3100" b="1" dirty="0">
                          <a:solidFill>
                            <a:schemeClr val="tx2"/>
                          </a:solidFill>
                          <a:latin typeface="Candara" charset="0"/>
                          <a:ea typeface="Candara" charset="0"/>
                          <a:cs typeface="Candara" charset="0"/>
                        </a:rPr>
                        <a:t>&lt;300</a:t>
                      </a:r>
                    </a:p>
                  </a:txBody>
                  <a:tcPr marL="117404" marR="117404" marT="58702" marB="58702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100" b="1" dirty="0">
                          <a:solidFill>
                            <a:schemeClr val="tx2"/>
                          </a:solidFill>
                          <a:latin typeface="Candara" charset="0"/>
                          <a:ea typeface="Candara" charset="0"/>
                          <a:cs typeface="Candara" charset="0"/>
                        </a:rPr>
                        <a:t>5%</a:t>
                      </a:r>
                    </a:p>
                  </a:txBody>
                  <a:tcPr marL="117404" marR="117404" marT="58702" marB="58702" anchor="ctr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13206">
                <a:tc>
                  <a:txBody>
                    <a:bodyPr/>
                    <a:lstStyle/>
                    <a:p>
                      <a:pPr algn="l"/>
                      <a:r>
                        <a:rPr lang="en-US" sz="3100" b="1">
                          <a:solidFill>
                            <a:schemeClr val="tx2"/>
                          </a:solidFill>
                          <a:latin typeface="Candara" charset="0"/>
                          <a:ea typeface="Candara" charset="0"/>
                          <a:cs typeface="Candara" charset="0"/>
                        </a:rPr>
                        <a:t>901-3000</a:t>
                      </a:r>
                    </a:p>
                  </a:txBody>
                  <a:tcPr marL="117404" marR="117404" marT="58702" marB="58702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100" b="1" dirty="0">
                          <a:solidFill>
                            <a:schemeClr val="tx2"/>
                          </a:solidFill>
                          <a:latin typeface="Candara" charset="0"/>
                          <a:ea typeface="Candara" charset="0"/>
                          <a:cs typeface="Candara" charset="0"/>
                        </a:rPr>
                        <a:t>26%</a:t>
                      </a:r>
                    </a:p>
                  </a:txBody>
                  <a:tcPr marL="117404" marR="117404" marT="58702" marB="58702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87022">
                <a:tc>
                  <a:txBody>
                    <a:bodyPr/>
                    <a:lstStyle/>
                    <a:p>
                      <a:pPr algn="l"/>
                      <a:r>
                        <a:rPr lang="en-US" sz="3100" b="1">
                          <a:solidFill>
                            <a:schemeClr val="tx2"/>
                          </a:solidFill>
                          <a:latin typeface="Candara" charset="0"/>
                          <a:ea typeface="Candara" charset="0"/>
                          <a:cs typeface="Candara" charset="0"/>
                        </a:rPr>
                        <a:t>&gt;3000</a:t>
                      </a:r>
                    </a:p>
                  </a:txBody>
                  <a:tcPr marL="117404" marR="117404" marT="58702" marB="58702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100" b="1" dirty="0">
                          <a:solidFill>
                            <a:schemeClr val="tx2"/>
                          </a:solidFill>
                          <a:latin typeface="Candara" charset="0"/>
                          <a:ea typeface="Candara" charset="0"/>
                          <a:cs typeface="Candara" charset="0"/>
                        </a:rPr>
                        <a:t>40%</a:t>
                      </a:r>
                    </a:p>
                  </a:txBody>
                  <a:tcPr marL="117404" marR="117404" marT="58702" marB="58702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8" name="Text Box 7"/>
          <p:cNvSpPr txBox="1">
            <a:spLocks noChangeArrowheads="1"/>
          </p:cNvSpPr>
          <p:nvPr/>
        </p:nvSpPr>
        <p:spPr bwMode="auto">
          <a:xfrm>
            <a:off x="201790" y="5155731"/>
            <a:ext cx="10262052" cy="745007"/>
          </a:xfrm>
          <a:prstGeom prst="rect">
            <a:avLst/>
          </a:prstGeom>
          <a:solidFill>
            <a:srgbClr val="FFCC66"/>
          </a:solidFill>
          <a:ln w="12700" cap="sq">
            <a:solidFill>
              <a:schemeClr val="tx2"/>
            </a:solidFill>
            <a:miter lim="800000"/>
            <a:headEnd type="none" w="sm" len="sm"/>
            <a:tailEnd type="none" w="sm" len="sm"/>
          </a:ln>
        </p:spPr>
        <p:txBody>
          <a:bodyPr wrap="square" anchor="ctr" anchorCtr="1">
            <a:prstTxWarp prst="textNoShape">
              <a:avLst/>
            </a:prstTxWarp>
            <a:noAutofit/>
          </a:bodyPr>
          <a:lstStyle/>
          <a:p>
            <a:r>
              <a:rPr lang="en-US" sz="3082" b="1" dirty="0">
                <a:solidFill>
                  <a:schemeClr val="tx2"/>
                </a:solidFill>
                <a:latin typeface="Candara"/>
                <a:cs typeface="Candara"/>
              </a:rPr>
              <a:t>Optimal ng/mL threshold is BNP &lt;92 </a:t>
            </a:r>
            <a:r>
              <a:rPr lang="en-US" sz="3082" b="1">
                <a:solidFill>
                  <a:schemeClr val="tx2"/>
                </a:solidFill>
                <a:latin typeface="Candara"/>
                <a:cs typeface="Candara"/>
              </a:rPr>
              <a:t>or NT-proBNP </a:t>
            </a:r>
            <a:r>
              <a:rPr lang="en-US" sz="3082" b="1" dirty="0">
                <a:solidFill>
                  <a:schemeClr val="tx2"/>
                </a:solidFill>
                <a:latin typeface="Candara"/>
                <a:cs typeface="Candara"/>
              </a:rPr>
              <a:t>&lt;300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605277" y="6578158"/>
            <a:ext cx="184731" cy="7246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sz="4109"/>
          </a:p>
        </p:txBody>
      </p:sp>
      <p:sp>
        <p:nvSpPr>
          <p:cNvPr id="11" name="TextBox 5"/>
          <p:cNvSpPr txBox="1">
            <a:spLocks noChangeArrowheads="1"/>
          </p:cNvSpPr>
          <p:nvPr/>
        </p:nvSpPr>
        <p:spPr bwMode="auto">
          <a:xfrm>
            <a:off x="8376002" y="921586"/>
            <a:ext cx="2174092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bg2"/>
                </a:solidFill>
                <a:latin typeface="Helvetica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3200">
                <a:solidFill>
                  <a:schemeClr val="bg2"/>
                </a:solidFill>
                <a:latin typeface="Helvetica" charset="0"/>
                <a:ea typeface="ＭＳ Ｐゴシック" charset="0"/>
              </a:defRPr>
            </a:lvl2pPr>
            <a:lvl3pPr marL="1143000" indent="-228600">
              <a:defRPr sz="3200">
                <a:solidFill>
                  <a:schemeClr val="bg2"/>
                </a:solidFill>
                <a:latin typeface="Helvetica" charset="0"/>
                <a:ea typeface="ＭＳ Ｐゴシック" charset="0"/>
              </a:defRPr>
            </a:lvl3pPr>
            <a:lvl4pPr marL="1600200" indent="-228600">
              <a:defRPr sz="3200">
                <a:solidFill>
                  <a:schemeClr val="bg2"/>
                </a:solidFill>
                <a:latin typeface="Helvetica" charset="0"/>
                <a:ea typeface="ＭＳ Ｐゴシック" charset="0"/>
              </a:defRPr>
            </a:lvl4pPr>
            <a:lvl5pPr marL="2057400" indent="-228600">
              <a:defRPr sz="3200">
                <a:solidFill>
                  <a:schemeClr val="bg2"/>
                </a:solidFill>
                <a:latin typeface="Helvetic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2"/>
                </a:solidFill>
                <a:latin typeface="Helvetic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2"/>
                </a:solidFill>
                <a:latin typeface="Helvetic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2"/>
                </a:solidFill>
                <a:latin typeface="Helvetic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2"/>
                </a:solidFill>
                <a:latin typeface="Helvetica" charset="0"/>
                <a:ea typeface="ＭＳ Ｐゴシック" charset="0"/>
              </a:defRPr>
            </a:lvl9pPr>
          </a:lstStyle>
          <a:p>
            <a:r>
              <a:rPr lang="en-US" sz="2400" dirty="0" err="1">
                <a:solidFill>
                  <a:srgbClr val="FFFF00"/>
                </a:solidFill>
              </a:rPr>
              <a:t>Rodseth</a:t>
            </a:r>
            <a:r>
              <a:rPr lang="en-US" sz="2400" dirty="0">
                <a:solidFill>
                  <a:srgbClr val="FFFF00"/>
                </a:solidFill>
              </a:rPr>
              <a:t>, J Am </a:t>
            </a:r>
            <a:r>
              <a:rPr lang="en-US" sz="2400" dirty="0" err="1">
                <a:solidFill>
                  <a:srgbClr val="FFFF00"/>
                </a:solidFill>
              </a:rPr>
              <a:t>Coll</a:t>
            </a:r>
            <a:r>
              <a:rPr lang="en-US" sz="2400" dirty="0">
                <a:solidFill>
                  <a:srgbClr val="FFFF00"/>
                </a:solidFill>
              </a:rPr>
              <a:t> Card, 2014</a:t>
            </a:r>
          </a:p>
        </p:txBody>
      </p:sp>
    </p:spTree>
    <p:extLst>
      <p:ext uri="{BB962C8B-B14F-4D97-AF65-F5344CB8AC3E}">
        <p14:creationId xmlns:p14="http://schemas.microsoft.com/office/powerpoint/2010/main" val="1201763125"/>
      </p:ext>
    </p:extLst>
  </p:cSld>
  <p:clrMapOvr>
    <a:masterClrMapping/>
  </p:clrMapOvr>
  <p:transition spd="slow">
    <p:fade thruBlk="1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30480"/>
            <a:ext cx="10550094" cy="742950"/>
          </a:xfrm>
        </p:spPr>
        <p:txBody>
          <a:bodyPr/>
          <a:lstStyle/>
          <a:p>
            <a:pPr>
              <a:defRPr/>
            </a:pPr>
            <a:r>
              <a:rPr lang="en-US" dirty="0"/>
              <a:t>No Safe Prophylaxis for MI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" y="992188"/>
            <a:ext cx="10393430" cy="4908550"/>
          </a:xfrm>
        </p:spPr>
        <p:txBody>
          <a:bodyPr/>
          <a:lstStyle/>
          <a:p>
            <a:pPr>
              <a:defRPr/>
            </a:pPr>
            <a:r>
              <a:rPr lang="en-US" sz="3200" dirty="0"/>
              <a:t>POISE-1: Beta blockers</a:t>
            </a:r>
          </a:p>
          <a:p>
            <a:pPr lvl="1">
              <a:defRPr/>
            </a:pPr>
            <a:r>
              <a:rPr lang="en-US" sz="2400" dirty="0"/>
              <a:t>Decrease myocardial infarctions by 30%</a:t>
            </a:r>
          </a:p>
          <a:p>
            <a:pPr lvl="1">
              <a:defRPr/>
            </a:pPr>
            <a:r>
              <a:rPr lang="en-US" sz="2400" dirty="0"/>
              <a:t>Cause devastating strokes and death</a:t>
            </a:r>
          </a:p>
          <a:p>
            <a:pPr>
              <a:defRPr/>
            </a:pPr>
            <a:r>
              <a:rPr lang="en-US" sz="2800" dirty="0"/>
              <a:t>ENIGMA-2</a:t>
            </a:r>
          </a:p>
          <a:p>
            <a:pPr lvl="1">
              <a:defRPr/>
            </a:pPr>
            <a:r>
              <a:rPr lang="en-US" sz="2400" dirty="0"/>
              <a:t>Nitrous oxide has no effect on MI</a:t>
            </a:r>
          </a:p>
          <a:p>
            <a:pPr>
              <a:defRPr/>
            </a:pPr>
            <a:r>
              <a:rPr lang="en-US" sz="2800" dirty="0"/>
              <a:t>POISE-2</a:t>
            </a:r>
          </a:p>
          <a:p>
            <a:pPr lvl="1">
              <a:defRPr/>
            </a:pPr>
            <a:r>
              <a:rPr lang="en-US" sz="2400" dirty="0"/>
              <a:t>Aspirin does not reduce MI; life-threatening bleeding</a:t>
            </a:r>
          </a:p>
          <a:p>
            <a:pPr lvl="2">
              <a:defRPr/>
            </a:pPr>
            <a:r>
              <a:rPr lang="en-US" sz="2000" dirty="0"/>
              <a:t>Except in patients with prior stents, in whom risk is halved</a:t>
            </a:r>
          </a:p>
          <a:p>
            <a:pPr lvl="1">
              <a:defRPr/>
            </a:pPr>
            <a:r>
              <a:rPr lang="en-US" sz="2400" dirty="0"/>
              <a:t>Clonidine doesn’t reduce MI; bradycardia &amp; hypotension</a:t>
            </a:r>
          </a:p>
          <a:p>
            <a:pPr>
              <a:defRPr/>
            </a:pPr>
            <a:r>
              <a:rPr lang="en-US" sz="2657" dirty="0"/>
              <a:t>POISE-3 TXA</a:t>
            </a:r>
          </a:p>
          <a:p>
            <a:pPr lvl="1">
              <a:defRPr/>
            </a:pPr>
            <a:r>
              <a:rPr lang="en-US" sz="2400" dirty="0"/>
              <a:t>Tranexamic acid reduces bleeding and transfusions, but not myocardial injury</a:t>
            </a:r>
          </a:p>
        </p:txBody>
      </p:sp>
    </p:spTree>
    <p:extLst>
      <p:ext uri="{BB962C8B-B14F-4D97-AF65-F5344CB8AC3E}">
        <p14:creationId xmlns:p14="http://schemas.microsoft.com/office/powerpoint/2010/main" val="363087581"/>
      </p:ext>
    </p:extLst>
  </p:cSld>
  <p:clrMapOvr>
    <a:masterClrMapping/>
  </p:clrMapOvr>
  <p:transition spd="slow">
    <p:fade thruBlk="1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E448C8-970E-3A2E-A96B-EE60D17A6C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Causes of Hypotension</a:t>
            </a:r>
          </a:p>
        </p:txBody>
      </p:sp>
      <p:pic>
        <p:nvPicPr>
          <p:cNvPr id="5" name="Picture 4" descr="A diagram of different colored circles&#10;&#10;Description automatically generated">
            <a:extLst>
              <a:ext uri="{FF2B5EF4-FFF2-40B4-BE49-F238E27FC236}">
                <a16:creationId xmlns:a16="http://schemas.microsoft.com/office/drawing/2014/main" id="{1BBA411A-838D-049F-8939-2370483DBF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38744" y="998537"/>
            <a:ext cx="6488912" cy="487384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E2D7427-676C-3151-DA06-5B23F661C355}"/>
              </a:ext>
            </a:extLst>
          </p:cNvPr>
          <p:cNvSpPr txBox="1"/>
          <p:nvPr/>
        </p:nvSpPr>
        <p:spPr>
          <a:xfrm>
            <a:off x="8613920" y="5536991"/>
            <a:ext cx="193617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rgbClr val="FFFF00"/>
                </a:solidFill>
              </a:rPr>
              <a:t>Jian, BJA 2025</a:t>
            </a:r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BD5B2E0-2F83-DA67-961C-106D75F09693}"/>
              </a:ext>
            </a:extLst>
          </p:cNvPr>
          <p:cNvSpPr txBox="1"/>
          <p:nvPr/>
        </p:nvSpPr>
        <p:spPr>
          <a:xfrm>
            <a:off x="8885208" y="1751162"/>
            <a:ext cx="100540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5">
                    <a:lumMod val="75000"/>
                  </a:schemeClr>
                </a:solidFill>
              </a:rPr>
              <a:t>22%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AA0CFCC-2743-4877-EB7C-D8D4191B6912}"/>
              </a:ext>
            </a:extLst>
          </p:cNvPr>
          <p:cNvSpPr txBox="1"/>
          <p:nvPr/>
        </p:nvSpPr>
        <p:spPr>
          <a:xfrm>
            <a:off x="512357" y="4652675"/>
            <a:ext cx="100540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32%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DF84462-73E7-CC72-A84E-E5D0859A1D17}"/>
              </a:ext>
            </a:extLst>
          </p:cNvPr>
          <p:cNvSpPr txBox="1"/>
          <p:nvPr/>
        </p:nvSpPr>
        <p:spPr>
          <a:xfrm>
            <a:off x="500332" y="998537"/>
            <a:ext cx="100540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2">
                    <a:lumMod val="20000"/>
                    <a:lumOff val="80000"/>
                  </a:schemeClr>
                </a:solidFill>
              </a:rPr>
              <a:t>35%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C1E8FB1-AB9F-992D-F8E4-E6B408D94911}"/>
              </a:ext>
            </a:extLst>
          </p:cNvPr>
          <p:cNvSpPr txBox="1"/>
          <p:nvPr/>
        </p:nvSpPr>
        <p:spPr>
          <a:xfrm>
            <a:off x="8876581" y="3372928"/>
            <a:ext cx="97513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00DFFB"/>
                </a:solidFill>
              </a:rPr>
              <a:t>11%</a:t>
            </a: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B6E3A741-F8A8-33F7-17C1-3598445FBAD6}"/>
              </a:ext>
            </a:extLst>
          </p:cNvPr>
          <p:cNvCxnSpPr>
            <a:cxnSpLocks/>
          </p:cNvCxnSpPr>
          <p:nvPr/>
        </p:nvCxnSpPr>
        <p:spPr bwMode="auto">
          <a:xfrm>
            <a:off x="1630392" y="1380226"/>
            <a:ext cx="2286000" cy="663323"/>
          </a:xfrm>
          <a:prstGeom prst="straightConnector1">
            <a:avLst/>
          </a:prstGeom>
          <a:solidFill>
            <a:schemeClr val="accent1"/>
          </a:solidFill>
          <a:ln w="50800" cap="flat" cmpd="sng" algn="ctr">
            <a:solidFill>
              <a:schemeClr val="accent2">
                <a:lumMod val="40000"/>
                <a:lumOff val="60000"/>
              </a:schemeClr>
            </a:solidFill>
            <a:prstDash val="solid"/>
            <a:round/>
            <a:headEnd type="none" w="med" len="med"/>
            <a:tailEnd type="stealth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4FA028D4-DA06-DAE9-4E1D-4AB6420804BB}"/>
              </a:ext>
            </a:extLst>
          </p:cNvPr>
          <p:cNvCxnSpPr>
            <a:cxnSpLocks/>
            <a:stCxn id="8" idx="3"/>
          </p:cNvCxnSpPr>
          <p:nvPr/>
        </p:nvCxnSpPr>
        <p:spPr bwMode="auto">
          <a:xfrm flipV="1">
            <a:off x="1517760" y="4458296"/>
            <a:ext cx="1803410" cy="486767"/>
          </a:xfrm>
          <a:prstGeom prst="straightConnector1">
            <a:avLst/>
          </a:prstGeom>
          <a:solidFill>
            <a:schemeClr val="accent1"/>
          </a:solidFill>
          <a:ln w="50800" cap="flat" cmpd="sng" algn="ctr">
            <a:solidFill>
              <a:srgbClr val="FF0000"/>
            </a:solidFill>
            <a:prstDash val="solid"/>
            <a:round/>
            <a:headEnd type="none" w="med" len="med"/>
            <a:tailEnd type="stealth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09573F50-83D4-0429-C840-684CA7FB28B8}"/>
              </a:ext>
            </a:extLst>
          </p:cNvPr>
          <p:cNvCxnSpPr>
            <a:cxnSpLocks/>
          </p:cNvCxnSpPr>
          <p:nvPr/>
        </p:nvCxnSpPr>
        <p:spPr bwMode="auto">
          <a:xfrm flipH="1">
            <a:off x="8065698" y="2043549"/>
            <a:ext cx="771330" cy="0"/>
          </a:xfrm>
          <a:prstGeom prst="straightConnector1">
            <a:avLst/>
          </a:prstGeom>
          <a:solidFill>
            <a:schemeClr val="accent1"/>
          </a:solidFill>
          <a:ln w="50800" cap="flat" cmpd="sng" algn="ctr">
            <a:solidFill>
              <a:schemeClr val="accent5">
                <a:lumMod val="75000"/>
              </a:schemeClr>
            </a:solidFill>
            <a:prstDash val="solid"/>
            <a:round/>
            <a:headEnd type="none" w="med" len="med"/>
            <a:tailEnd type="stealth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F4AF5D20-4092-116C-8B3C-3CB94FCFAD17}"/>
              </a:ext>
            </a:extLst>
          </p:cNvPr>
          <p:cNvCxnSpPr>
            <a:cxnSpLocks/>
          </p:cNvCxnSpPr>
          <p:nvPr/>
        </p:nvCxnSpPr>
        <p:spPr bwMode="auto">
          <a:xfrm flipH="1">
            <a:off x="7979434" y="3665315"/>
            <a:ext cx="905774" cy="0"/>
          </a:xfrm>
          <a:prstGeom prst="straightConnector1">
            <a:avLst/>
          </a:prstGeom>
          <a:solidFill>
            <a:schemeClr val="accent1"/>
          </a:solidFill>
          <a:ln w="50800" cap="flat" cmpd="sng" algn="ctr">
            <a:solidFill>
              <a:srgbClr val="00E8FD"/>
            </a:solidFill>
            <a:prstDash val="solid"/>
            <a:round/>
            <a:headEnd type="none" w="med" len="med"/>
            <a:tailEnd type="stealth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3155231709"/>
      </p:ext>
    </p:extLst>
  </p:cSld>
  <p:clrMapOvr>
    <a:masterClrMapping/>
  </p:clrMapOvr>
  <p:transition spd="slow">
    <p:fade thruBlk="1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Hypotension &amp; Myocardial Injury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E54B6A6-DB4D-6447-98C9-1A74AF1A3BAB}"/>
              </a:ext>
            </a:extLst>
          </p:cNvPr>
          <p:cNvSpPr/>
          <p:nvPr/>
        </p:nvSpPr>
        <p:spPr>
          <a:xfrm>
            <a:off x="7602328" y="1111508"/>
            <a:ext cx="2811672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>
                <a:solidFill>
                  <a:schemeClr val="tx1"/>
                </a:solidFill>
              </a:rPr>
              <a:t>Adjusted for baseline risk</a:t>
            </a:r>
          </a:p>
          <a:p>
            <a:endParaRPr lang="en-US" sz="2800" dirty="0">
              <a:solidFill>
                <a:srgbClr val="FFFF00"/>
              </a:solidFill>
            </a:endParaRPr>
          </a:p>
          <a:p>
            <a:r>
              <a:rPr lang="en-US" sz="2800" dirty="0">
                <a:solidFill>
                  <a:schemeClr val="accent1"/>
                </a:solidFill>
              </a:rPr>
              <a:t>Results nearly identical for AKI</a:t>
            </a:r>
          </a:p>
          <a:p>
            <a:endParaRPr lang="en-US" sz="2800" dirty="0">
              <a:solidFill>
                <a:srgbClr val="FFFF00"/>
              </a:solidFill>
            </a:endParaRPr>
          </a:p>
          <a:p>
            <a:endParaRPr lang="en-US" sz="2800" dirty="0">
              <a:solidFill>
                <a:srgbClr val="FFFF00"/>
              </a:solidFill>
            </a:endParaRPr>
          </a:p>
          <a:p>
            <a:r>
              <a:rPr lang="en-US" sz="2800" dirty="0">
                <a:solidFill>
                  <a:srgbClr val="FFFF00"/>
                </a:solidFill>
              </a:rPr>
              <a:t>Salmasi, Anesthesiology 2017</a:t>
            </a:r>
          </a:p>
        </p:txBody>
      </p:sp>
      <p:pic>
        <p:nvPicPr>
          <p:cNvPr id="4" name="Picture 3" descr="Diagram&#10;&#10;Description automatically generated">
            <a:extLst>
              <a:ext uri="{FF2B5EF4-FFF2-40B4-BE49-F238E27FC236}">
                <a16:creationId xmlns:a16="http://schemas.microsoft.com/office/drawing/2014/main" id="{AC3D7CE8-A63A-2B45-981F-AB08537CC4D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1060" y="1001743"/>
            <a:ext cx="7202156" cy="47912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0505575"/>
      </p:ext>
    </p:extLst>
  </p:cSld>
  <p:clrMapOvr>
    <a:masterClrMapping/>
  </p:clrMapOvr>
  <p:transition spd="slow">
    <p:fade thruBlk="1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D023CA-A613-935A-6110-C8A46C4805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Neutral Intraoperative BP Trials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9A4C13-892A-AC18-E463-318D7B7933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185" y="1024872"/>
            <a:ext cx="10283080" cy="4908550"/>
          </a:xfrm>
        </p:spPr>
        <p:txBody>
          <a:bodyPr/>
          <a:lstStyle/>
          <a:p>
            <a:r>
              <a:rPr lang="en-US" sz="2400" dirty="0" err="1"/>
              <a:t>Wanner</a:t>
            </a:r>
            <a:r>
              <a:rPr lang="en-US" sz="2400" dirty="0"/>
              <a:t> (J Am Coll Card, 2021)</a:t>
            </a:r>
          </a:p>
          <a:p>
            <a:pPr lvl="1"/>
            <a:r>
              <a:rPr lang="en-US" sz="2000" dirty="0"/>
              <a:t>≈450 moderate-risk patients</a:t>
            </a:r>
          </a:p>
          <a:p>
            <a:r>
              <a:rPr lang="en-US" sz="2400" dirty="0"/>
              <a:t>POISE-3 blood pressure (Ann Int Med 2023)</a:t>
            </a:r>
          </a:p>
          <a:p>
            <a:pPr lvl="1"/>
            <a:r>
              <a:rPr lang="en-US" sz="2000" dirty="0"/>
              <a:t>≈7,500 moderate-high-risk patients</a:t>
            </a:r>
          </a:p>
          <a:p>
            <a:r>
              <a:rPr lang="en-US" sz="2400" dirty="0"/>
              <a:t>BP-CARES (J Am Coll Card, 2025)</a:t>
            </a:r>
          </a:p>
          <a:p>
            <a:pPr lvl="1"/>
            <a:r>
              <a:rPr lang="en-US" sz="2000" dirty="0"/>
              <a:t>≈1,500 moderate-high-risk patients</a:t>
            </a:r>
          </a:p>
          <a:p>
            <a:pPr lvl="1"/>
            <a:r>
              <a:rPr lang="en-US" sz="2000" dirty="0"/>
              <a:t>Randomized to MAP &gt;65 or 80 mmHg</a:t>
            </a:r>
          </a:p>
          <a:p>
            <a:r>
              <a:rPr lang="en-US" sz="2400" dirty="0"/>
              <a:t>IMPROVE-Multi (JAMA 2025)</a:t>
            </a:r>
          </a:p>
          <a:p>
            <a:pPr lvl="1"/>
            <a:r>
              <a:rPr lang="en-US" sz="2000" dirty="0"/>
              <a:t>≈1,100 moderate-high-risk patients</a:t>
            </a:r>
          </a:p>
          <a:p>
            <a:pPr lvl="1"/>
            <a:r>
              <a:rPr lang="en-US" sz="2000" dirty="0"/>
              <a:t>Randomized to routine management v. target of mean nighttime MAP</a:t>
            </a:r>
          </a:p>
          <a:p>
            <a:r>
              <a:rPr lang="en-US" sz="2400" dirty="0"/>
              <a:t>PRETREAT</a:t>
            </a:r>
          </a:p>
          <a:p>
            <a:pPr lvl="1"/>
            <a:r>
              <a:rPr lang="en-US" sz="2000" dirty="0"/>
              <a:t>3247 patients randomized to tight v. routine pressure management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9EFAC35-7F92-9A1C-AF4E-F7A941B49766}"/>
              </a:ext>
            </a:extLst>
          </p:cNvPr>
          <p:cNvSpPr txBox="1"/>
          <p:nvPr/>
        </p:nvSpPr>
        <p:spPr>
          <a:xfrm>
            <a:off x="6074644" y="1024872"/>
            <a:ext cx="4420571" cy="3416320"/>
          </a:xfrm>
          <a:prstGeom prst="rect">
            <a:avLst/>
          </a:prstGeom>
          <a:noFill/>
          <a:ln w="381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FFFF00"/>
                </a:solidFill>
              </a:rPr>
              <a:t>MAP ≥65 mmHg appears safe even in high-risk patients</a:t>
            </a:r>
          </a:p>
          <a:p>
            <a:endParaRPr lang="en-US" sz="2400" dirty="0">
              <a:solidFill>
                <a:srgbClr val="FFFF00"/>
              </a:solidFill>
            </a:endParaRPr>
          </a:p>
          <a:p>
            <a:r>
              <a:rPr lang="en-US" sz="2400" dirty="0">
                <a:solidFill>
                  <a:srgbClr val="FFFF00"/>
                </a:solidFill>
              </a:rPr>
              <a:t>At some level, hypotension causes organ injury. Harm threshold is probably &lt;60 mmHg</a:t>
            </a:r>
          </a:p>
          <a:p>
            <a:endParaRPr lang="en-US" sz="2400" dirty="0">
              <a:solidFill>
                <a:srgbClr val="FFFF00"/>
              </a:solidFill>
            </a:endParaRPr>
          </a:p>
          <a:p>
            <a:r>
              <a:rPr lang="en-US" sz="2400" dirty="0">
                <a:solidFill>
                  <a:srgbClr val="FFFF00"/>
                </a:solidFill>
              </a:rPr>
              <a:t>Trials with lower pressures are in progress. </a:t>
            </a:r>
          </a:p>
        </p:txBody>
      </p:sp>
    </p:spTree>
    <p:extLst>
      <p:ext uri="{BB962C8B-B14F-4D97-AF65-F5344CB8AC3E}">
        <p14:creationId xmlns:p14="http://schemas.microsoft.com/office/powerpoint/2010/main" val="1794460906"/>
      </p:ext>
    </p:extLst>
  </p:cSld>
  <p:clrMapOvr>
    <a:masterClrMapping/>
  </p:clrMapOvr>
  <p:transition spd="slow"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Rectangle 2"/>
          <p:cNvSpPr>
            <a:spLocks noGrp="1" noChangeArrowheads="1"/>
          </p:cNvSpPr>
          <p:nvPr>
            <p:ph type="ctrTitle"/>
          </p:nvPr>
        </p:nvSpPr>
        <p:spPr>
          <a:xfrm>
            <a:off x="0" y="-143348"/>
            <a:ext cx="10468563" cy="978370"/>
          </a:xfrm>
        </p:spPr>
        <p:txBody>
          <a:bodyPr anchor="ctr"/>
          <a:lstStyle/>
          <a:p>
            <a:pPr>
              <a:defRPr/>
            </a:pPr>
            <a:r>
              <a:rPr lang="en-US" sz="4622" dirty="0">
                <a:latin typeface="Arial" charset="0"/>
              </a:rPr>
              <a:t>Perioperative Myocardial Injury</a:t>
            </a:r>
          </a:p>
        </p:txBody>
      </p:sp>
      <p:sp>
        <p:nvSpPr>
          <p:cNvPr id="6146" name="Line 19"/>
          <p:cNvSpPr>
            <a:spLocks noChangeShapeType="1"/>
          </p:cNvSpPr>
          <p:nvPr/>
        </p:nvSpPr>
        <p:spPr bwMode="auto">
          <a:xfrm>
            <a:off x="643629" y="5044999"/>
            <a:ext cx="9294519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 sz="4109" dirty="0"/>
          </a:p>
        </p:txBody>
      </p:sp>
      <p:sp>
        <p:nvSpPr>
          <p:cNvPr id="6148" name="Rectangle 22"/>
          <p:cNvSpPr>
            <a:spLocks noChangeArrowheads="1"/>
          </p:cNvSpPr>
          <p:nvPr/>
        </p:nvSpPr>
        <p:spPr bwMode="auto">
          <a:xfrm>
            <a:off x="96643" y="1121458"/>
            <a:ext cx="10311161" cy="39496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760" tIns="46880" rIns="93760" bIns="46880"/>
          <a:lstStyle/>
          <a:p>
            <a:pPr algn="ctr"/>
            <a:r>
              <a:rPr lang="en-US" sz="4000" dirty="0">
                <a:solidFill>
                  <a:srgbClr val="FFFF00"/>
                </a:solidFill>
                <a:latin typeface="Times" charset="0"/>
              </a:rPr>
              <a:t>Daniel I. Sessler, M.D.</a:t>
            </a:r>
          </a:p>
          <a:p>
            <a:pPr algn="ctr"/>
            <a:endParaRPr lang="en-US" sz="4000" dirty="0">
              <a:solidFill>
                <a:srgbClr val="FFFF00"/>
              </a:solidFill>
              <a:latin typeface="Times" charset="0"/>
            </a:endParaRPr>
          </a:p>
          <a:p>
            <a:pPr algn="ctr"/>
            <a:r>
              <a:rPr lang="en-US" sz="2800" dirty="0">
                <a:solidFill>
                  <a:srgbClr val="FFFF00"/>
                </a:solidFill>
                <a:latin typeface="Times" charset="0"/>
              </a:rPr>
              <a:t>Vice-president for Clinical and Outcomes Research</a:t>
            </a:r>
          </a:p>
          <a:p>
            <a:pPr algn="ctr"/>
            <a:r>
              <a:rPr lang="en-US" sz="2800" dirty="0">
                <a:solidFill>
                  <a:srgbClr val="FFFF00"/>
                </a:solidFill>
                <a:latin typeface="Times" charset="0"/>
              </a:rPr>
              <a:t>Professor of Anesthesiology</a:t>
            </a:r>
          </a:p>
          <a:p>
            <a:pPr algn="ctr"/>
            <a:r>
              <a:rPr lang="en-US" sz="2800" dirty="0">
                <a:solidFill>
                  <a:srgbClr val="FFFF00"/>
                </a:solidFill>
                <a:latin typeface="Times" charset="0"/>
              </a:rPr>
              <a:t>UTHealth, Houston</a:t>
            </a:r>
          </a:p>
          <a:p>
            <a:pPr algn="ctr"/>
            <a:endParaRPr lang="en-US" sz="2800" dirty="0">
              <a:solidFill>
                <a:schemeClr val="hlink"/>
              </a:solidFill>
              <a:latin typeface="Times" charset="0"/>
            </a:endParaRPr>
          </a:p>
          <a:p>
            <a:pPr algn="ctr"/>
            <a:endParaRPr lang="en-US" sz="2800" dirty="0">
              <a:solidFill>
                <a:schemeClr val="hlink"/>
              </a:solidFill>
              <a:latin typeface="Times" charset="0"/>
            </a:endParaRPr>
          </a:p>
          <a:p>
            <a:pPr algn="ctr"/>
            <a:r>
              <a:rPr lang="en-US" sz="2000" dirty="0">
                <a:solidFill>
                  <a:schemeClr val="tx1"/>
                </a:solidFill>
                <a:latin typeface="Times" charset="0"/>
              </a:rPr>
              <a:t>Dr. Sessler is a consultant for Perceptive Medical</a:t>
            </a:r>
          </a:p>
          <a:p>
            <a:endParaRPr lang="en-US" sz="3724" dirty="0">
              <a:solidFill>
                <a:schemeClr val="tx1"/>
              </a:solidFill>
              <a:latin typeface="Times" charset="0"/>
            </a:endParaRPr>
          </a:p>
        </p:txBody>
      </p:sp>
      <p:sp>
        <p:nvSpPr>
          <p:cNvPr id="6" name="Text Box 20">
            <a:extLst>
              <a:ext uri="{FF2B5EF4-FFF2-40B4-BE49-F238E27FC236}">
                <a16:creationId xmlns:a16="http://schemas.microsoft.com/office/drawing/2014/main" id="{C2C38F80-AE38-1749-BDA6-C650CAE402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3629" y="5141597"/>
            <a:ext cx="9574427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bg2"/>
                </a:solidFill>
                <a:latin typeface="Helvetica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3200">
                <a:solidFill>
                  <a:schemeClr val="bg2"/>
                </a:solidFill>
                <a:latin typeface="Helvetica" charset="0"/>
                <a:ea typeface="ＭＳ Ｐゴシック" charset="0"/>
              </a:defRPr>
            </a:lvl2pPr>
            <a:lvl3pPr marL="1143000" indent="-228600">
              <a:defRPr sz="3200">
                <a:solidFill>
                  <a:schemeClr val="bg2"/>
                </a:solidFill>
                <a:latin typeface="Helvetica" charset="0"/>
                <a:ea typeface="ＭＳ Ｐゴシック" charset="0"/>
              </a:defRPr>
            </a:lvl3pPr>
            <a:lvl4pPr marL="1600200" indent="-228600">
              <a:defRPr sz="3200">
                <a:solidFill>
                  <a:schemeClr val="bg2"/>
                </a:solidFill>
                <a:latin typeface="Helvetica" charset="0"/>
                <a:ea typeface="ＭＳ Ｐゴシック" charset="0"/>
              </a:defRPr>
            </a:lvl4pPr>
            <a:lvl5pPr marL="2057400" indent="-228600">
              <a:defRPr sz="3200">
                <a:solidFill>
                  <a:schemeClr val="bg2"/>
                </a:solidFill>
                <a:latin typeface="Helvetic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2"/>
                </a:solidFill>
                <a:latin typeface="Helvetic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2"/>
                </a:solidFill>
                <a:latin typeface="Helvetic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2"/>
                </a:solidFill>
                <a:latin typeface="Helvetic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2"/>
                </a:solidFill>
                <a:latin typeface="Helvetica" charset="0"/>
                <a:ea typeface="ＭＳ Ｐゴシック" charset="0"/>
              </a:defRPr>
            </a:lvl9pPr>
          </a:lstStyle>
          <a:p>
            <a:r>
              <a:rPr lang="en-US" sz="4000" dirty="0">
                <a:solidFill>
                  <a:srgbClr val="FF0000"/>
                </a:solidFill>
                <a:latin typeface="+mn-lt"/>
              </a:rPr>
              <a:t>www.OR.org                              DS@OR.org</a:t>
            </a:r>
          </a:p>
        </p:txBody>
      </p:sp>
    </p:spTree>
    <p:extLst>
      <p:ext uri="{BB962C8B-B14F-4D97-AF65-F5344CB8AC3E}">
        <p14:creationId xmlns:p14="http://schemas.microsoft.com/office/powerpoint/2010/main" val="3524198479"/>
      </p:ext>
    </p:extLst>
  </p:cSld>
  <p:clrMapOvr>
    <a:masterClrMapping/>
  </p:clrMapOvr>
  <p:transition spd="slow">
    <p:fade thruBlk="1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60960"/>
            <a:ext cx="10550094" cy="742950"/>
          </a:xfrm>
        </p:spPr>
        <p:txBody>
          <a:bodyPr/>
          <a:lstStyle/>
          <a:p>
            <a:r>
              <a:rPr lang="en-US" sz="4800" dirty="0"/>
              <a:t>Intraop Hypertension Hardly Matters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94F15FB-C027-0343-B1EB-F8D7899329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46797" y="1017140"/>
            <a:ext cx="5080362" cy="480525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7FADC25-7922-0942-BF9F-D2B80DCF4CD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0167" y="1017140"/>
            <a:ext cx="5110202" cy="4805253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5BB84BD8-D01A-864B-8B76-8B6BA9CF11D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76422" y="1953490"/>
            <a:ext cx="1938411" cy="2493819"/>
          </a:xfrm>
          <a:prstGeom prst="rect">
            <a:avLst/>
          </a:prstGeom>
          <a:ln w="38100">
            <a:solidFill>
              <a:schemeClr val="accent1"/>
            </a:solidFill>
          </a:ln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1B98084-BE4C-6946-A263-B87BE968209A}"/>
              </a:ext>
            </a:extLst>
          </p:cNvPr>
          <p:cNvSpPr txBox="1"/>
          <p:nvPr/>
        </p:nvSpPr>
        <p:spPr>
          <a:xfrm>
            <a:off x="2246708" y="1953490"/>
            <a:ext cx="161133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chemeClr val="tx2"/>
                </a:solidFill>
              </a:rPr>
              <a:t>Hypotension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49CE731-0CC2-8740-9857-A7F8A1B443E5}"/>
              </a:ext>
            </a:extLst>
          </p:cNvPr>
          <p:cNvSpPr txBox="1"/>
          <p:nvPr/>
        </p:nvSpPr>
        <p:spPr>
          <a:xfrm>
            <a:off x="7084962" y="1116337"/>
            <a:ext cx="334219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chemeClr val="tx2"/>
                </a:solidFill>
              </a:rPr>
              <a:t>Shimada, EJA 2022</a:t>
            </a:r>
          </a:p>
        </p:txBody>
      </p:sp>
    </p:spTree>
    <p:extLst>
      <p:ext uri="{BB962C8B-B14F-4D97-AF65-F5344CB8AC3E}">
        <p14:creationId xmlns:p14="http://schemas.microsoft.com/office/powerpoint/2010/main" val="3070902478"/>
      </p:ext>
    </p:extLst>
  </p:cSld>
  <p:clrMapOvr>
    <a:masterClrMapping/>
  </p:clrMapOvr>
  <p:transition spd="slow">
    <p:fade thruBlk="1"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60960"/>
            <a:ext cx="10550094" cy="742950"/>
          </a:xfrm>
        </p:spPr>
        <p:txBody>
          <a:bodyPr/>
          <a:lstStyle/>
          <a:p>
            <a:r>
              <a:rPr lang="en-US" dirty="0"/>
              <a:t>Intraop Tachycardia Hardly Matters</a:t>
            </a:r>
          </a:p>
        </p:txBody>
      </p:sp>
      <p:pic>
        <p:nvPicPr>
          <p:cNvPr id="4" name="Picture 3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939" y="1040164"/>
            <a:ext cx="6886159" cy="474673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120647" y="1234010"/>
            <a:ext cx="3265151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FFFF00"/>
                </a:solidFill>
              </a:rPr>
              <a:t>Ruetzler, EJA </a:t>
            </a:r>
            <a:r>
              <a:rPr lang="en-US" sz="2800" i="1" dirty="0">
                <a:solidFill>
                  <a:srgbClr val="FFFF00"/>
                </a:solidFill>
              </a:rPr>
              <a:t>2019</a:t>
            </a:r>
          </a:p>
          <a:p>
            <a:endParaRPr lang="en-US" sz="2800" i="1" dirty="0">
              <a:solidFill>
                <a:srgbClr val="FFFF00"/>
              </a:solidFill>
            </a:endParaRPr>
          </a:p>
          <a:p>
            <a:endParaRPr lang="en-US" sz="2800" dirty="0">
              <a:solidFill>
                <a:srgbClr val="FFFF00"/>
              </a:solidFill>
            </a:endParaRPr>
          </a:p>
          <a:p>
            <a:endParaRPr lang="en-US" sz="2800" dirty="0">
              <a:solidFill>
                <a:srgbClr val="FFFF00"/>
              </a:solidFill>
            </a:endParaRPr>
          </a:p>
          <a:p>
            <a:r>
              <a:rPr lang="en-US" sz="2800" dirty="0">
                <a:solidFill>
                  <a:srgbClr val="FFFF00"/>
                </a:solidFill>
              </a:rPr>
              <a:t>Abbott reports increased MINS &amp; MI with heart rate &gt;96 b/min; BJA 2016</a:t>
            </a:r>
            <a:endParaRPr lang="en-US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5791191"/>
      </p:ext>
    </p:extLst>
  </p:cSld>
  <p:clrMapOvr>
    <a:masterClrMapping/>
  </p:clrMapOvr>
  <p:transition spd="slow">
    <p:fade thruBlk="1"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40640"/>
            <a:ext cx="10550094" cy="742950"/>
          </a:xfrm>
        </p:spPr>
        <p:txBody>
          <a:bodyPr/>
          <a:lstStyle/>
          <a:p>
            <a:r>
              <a:rPr lang="en-US"/>
              <a:t>High Risk on Surgical Wards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4000" dirty="0"/>
              <a:t>He</a:t>
            </a:r>
            <a:r>
              <a:rPr lang="en-US" sz="4400" dirty="0"/>
              <a:t>art attacks occur </a:t>
            </a:r>
            <a:r>
              <a:rPr lang="en-US" sz="4400" i="1" dirty="0"/>
              <a:t>postoperatively</a:t>
            </a:r>
          </a:p>
          <a:p>
            <a:pPr lvl="1"/>
            <a:r>
              <a:rPr lang="en-US" sz="3600" dirty="0"/>
              <a:t>94% within two days</a:t>
            </a:r>
          </a:p>
          <a:p>
            <a:pPr lvl="1"/>
            <a:r>
              <a:rPr lang="en-US" sz="3600"/>
              <a:t>30</a:t>
            </a:r>
            <a:r>
              <a:rPr lang="en-US" sz="3600" dirty="0"/>
              <a:t>% of deaths during initial hospitalization</a:t>
            </a:r>
          </a:p>
          <a:p>
            <a:r>
              <a:rPr lang="en-US" sz="4400" dirty="0"/>
              <a:t>Ward hypoxemia and hypotension</a:t>
            </a:r>
          </a:p>
          <a:p>
            <a:pPr lvl="1"/>
            <a:r>
              <a:rPr lang="en-US" sz="3600" dirty="0"/>
              <a:t>Common, profound, and prolonged</a:t>
            </a:r>
          </a:p>
          <a:p>
            <a:pPr lvl="1"/>
            <a:r>
              <a:rPr lang="en-US" sz="3600" dirty="0"/>
              <a:t>Cannot be reliably predicted</a:t>
            </a:r>
          </a:p>
        </p:txBody>
      </p:sp>
    </p:spTree>
    <p:extLst>
      <p:ext uri="{BB962C8B-B14F-4D97-AF65-F5344CB8AC3E}">
        <p14:creationId xmlns:p14="http://schemas.microsoft.com/office/powerpoint/2010/main" val="783975366"/>
      </p:ext>
    </p:extLst>
  </p:cSld>
  <p:clrMapOvr>
    <a:masterClrMapping/>
  </p:clrMapOvr>
  <p:transition spd="slow">
    <p:fade thruBlk="1"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7" name="Picture 4" descr="New Imag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056" y="1042087"/>
            <a:ext cx="6807116" cy="48216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16306" y="0"/>
            <a:ext cx="10550094" cy="953911"/>
          </a:xfrm>
          <a:prstGeom prst="rect">
            <a:avLst/>
          </a:prstGeom>
        </p:spPr>
        <p:txBody>
          <a:bodyPr/>
          <a:lstStyle>
            <a:lvl1pPr algn="ctr" defTabSz="731838" rtl="0" eaLnBrk="0" fontAlgn="base" hangingPunct="0">
              <a:spcBef>
                <a:spcPct val="0"/>
              </a:spcBef>
              <a:spcAft>
                <a:spcPct val="0"/>
              </a:spcAft>
              <a:defRPr sz="3500">
                <a:solidFill>
                  <a:schemeClr val="tx1"/>
                </a:solidFill>
                <a:latin typeface="+mj-lt"/>
                <a:ea typeface="+mj-ea"/>
                <a:cs typeface="ＭＳ Ｐゴシック" charset="0"/>
              </a:defRPr>
            </a:lvl1pPr>
            <a:lvl2pPr algn="ctr" defTabSz="731838" rtl="0" eaLnBrk="0" fontAlgn="base" hangingPunct="0">
              <a:spcBef>
                <a:spcPct val="0"/>
              </a:spcBef>
              <a:spcAft>
                <a:spcPct val="0"/>
              </a:spcAft>
              <a:defRPr sz="35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algn="ctr" defTabSz="731838" rtl="0" eaLnBrk="0" fontAlgn="base" hangingPunct="0">
              <a:spcBef>
                <a:spcPct val="0"/>
              </a:spcBef>
              <a:spcAft>
                <a:spcPct val="0"/>
              </a:spcAft>
              <a:defRPr sz="35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algn="ctr" defTabSz="731838" rtl="0" eaLnBrk="0" fontAlgn="base" hangingPunct="0">
              <a:spcBef>
                <a:spcPct val="0"/>
              </a:spcBef>
              <a:spcAft>
                <a:spcPct val="0"/>
              </a:spcAft>
              <a:defRPr sz="35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algn="ctr" defTabSz="731838" rtl="0" eaLnBrk="0" fontAlgn="base" hangingPunct="0">
              <a:spcBef>
                <a:spcPct val="0"/>
              </a:spcBef>
              <a:spcAft>
                <a:spcPct val="0"/>
              </a:spcAft>
              <a:defRPr sz="35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457200" algn="ctr" defTabSz="731838" rtl="0" eaLnBrk="0" fontAlgn="base" hangingPunct="0">
              <a:spcBef>
                <a:spcPct val="0"/>
              </a:spcBef>
              <a:spcAft>
                <a:spcPct val="0"/>
              </a:spcAft>
              <a:defRPr sz="35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algn="ctr" defTabSz="731838" rtl="0" eaLnBrk="0" fontAlgn="base" hangingPunct="0">
              <a:spcBef>
                <a:spcPct val="0"/>
              </a:spcBef>
              <a:spcAft>
                <a:spcPct val="0"/>
              </a:spcAft>
              <a:defRPr sz="35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algn="ctr" defTabSz="731838" rtl="0" eaLnBrk="0" fontAlgn="base" hangingPunct="0">
              <a:spcBef>
                <a:spcPct val="0"/>
              </a:spcBef>
              <a:spcAft>
                <a:spcPct val="0"/>
              </a:spcAft>
              <a:defRPr sz="35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algn="ctr" defTabSz="731838" rtl="0" eaLnBrk="0" fontAlgn="base" hangingPunct="0">
              <a:spcBef>
                <a:spcPct val="0"/>
              </a:spcBef>
              <a:spcAft>
                <a:spcPct val="0"/>
              </a:spcAft>
              <a:defRPr sz="35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defRPr/>
            </a:pPr>
            <a:r>
              <a:rPr lang="en-US" sz="4494" kern="0">
                <a:solidFill>
                  <a:srgbClr val="FFFF00"/>
                </a:solidFill>
              </a:rPr>
              <a:t>Blinded </a:t>
            </a:r>
            <a:r>
              <a:rPr lang="en-US" sz="4494" kern="0"/>
              <a:t>Saturation Over Time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634514" y="5420380"/>
            <a:ext cx="278988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FFFF00"/>
                </a:solidFill>
              </a:rPr>
              <a:t>Sun, A&amp;A 2015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6" name="TextBox 1">
            <a:extLst>
              <a:ext uri="{FF2B5EF4-FFF2-40B4-BE49-F238E27FC236}">
                <a16:creationId xmlns:a16="http://schemas.microsoft.com/office/drawing/2014/main" id="{357B19A8-376D-D941-8AA7-22E9BA691E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28285" y="1614204"/>
            <a:ext cx="3438115" cy="24638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bg2"/>
                </a:solidFill>
                <a:latin typeface="Helvetica" charset="0"/>
                <a:ea typeface="ＭＳ Ｐゴシック" charset="-128"/>
              </a:defRPr>
            </a:lvl1pPr>
            <a:lvl2pPr marL="742950" indent="-285750">
              <a:defRPr sz="3200">
                <a:solidFill>
                  <a:schemeClr val="bg2"/>
                </a:solidFill>
                <a:latin typeface="Helvetica" charset="0"/>
                <a:ea typeface="ＭＳ Ｐゴシック" charset="-128"/>
              </a:defRPr>
            </a:lvl2pPr>
            <a:lvl3pPr marL="1143000" indent="-228600">
              <a:defRPr sz="3200">
                <a:solidFill>
                  <a:schemeClr val="bg2"/>
                </a:solidFill>
                <a:latin typeface="Helvetica" charset="0"/>
                <a:ea typeface="ＭＳ Ｐゴシック" charset="-128"/>
              </a:defRPr>
            </a:lvl3pPr>
            <a:lvl4pPr marL="1600200" indent="-228600">
              <a:defRPr sz="3200">
                <a:solidFill>
                  <a:schemeClr val="bg2"/>
                </a:solidFill>
                <a:latin typeface="Helvetica" charset="0"/>
                <a:ea typeface="ＭＳ Ｐゴシック" charset="-128"/>
              </a:defRPr>
            </a:lvl4pPr>
            <a:lvl5pPr marL="2057400" indent="-228600">
              <a:defRPr sz="3200">
                <a:solidFill>
                  <a:schemeClr val="bg2"/>
                </a:solidFill>
                <a:latin typeface="Helvetica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2"/>
                </a:solidFill>
                <a:latin typeface="Helvetica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2"/>
                </a:solidFill>
                <a:latin typeface="Helvetica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2"/>
                </a:solidFill>
                <a:latin typeface="Helvetica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2"/>
                </a:solidFill>
                <a:latin typeface="Helvetica" charset="0"/>
                <a:ea typeface="ＭＳ Ｐゴシック" charset="-128"/>
              </a:defRPr>
            </a:lvl9pPr>
          </a:lstStyle>
          <a:p>
            <a:r>
              <a:rPr lang="en-US" altLang="x-none" sz="3082" dirty="0">
                <a:solidFill>
                  <a:srgbClr val="FFFF00"/>
                </a:solidFill>
              </a:rPr>
              <a:t>Nurses missed 90% of patients who had 1 continuous hour of saturation &lt;90%</a:t>
            </a:r>
          </a:p>
        </p:txBody>
      </p:sp>
    </p:spTree>
    <p:extLst>
      <p:ext uri="{BB962C8B-B14F-4D97-AF65-F5344CB8AC3E}">
        <p14:creationId xmlns:p14="http://schemas.microsoft.com/office/powerpoint/2010/main" val="457065674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dirty="0"/>
              <a:t>Continuous Ward Hypotension (n=312)</a:t>
            </a:r>
          </a:p>
        </p:txBody>
      </p:sp>
      <p:sp>
        <p:nvSpPr>
          <p:cNvPr id="4" name="Rectangle 3"/>
          <p:cNvSpPr/>
          <p:nvPr/>
        </p:nvSpPr>
        <p:spPr>
          <a:xfrm>
            <a:off x="7726279" y="1012969"/>
            <a:ext cx="2775582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s-IS" sz="2800" dirty="0">
                <a:solidFill>
                  <a:srgbClr val="FFFF00"/>
                </a:solidFill>
                <a:latin typeface="ArialMT" charset="0"/>
              </a:rPr>
              <a:t>Routine vital signs missed half the patients with MAP &lt;65 mmHg for 15 minutes</a:t>
            </a:r>
          </a:p>
          <a:p>
            <a:endParaRPr lang="is-IS" sz="2800" dirty="0">
              <a:solidFill>
                <a:srgbClr val="FFFF00"/>
              </a:solidFill>
              <a:latin typeface="ArialMT" charset="0"/>
            </a:endParaRPr>
          </a:p>
          <a:p>
            <a:endParaRPr lang="is-IS" sz="2800" dirty="0">
              <a:solidFill>
                <a:srgbClr val="FFFF00"/>
              </a:solidFill>
              <a:latin typeface="ArialMT" charset="0"/>
            </a:endParaRPr>
          </a:p>
          <a:p>
            <a:r>
              <a:rPr lang="is-IS" sz="2800" dirty="0">
                <a:solidFill>
                  <a:srgbClr val="FFFF00"/>
                </a:solidFill>
                <a:latin typeface="ArialMT" charset="0"/>
              </a:rPr>
              <a:t>Turan, Anesthesiology 2019</a:t>
            </a:r>
            <a:endParaRPr lang="en-US" sz="2800" dirty="0">
              <a:solidFill>
                <a:srgbClr val="FFFF00"/>
              </a:solidFill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919A9E1F-709C-CF4E-A8F4-2B1A1FA868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8684" y="1069029"/>
            <a:ext cx="7478713" cy="4759181"/>
          </a:xfrm>
          <a:prstGeom prst="rect">
            <a:avLst/>
          </a:prstGeom>
        </p:spPr>
      </p:pic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0FEEE4E3-4C2E-2546-93F6-CD391D2D99C6}"/>
              </a:ext>
            </a:extLst>
          </p:cNvPr>
          <p:cNvCxnSpPr>
            <a:cxnSpLocks/>
          </p:cNvCxnSpPr>
          <p:nvPr/>
        </p:nvCxnSpPr>
        <p:spPr>
          <a:xfrm flipV="1">
            <a:off x="1909044" y="2658705"/>
            <a:ext cx="3075855" cy="20936"/>
          </a:xfrm>
          <a:prstGeom prst="straightConnector1">
            <a:avLst/>
          </a:prstGeom>
          <a:noFill/>
          <a:ln w="25400" cap="flat">
            <a:solidFill>
              <a:srgbClr val="0070C0"/>
            </a:solidFill>
            <a:prstDash val="solid"/>
            <a:round/>
            <a:tailEnd type="triangle"/>
          </a:ln>
          <a:effectLst>
            <a:outerShdw blurRad="38100" dist="20000" dir="5400000" rotWithShape="0">
              <a:srgbClr val="000000">
                <a:alpha val="38000"/>
              </a:srgbClr>
            </a:outerShdw>
          </a:effectLst>
          <a:sp3d/>
        </p:spPr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DC6BC2BE-ECA5-9443-98B9-9644D6AC446C}"/>
              </a:ext>
            </a:extLst>
          </p:cNvPr>
          <p:cNvCxnSpPr>
            <a:cxnSpLocks/>
          </p:cNvCxnSpPr>
          <p:nvPr/>
        </p:nvCxnSpPr>
        <p:spPr>
          <a:xfrm>
            <a:off x="5043781" y="2679641"/>
            <a:ext cx="0" cy="2074838"/>
          </a:xfrm>
          <a:prstGeom prst="straightConnector1">
            <a:avLst/>
          </a:prstGeom>
          <a:noFill/>
          <a:ln w="25400" cap="flat">
            <a:solidFill>
              <a:srgbClr val="0070C0"/>
            </a:solidFill>
            <a:prstDash val="solid"/>
            <a:round/>
            <a:tailEnd type="triangle"/>
          </a:ln>
          <a:effectLst>
            <a:outerShdw blurRad="38100" dist="20000" dir="5400000" rotWithShape="0">
              <a:srgbClr val="000000">
                <a:alpha val="38000"/>
              </a:srgbClr>
            </a:outerShdw>
          </a:effectLst>
          <a:sp3d/>
        </p:spPr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DEC7A503-A864-D84D-BC95-9C94742B279A}"/>
              </a:ext>
            </a:extLst>
          </p:cNvPr>
          <p:cNvCxnSpPr>
            <a:cxnSpLocks/>
          </p:cNvCxnSpPr>
          <p:nvPr/>
        </p:nvCxnSpPr>
        <p:spPr>
          <a:xfrm flipV="1">
            <a:off x="1461407" y="1943100"/>
            <a:ext cx="4723643" cy="32152"/>
          </a:xfrm>
          <a:prstGeom prst="straightConnector1">
            <a:avLst/>
          </a:prstGeom>
          <a:noFill/>
          <a:ln w="25400" cap="flat">
            <a:solidFill>
              <a:srgbClr val="0070C0"/>
            </a:solidFill>
            <a:prstDash val="solid"/>
            <a:round/>
            <a:tailEnd type="triangle"/>
          </a:ln>
          <a:effectLst>
            <a:outerShdw blurRad="38100" dist="20000" dir="5400000" rotWithShape="0">
              <a:srgbClr val="000000">
                <a:alpha val="38000"/>
              </a:srgbClr>
            </a:outerShdw>
          </a:effectLst>
          <a:sp3d/>
        </p:spPr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BEEF4573-525D-6B4A-BBEE-E798A4D5EE45}"/>
              </a:ext>
            </a:extLst>
          </p:cNvPr>
          <p:cNvCxnSpPr>
            <a:cxnSpLocks/>
          </p:cNvCxnSpPr>
          <p:nvPr/>
        </p:nvCxnSpPr>
        <p:spPr>
          <a:xfrm>
            <a:off x="6243932" y="1943100"/>
            <a:ext cx="0" cy="2821847"/>
          </a:xfrm>
          <a:prstGeom prst="straightConnector1">
            <a:avLst/>
          </a:prstGeom>
          <a:noFill/>
          <a:ln w="25400" cap="flat">
            <a:solidFill>
              <a:srgbClr val="0070C0"/>
            </a:solidFill>
            <a:prstDash val="solid"/>
            <a:round/>
            <a:tailEnd type="triangle"/>
          </a:ln>
          <a:effectLst>
            <a:outerShdw blurRad="38100" dist="20000" dir="5400000" rotWithShape="0">
              <a:srgbClr val="000000">
                <a:alpha val="38000"/>
              </a:srgbClr>
            </a:outerShdw>
          </a:effectLst>
          <a:sp3d/>
        </p:spPr>
      </p:cxnSp>
    </p:spTree>
    <p:extLst>
      <p:ext uri="{BB962C8B-B14F-4D97-AF65-F5344CB8AC3E}">
        <p14:creationId xmlns:p14="http://schemas.microsoft.com/office/powerpoint/2010/main" val="1552457926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" presetClass="entr" presetSubtype="1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2" presetClass="entr" presetSubtype="1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60960"/>
            <a:ext cx="10550094" cy="742950"/>
          </a:xfrm>
        </p:spPr>
        <p:txBody>
          <a:bodyPr/>
          <a:lstStyle/>
          <a:p>
            <a:r>
              <a:rPr lang="en-US" dirty="0"/>
              <a:t>Postop Hypotension Matters</a:t>
            </a:r>
          </a:p>
        </p:txBody>
      </p:sp>
      <p:sp>
        <p:nvSpPr>
          <p:cNvPr id="3" name="Rectangle 2"/>
          <p:cNvSpPr/>
          <p:nvPr/>
        </p:nvSpPr>
        <p:spPr>
          <a:xfrm>
            <a:off x="7500026" y="1145834"/>
            <a:ext cx="3050068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s-IS" sz="2400" dirty="0">
                <a:solidFill>
                  <a:schemeClr val="tx1"/>
                </a:solidFill>
                <a:latin typeface="ArialMT" charset="0"/>
              </a:rPr>
              <a:t>Adjusted for baseline risk and hypotension in previous periods</a:t>
            </a:r>
          </a:p>
          <a:p>
            <a:endParaRPr lang="is-IS" sz="2400" dirty="0">
              <a:solidFill>
                <a:srgbClr val="FFFF00"/>
              </a:solidFill>
              <a:latin typeface="ArialMT" charset="0"/>
            </a:endParaRPr>
          </a:p>
          <a:p>
            <a:r>
              <a:rPr lang="is-IS" sz="2400" dirty="0">
                <a:solidFill>
                  <a:srgbClr val="FFFF00"/>
                </a:solidFill>
                <a:latin typeface="ArialMT" charset="0"/>
              </a:rPr>
              <a:t>From Sessler Anesthesiology, 2018</a:t>
            </a:r>
            <a:endParaRPr lang="is-IS" sz="2400" dirty="0">
              <a:solidFill>
                <a:schemeClr val="tx1"/>
              </a:solidFill>
              <a:latin typeface="ArialMT" charset="0"/>
            </a:endParaRPr>
          </a:p>
          <a:p>
            <a:endParaRPr lang="is-IS" sz="2400" dirty="0">
              <a:solidFill>
                <a:schemeClr val="tx1"/>
              </a:solidFill>
              <a:latin typeface="ArialMT" charset="0"/>
            </a:endParaRPr>
          </a:p>
          <a:p>
            <a:r>
              <a:rPr lang="is-IS" sz="2400" dirty="0">
                <a:solidFill>
                  <a:srgbClr val="FFFF00"/>
                </a:solidFill>
                <a:latin typeface="ArialMT" charset="0"/>
              </a:rPr>
              <a:t>Similar results from Liem et al, Anesthesiology 2020</a:t>
            </a:r>
            <a:endParaRPr lang="en-US" sz="2400" dirty="0">
              <a:solidFill>
                <a:srgbClr val="FFFF00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FF8BB4D-B353-F148-BFC5-2B66F9518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2239" y="1047565"/>
            <a:ext cx="7114104" cy="47362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0426813"/>
      </p:ext>
    </p:extLst>
  </p:cSld>
  <p:clrMapOvr>
    <a:masterClrMapping/>
  </p:clrMapOvr>
  <p:transition spd="slow">
    <p:fade thruBlk="1"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81280" y="20320"/>
            <a:ext cx="10550094" cy="710385"/>
          </a:xfrm>
        </p:spPr>
        <p:txBody>
          <a:bodyPr/>
          <a:lstStyle/>
          <a:p>
            <a:pPr>
              <a:defRPr/>
            </a:pPr>
            <a:r>
              <a:rPr lang="en-US" dirty="0"/>
              <a:t>Summary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7014" y="936991"/>
            <a:ext cx="10283080" cy="4914143"/>
          </a:xfrm>
        </p:spPr>
        <p:txBody>
          <a:bodyPr/>
          <a:lstStyle/>
          <a:p>
            <a:pPr>
              <a:defRPr/>
            </a:pPr>
            <a:r>
              <a:rPr lang="en-US" sz="2800"/>
              <a:t>Myocardial </a:t>
            </a:r>
            <a:r>
              <a:rPr lang="en-US" sz="2800" dirty="0"/>
              <a:t>injury is common, deadly, and mostly silent</a:t>
            </a:r>
          </a:p>
          <a:p>
            <a:pPr>
              <a:defRPr/>
            </a:pPr>
            <a:r>
              <a:rPr lang="en-US" sz="2800" dirty="0"/>
              <a:t>Monitor troponin</a:t>
            </a:r>
          </a:p>
          <a:p>
            <a:pPr lvl="1">
              <a:defRPr/>
            </a:pPr>
            <a:r>
              <a:rPr lang="en-US" sz="2400" dirty="0"/>
              <a:t>Inpatients &gt;45 years at risk, &amp; all inpatients &gt;65 years</a:t>
            </a:r>
          </a:p>
          <a:p>
            <a:pPr lvl="1">
              <a:defRPr/>
            </a:pPr>
            <a:r>
              <a:rPr lang="en-US" sz="2400" dirty="0"/>
              <a:t>Preoperatively and first two postoperative days while hospitalized</a:t>
            </a:r>
          </a:p>
          <a:p>
            <a:pPr>
              <a:defRPr/>
            </a:pPr>
            <a:r>
              <a:rPr lang="en-US" sz="2800" dirty="0"/>
              <a:t>Risk stratification</a:t>
            </a:r>
          </a:p>
          <a:p>
            <a:pPr lvl="1">
              <a:defRPr/>
            </a:pPr>
            <a:r>
              <a:rPr lang="en-US" sz="2800" dirty="0"/>
              <a:t>RCRI, NT-Pro-BNP, and preoperative troponin all help</a:t>
            </a:r>
          </a:p>
          <a:p>
            <a:pPr>
              <a:defRPr/>
            </a:pPr>
            <a:r>
              <a:rPr lang="en-US" sz="2800" dirty="0"/>
              <a:t>No known safe prophylaxis</a:t>
            </a:r>
          </a:p>
          <a:p>
            <a:pPr>
              <a:defRPr/>
            </a:pPr>
            <a:r>
              <a:rPr lang="en-US" sz="2800" dirty="0"/>
              <a:t>Avoid prolonged intraoperative &amp; postoperative hypotension</a:t>
            </a:r>
          </a:p>
          <a:p>
            <a:pPr lvl="1">
              <a:defRPr/>
            </a:pPr>
            <a:r>
              <a:rPr lang="en-US" sz="2543" dirty="0"/>
              <a:t>Probably prudent to keep MAP &gt;60 mmHg</a:t>
            </a:r>
          </a:p>
        </p:txBody>
      </p:sp>
    </p:spTree>
    <p:extLst>
      <p:ext uri="{BB962C8B-B14F-4D97-AF65-F5344CB8AC3E}">
        <p14:creationId xmlns:p14="http://schemas.microsoft.com/office/powerpoint/2010/main" val="32597032"/>
      </p:ext>
    </p:extLst>
  </p:cSld>
  <p:clrMapOvr>
    <a:masterClrMapping/>
  </p:clrMapOvr>
  <p:transition spd="slow">
    <p:fade thruBlk="1"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1BE730-7DE7-CBC5-FA73-18C1D3B5DFE4}"/>
              </a:ext>
            </a:extLst>
          </p:cNvPr>
          <p:cNvSpPr txBox="1">
            <a:spLocks/>
          </p:cNvSpPr>
          <p:nvPr/>
        </p:nvSpPr>
        <p:spPr>
          <a:xfrm>
            <a:off x="-80963" y="-66675"/>
            <a:ext cx="10550526" cy="711200"/>
          </a:xfrm>
          <a:prstGeom prst="rect">
            <a:avLst/>
          </a:prstGeom>
        </p:spPr>
        <p:txBody>
          <a:bodyPr/>
          <a:lstStyle>
            <a:lvl1pPr algn="ctr" defTabSz="939680" rtl="0" eaLnBrk="0" fontAlgn="base" hangingPunct="0">
              <a:spcBef>
                <a:spcPct val="0"/>
              </a:spcBef>
              <a:spcAft>
                <a:spcPct val="0"/>
              </a:spcAft>
              <a:defRPr sz="5136">
                <a:solidFill>
                  <a:schemeClr val="tx1"/>
                </a:solidFill>
                <a:latin typeface="+mj-lt"/>
                <a:ea typeface="+mj-ea"/>
                <a:cs typeface="ＭＳ Ｐゴシック" charset="0"/>
              </a:defRPr>
            </a:lvl1pPr>
            <a:lvl2pPr algn="ctr" defTabSz="939680" rtl="0" eaLnBrk="0" fontAlgn="base" hangingPunct="0">
              <a:spcBef>
                <a:spcPct val="0"/>
              </a:spcBef>
              <a:spcAft>
                <a:spcPct val="0"/>
              </a:spcAft>
              <a:defRPr sz="5136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algn="ctr" defTabSz="939680" rtl="0" eaLnBrk="0" fontAlgn="base" hangingPunct="0">
              <a:spcBef>
                <a:spcPct val="0"/>
              </a:spcBef>
              <a:spcAft>
                <a:spcPct val="0"/>
              </a:spcAft>
              <a:defRPr sz="5136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algn="ctr" defTabSz="939680" rtl="0" eaLnBrk="0" fontAlgn="base" hangingPunct="0">
              <a:spcBef>
                <a:spcPct val="0"/>
              </a:spcBef>
              <a:spcAft>
                <a:spcPct val="0"/>
              </a:spcAft>
              <a:defRPr sz="5136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algn="ctr" defTabSz="939680" rtl="0" eaLnBrk="0" fontAlgn="base" hangingPunct="0">
              <a:spcBef>
                <a:spcPct val="0"/>
              </a:spcBef>
              <a:spcAft>
                <a:spcPct val="0"/>
              </a:spcAft>
              <a:defRPr sz="5136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587045" algn="ctr" defTabSz="939680" rtl="0" eaLnBrk="0" fontAlgn="base" hangingPunct="0">
              <a:spcBef>
                <a:spcPct val="0"/>
              </a:spcBef>
              <a:spcAft>
                <a:spcPct val="0"/>
              </a:spcAft>
              <a:defRPr sz="5136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1174090" algn="ctr" defTabSz="939680" rtl="0" eaLnBrk="0" fontAlgn="base" hangingPunct="0">
              <a:spcBef>
                <a:spcPct val="0"/>
              </a:spcBef>
              <a:spcAft>
                <a:spcPct val="0"/>
              </a:spcAft>
              <a:defRPr sz="5136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761134" algn="ctr" defTabSz="939680" rtl="0" eaLnBrk="0" fontAlgn="base" hangingPunct="0">
              <a:spcBef>
                <a:spcPct val="0"/>
              </a:spcBef>
              <a:spcAft>
                <a:spcPct val="0"/>
              </a:spcAft>
              <a:defRPr sz="5136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2348179" algn="ctr" defTabSz="939680" rtl="0" eaLnBrk="0" fontAlgn="base" hangingPunct="0">
              <a:spcBef>
                <a:spcPct val="0"/>
              </a:spcBef>
              <a:spcAft>
                <a:spcPct val="0"/>
              </a:spcAft>
              <a:defRPr sz="5136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defRPr/>
            </a:pPr>
            <a:r>
              <a:rPr lang="en-US" kern="0" dirty="0"/>
              <a:t>And that’s all folks…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5F12DE7F-BDE1-16BE-94A4-4C5C5F4D344A}"/>
              </a:ext>
            </a:extLst>
          </p:cNvPr>
          <p:cNvSpPr txBox="1">
            <a:spLocks/>
          </p:cNvSpPr>
          <p:nvPr/>
        </p:nvSpPr>
        <p:spPr>
          <a:xfrm>
            <a:off x="15875" y="5389000"/>
            <a:ext cx="10550525" cy="525463"/>
          </a:xfrm>
          <a:prstGeom prst="rect">
            <a:avLst/>
          </a:prstGeom>
        </p:spPr>
        <p:txBody>
          <a:bodyPr/>
          <a:lstStyle>
            <a:lvl1pPr algn="ctr" defTabSz="939680" rtl="0" eaLnBrk="0" fontAlgn="base" hangingPunct="0">
              <a:spcBef>
                <a:spcPct val="0"/>
              </a:spcBef>
              <a:spcAft>
                <a:spcPct val="0"/>
              </a:spcAft>
              <a:defRPr sz="5136">
                <a:solidFill>
                  <a:schemeClr val="tx1"/>
                </a:solidFill>
                <a:latin typeface="+mj-lt"/>
                <a:ea typeface="+mj-ea"/>
                <a:cs typeface="ＭＳ Ｐゴシック" charset="0"/>
              </a:defRPr>
            </a:lvl1pPr>
            <a:lvl2pPr algn="ctr" defTabSz="939680" rtl="0" eaLnBrk="0" fontAlgn="base" hangingPunct="0">
              <a:spcBef>
                <a:spcPct val="0"/>
              </a:spcBef>
              <a:spcAft>
                <a:spcPct val="0"/>
              </a:spcAft>
              <a:defRPr sz="5136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algn="ctr" defTabSz="939680" rtl="0" eaLnBrk="0" fontAlgn="base" hangingPunct="0">
              <a:spcBef>
                <a:spcPct val="0"/>
              </a:spcBef>
              <a:spcAft>
                <a:spcPct val="0"/>
              </a:spcAft>
              <a:defRPr sz="5136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algn="ctr" defTabSz="939680" rtl="0" eaLnBrk="0" fontAlgn="base" hangingPunct="0">
              <a:spcBef>
                <a:spcPct val="0"/>
              </a:spcBef>
              <a:spcAft>
                <a:spcPct val="0"/>
              </a:spcAft>
              <a:defRPr sz="5136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algn="ctr" defTabSz="939680" rtl="0" eaLnBrk="0" fontAlgn="base" hangingPunct="0">
              <a:spcBef>
                <a:spcPct val="0"/>
              </a:spcBef>
              <a:spcAft>
                <a:spcPct val="0"/>
              </a:spcAft>
              <a:defRPr sz="5136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587045" algn="ctr" defTabSz="939680" rtl="0" eaLnBrk="0" fontAlgn="base" hangingPunct="0">
              <a:spcBef>
                <a:spcPct val="0"/>
              </a:spcBef>
              <a:spcAft>
                <a:spcPct val="0"/>
              </a:spcAft>
              <a:defRPr sz="5136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1174090" algn="ctr" defTabSz="939680" rtl="0" eaLnBrk="0" fontAlgn="base" hangingPunct="0">
              <a:spcBef>
                <a:spcPct val="0"/>
              </a:spcBef>
              <a:spcAft>
                <a:spcPct val="0"/>
              </a:spcAft>
              <a:defRPr sz="5136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761134" algn="ctr" defTabSz="939680" rtl="0" eaLnBrk="0" fontAlgn="base" hangingPunct="0">
              <a:spcBef>
                <a:spcPct val="0"/>
              </a:spcBef>
              <a:spcAft>
                <a:spcPct val="0"/>
              </a:spcAft>
              <a:defRPr sz="5136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2348179" algn="ctr" defTabSz="939680" rtl="0" eaLnBrk="0" fontAlgn="base" hangingPunct="0">
              <a:spcBef>
                <a:spcPct val="0"/>
              </a:spcBef>
              <a:spcAft>
                <a:spcPct val="0"/>
              </a:spcAft>
              <a:defRPr sz="5136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defRPr/>
            </a:pPr>
            <a:r>
              <a:rPr lang="en-US" sz="3600" kern="0" dirty="0">
                <a:solidFill>
                  <a:srgbClr val="FFFF00"/>
                </a:solidFill>
              </a:rPr>
              <a:t>Selected O</a:t>
            </a:r>
            <a:r>
              <a:rPr lang="en-US" sz="2400" kern="0" dirty="0">
                <a:solidFill>
                  <a:srgbClr val="FFFF00"/>
                </a:solidFill>
              </a:rPr>
              <a:t>UTCOMES</a:t>
            </a:r>
            <a:r>
              <a:rPr lang="en-US" sz="3600" kern="0" dirty="0">
                <a:solidFill>
                  <a:srgbClr val="FFFF00"/>
                </a:solidFill>
              </a:rPr>
              <a:t> R</a:t>
            </a:r>
            <a:r>
              <a:rPr lang="en-US" sz="2400" kern="0" dirty="0">
                <a:solidFill>
                  <a:srgbClr val="FFFF00"/>
                </a:solidFill>
              </a:rPr>
              <a:t>ESEARCH</a:t>
            </a:r>
            <a:r>
              <a:rPr lang="en-US" sz="3600" kern="0" dirty="0">
                <a:solidFill>
                  <a:srgbClr val="FFFF00"/>
                </a:solidFill>
              </a:rPr>
              <a:t> covers since 2023</a:t>
            </a:r>
          </a:p>
        </p:txBody>
      </p:sp>
      <p:pic>
        <p:nvPicPr>
          <p:cNvPr id="6" name="Picture 5" descr="A screenshot of a cell phone&#10;&#10;Description automatically generated">
            <a:extLst>
              <a:ext uri="{FF2B5EF4-FFF2-40B4-BE49-F238E27FC236}">
                <a16:creationId xmlns:a16="http://schemas.microsoft.com/office/drawing/2014/main" id="{A4352630-D74A-1DF3-E12E-9BE124EBF8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5932" y="1000185"/>
            <a:ext cx="1892300" cy="2225674"/>
          </a:xfrm>
          <a:prstGeom prst="rect">
            <a:avLst/>
          </a:prstGeom>
        </p:spPr>
      </p:pic>
      <p:pic>
        <p:nvPicPr>
          <p:cNvPr id="5" name="Picture 4" descr="A close-up of a medical report&#10;&#10;Description automatically generated">
            <a:extLst>
              <a:ext uri="{FF2B5EF4-FFF2-40B4-BE49-F238E27FC236}">
                <a16:creationId xmlns:a16="http://schemas.microsoft.com/office/drawing/2014/main" id="{A7E2D3E5-C44E-BE99-19FF-9BE82D5E13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21163" y="987067"/>
            <a:ext cx="1779620" cy="2114701"/>
          </a:xfrm>
          <a:prstGeom prst="rect">
            <a:avLst/>
          </a:prstGeom>
        </p:spPr>
      </p:pic>
      <p:pic>
        <p:nvPicPr>
          <p:cNvPr id="7" name="Picture 6" descr="A medical informational poster of a person lying in a bed&#10;&#10;Description automatically generated">
            <a:extLst>
              <a:ext uri="{FF2B5EF4-FFF2-40B4-BE49-F238E27FC236}">
                <a16:creationId xmlns:a16="http://schemas.microsoft.com/office/drawing/2014/main" id="{45BA4CAA-943B-1201-7641-FB511FF1462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30751" y="999722"/>
            <a:ext cx="1813854" cy="2120269"/>
          </a:xfrm>
          <a:prstGeom prst="rect">
            <a:avLst/>
          </a:prstGeom>
        </p:spPr>
      </p:pic>
      <p:pic>
        <p:nvPicPr>
          <p:cNvPr id="10" name="Picture 9" descr="A screen shot of a device&#10;&#10;Description automatically generated">
            <a:extLst>
              <a:ext uri="{FF2B5EF4-FFF2-40B4-BE49-F238E27FC236}">
                <a16:creationId xmlns:a16="http://schemas.microsoft.com/office/drawing/2014/main" id="{526D6387-0E9E-A099-5188-CE3D152DADD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21336" y="987067"/>
            <a:ext cx="1813853" cy="2168525"/>
          </a:xfrm>
          <a:prstGeom prst="rect">
            <a:avLst/>
          </a:prstGeom>
        </p:spPr>
      </p:pic>
      <p:pic>
        <p:nvPicPr>
          <p:cNvPr id="8" name="Picture 7" descr="A cover of a magazine&#10;&#10;Description automatically generated">
            <a:extLst>
              <a:ext uri="{FF2B5EF4-FFF2-40B4-BE49-F238E27FC236}">
                <a16:creationId xmlns:a16="http://schemas.microsoft.com/office/drawing/2014/main" id="{43E39898-F5D0-BAF4-290B-E34A65E488E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551148" y="1011194"/>
            <a:ext cx="1796310" cy="2120269"/>
          </a:xfrm>
          <a:prstGeom prst="rect">
            <a:avLst/>
          </a:prstGeom>
        </p:spPr>
      </p:pic>
      <p:pic>
        <p:nvPicPr>
          <p:cNvPr id="9" name="Picture 8" descr="A poster of a diagram of the muscles of the back&#10;&#10;Description automatically generated">
            <a:extLst>
              <a:ext uri="{FF2B5EF4-FFF2-40B4-BE49-F238E27FC236}">
                <a16:creationId xmlns:a16="http://schemas.microsoft.com/office/drawing/2014/main" id="{119BA53D-54F9-D379-1B9F-0AEE16D55C3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45583" y="3337905"/>
            <a:ext cx="1724081" cy="2120900"/>
          </a:xfrm>
          <a:prstGeom prst="rect">
            <a:avLst/>
          </a:prstGeom>
        </p:spPr>
      </p:pic>
      <p:pic>
        <p:nvPicPr>
          <p:cNvPr id="4" name="Picture 3" descr="A black cover with a black background&#10;&#10;Description automatically generated">
            <a:extLst>
              <a:ext uri="{FF2B5EF4-FFF2-40B4-BE49-F238E27FC236}">
                <a16:creationId xmlns:a16="http://schemas.microsoft.com/office/drawing/2014/main" id="{1EA3A46A-FF28-9BA7-6D1A-E4F60A1C402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484697" y="3326487"/>
            <a:ext cx="1750492" cy="2116337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A7D1F8CB-8582-BDEF-D147-1CDFDB564E14}"/>
              </a:ext>
            </a:extLst>
          </p:cNvPr>
          <p:cNvGrpSpPr/>
          <p:nvPr/>
        </p:nvGrpSpPr>
        <p:grpSpPr>
          <a:xfrm>
            <a:off x="4399588" y="3308296"/>
            <a:ext cx="1750492" cy="2069908"/>
            <a:chOff x="6465113" y="3308296"/>
            <a:chExt cx="1750492" cy="2069908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52A740D4-5879-6633-60E3-8FA2F167A888}"/>
                </a:ext>
              </a:extLst>
            </p:cNvPr>
            <p:cNvSpPr/>
            <p:nvPr/>
          </p:nvSpPr>
          <p:spPr bwMode="auto">
            <a:xfrm>
              <a:off x="6465114" y="3308296"/>
              <a:ext cx="1750491" cy="2068666"/>
            </a:xfrm>
            <a:prstGeom prst="rect">
              <a:avLst/>
            </a:prstGeom>
            <a:noFill/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Helvetica" charset="0"/>
                <a:ea typeface="ＭＳ Ｐゴシック" charset="0"/>
              </a:endParaRPr>
            </a:p>
          </p:txBody>
        </p:sp>
        <p:pic>
          <p:nvPicPr>
            <p:cNvPr id="13" name="Picture 12" descr="A magazine cover with a diagram&#10;&#10;AI-generated content may be incorrect.">
              <a:extLst>
                <a:ext uri="{FF2B5EF4-FFF2-40B4-BE49-F238E27FC236}">
                  <a16:creationId xmlns:a16="http://schemas.microsoft.com/office/drawing/2014/main" id="{B84AF835-380D-DE31-6A27-BD162B6313F4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6465113" y="3308296"/>
              <a:ext cx="1750492" cy="2069908"/>
            </a:xfrm>
            <a:prstGeom prst="rect">
              <a:avLst/>
            </a:prstGeom>
          </p:spPr>
        </p:pic>
      </p:grpSp>
      <p:pic>
        <p:nvPicPr>
          <p:cNvPr id="14" name="Picture 13" descr="A medical poster with images of doctors and brain&#10;&#10;AI-generated content may be incorrect.">
            <a:extLst>
              <a:ext uri="{FF2B5EF4-FFF2-40B4-BE49-F238E27FC236}">
                <a16:creationId xmlns:a16="http://schemas.microsoft.com/office/drawing/2014/main" id="{8DC78F82-C86C-D20A-C98B-CDEA22B679FC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522951" y="3268099"/>
            <a:ext cx="1721654" cy="2120901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DF66E520-1563-A84E-BE4B-C7DDC33E53D1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617476" y="3253942"/>
            <a:ext cx="1721654" cy="2146530"/>
          </a:xfrm>
          <a:prstGeom prst="rect">
            <a:avLst/>
          </a:prstGeom>
        </p:spPr>
      </p:pic>
    </p:spTree>
  </p:cSld>
  <p:clrMapOvr>
    <a:masterClrMapping/>
  </p:clrMapOvr>
  <p:transition spd="slow">
    <p:fade thruBlk="1"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622" dirty="0"/>
              <a:t>Post-Op Troponin &amp; Short-term Death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F9A1180D-2D2C-EC13-830A-60259738C19D}"/>
              </a:ext>
            </a:extLst>
          </p:cNvPr>
          <p:cNvGrpSpPr/>
          <p:nvPr/>
        </p:nvGrpSpPr>
        <p:grpSpPr>
          <a:xfrm>
            <a:off x="16306" y="-23183"/>
            <a:ext cx="10550094" cy="5943600"/>
            <a:chOff x="-149239" y="-51758"/>
            <a:chExt cx="10604908" cy="5943600"/>
          </a:xfrm>
        </p:grpSpPr>
        <p:pic>
          <p:nvPicPr>
            <p:cNvPr id="8" name="Picture 7" descr="A picture containing text, screenshot, font, diagram&#10;&#10;Description automatically generated">
              <a:extLst>
                <a:ext uri="{FF2B5EF4-FFF2-40B4-BE49-F238E27FC236}">
                  <a16:creationId xmlns:a16="http://schemas.microsoft.com/office/drawing/2014/main" id="{239BB0E9-CA21-4F0A-99E4-E12FEA16601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-149239" y="-51758"/>
              <a:ext cx="10604908" cy="5943600"/>
            </a:xfrm>
            <a:prstGeom prst="rect">
              <a:avLst/>
            </a:prstGeom>
          </p:spPr>
        </p:pic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DED009DC-FA87-8CE2-EDFF-40D5FB57EDD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833640" y="-5392"/>
              <a:ext cx="1527609" cy="15696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 sz="3200">
                  <a:solidFill>
                    <a:schemeClr val="bg2"/>
                  </a:solidFill>
                  <a:latin typeface="Helvetica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3200">
                  <a:solidFill>
                    <a:schemeClr val="bg2"/>
                  </a:solidFill>
                  <a:latin typeface="Helvetica" charset="0"/>
                  <a:ea typeface="ＭＳ Ｐゴシック" charset="0"/>
                </a:defRPr>
              </a:lvl2pPr>
              <a:lvl3pPr marL="1143000" indent="-228600">
                <a:defRPr sz="3200">
                  <a:solidFill>
                    <a:schemeClr val="bg2"/>
                  </a:solidFill>
                  <a:latin typeface="Helvetica" charset="0"/>
                  <a:ea typeface="ＭＳ Ｐゴシック" charset="0"/>
                </a:defRPr>
              </a:lvl3pPr>
              <a:lvl4pPr marL="1600200" indent="-228600">
                <a:defRPr sz="3200">
                  <a:solidFill>
                    <a:schemeClr val="bg2"/>
                  </a:solidFill>
                  <a:latin typeface="Helvetica" charset="0"/>
                  <a:ea typeface="ＭＳ Ｐゴシック" charset="0"/>
                </a:defRPr>
              </a:lvl4pPr>
              <a:lvl5pPr marL="2057400" indent="-228600">
                <a:defRPr sz="3200">
                  <a:solidFill>
                    <a:schemeClr val="bg2"/>
                  </a:solidFill>
                  <a:latin typeface="Helvetica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bg2"/>
                  </a:solidFill>
                  <a:latin typeface="Helvetica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bg2"/>
                  </a:solidFill>
                  <a:latin typeface="Helvetica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bg2"/>
                  </a:solidFill>
                  <a:latin typeface="Helvetica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bg2"/>
                  </a:solidFill>
                  <a:latin typeface="Helvetica" charset="0"/>
                  <a:ea typeface="ＭＳ Ｐゴシック" charset="0"/>
                </a:defRPr>
              </a:lvl9pPr>
            </a:lstStyle>
            <a:p>
              <a:r>
                <a:rPr lang="en-US" sz="2400" dirty="0" err="1">
                  <a:solidFill>
                    <a:schemeClr val="tx2"/>
                  </a:solidFill>
                </a:rPr>
                <a:t>Peulach</a:t>
              </a:r>
              <a:r>
                <a:rPr lang="en-US" sz="2400" dirty="0">
                  <a:solidFill>
                    <a:schemeClr val="tx2"/>
                  </a:solidFill>
                </a:rPr>
                <a:t>, </a:t>
              </a:r>
              <a:r>
                <a:rPr lang="en-US" sz="2400" dirty="0" err="1">
                  <a:solidFill>
                    <a:schemeClr val="tx2"/>
                  </a:solidFill>
                </a:rPr>
                <a:t>Eur</a:t>
              </a:r>
              <a:r>
                <a:rPr lang="en-US" sz="2400" dirty="0">
                  <a:solidFill>
                    <a:schemeClr val="tx2"/>
                  </a:solidFill>
                </a:rPr>
                <a:t> Heart J 2023</a:t>
              </a:r>
            </a:p>
            <a:p>
              <a:r>
                <a:rPr lang="en-US" sz="2400" dirty="0">
                  <a:solidFill>
                    <a:schemeClr val="tx2"/>
                  </a:solidFill>
                </a:rPr>
                <a:t>N=7,754</a:t>
              </a:r>
            </a:p>
          </p:txBody>
        </p:sp>
      </p:grp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D5CB7A33-2054-D81C-2152-63425BE0736F}"/>
              </a:ext>
            </a:extLst>
          </p:cNvPr>
          <p:cNvCxnSpPr/>
          <p:nvPr/>
        </p:nvCxnSpPr>
        <p:spPr bwMode="auto">
          <a:xfrm>
            <a:off x="8070571" y="1771650"/>
            <a:ext cx="0" cy="1069521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D592B88E-9788-B309-05A8-972339E4D241}"/>
              </a:ext>
            </a:extLst>
          </p:cNvPr>
          <p:cNvCxnSpPr>
            <a:cxnSpLocks/>
          </p:cNvCxnSpPr>
          <p:nvPr/>
        </p:nvCxnSpPr>
        <p:spPr bwMode="auto">
          <a:xfrm>
            <a:off x="7950495" y="2191109"/>
            <a:ext cx="0" cy="1135837"/>
          </a:xfrm>
          <a:prstGeom prst="straightConnector1">
            <a:avLst/>
          </a:prstGeom>
          <a:solidFill>
            <a:schemeClr val="accent1"/>
          </a:solidFill>
          <a:ln w="92075" cap="flat" cmpd="sng" algn="ctr">
            <a:solidFill>
              <a:schemeClr val="accent1">
                <a:lumMod val="75000"/>
              </a:schemeClr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1614C650-0138-6400-6C99-84DB2FBE3799}"/>
              </a:ext>
            </a:extLst>
          </p:cNvPr>
          <p:cNvCxnSpPr/>
          <p:nvPr/>
        </p:nvCxnSpPr>
        <p:spPr bwMode="auto">
          <a:xfrm>
            <a:off x="348216" y="4428745"/>
            <a:ext cx="0" cy="971550"/>
          </a:xfrm>
          <a:prstGeom prst="straightConnector1">
            <a:avLst/>
          </a:prstGeom>
          <a:solidFill>
            <a:schemeClr val="accent1"/>
          </a:solidFill>
          <a:ln w="92075" cap="flat" cmpd="sng" algn="ctr">
            <a:solidFill>
              <a:schemeClr val="accent1">
                <a:lumMod val="75000"/>
              </a:schemeClr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E386DC45-5BA9-58E3-6167-C3743908D3A0}"/>
              </a:ext>
            </a:extLst>
          </p:cNvPr>
          <p:cNvSpPr txBox="1"/>
          <p:nvPr/>
        </p:nvSpPr>
        <p:spPr>
          <a:xfrm>
            <a:off x="7073656" y="219585"/>
            <a:ext cx="1753677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dirty="0">
                <a:solidFill>
                  <a:schemeClr val="accent1">
                    <a:lumMod val="75000"/>
                  </a:schemeClr>
                </a:solidFill>
              </a:rPr>
              <a:t>Mostly type 2. Doubles mortality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7EAC2FE-B7B0-823F-25F0-0F658D52AF79}"/>
              </a:ext>
            </a:extLst>
          </p:cNvPr>
          <p:cNvSpPr txBox="1"/>
          <p:nvPr/>
        </p:nvSpPr>
        <p:spPr>
          <a:xfrm>
            <a:off x="2852339" y="2119744"/>
            <a:ext cx="1753677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dirty="0">
                <a:solidFill>
                  <a:schemeClr val="tx2"/>
                </a:solidFill>
              </a:rPr>
              <a:t>1-year mortality</a:t>
            </a:r>
          </a:p>
        </p:txBody>
      </p:sp>
    </p:spTree>
    <p:extLst>
      <p:ext uri="{BB962C8B-B14F-4D97-AF65-F5344CB8AC3E}">
        <p14:creationId xmlns:p14="http://schemas.microsoft.com/office/powerpoint/2010/main" val="1149268797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30-day Postoperative Mortality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1FCAC77E-A3F9-4662-25E7-83C5B84E5120}"/>
              </a:ext>
            </a:extLst>
          </p:cNvPr>
          <p:cNvGrpSpPr/>
          <p:nvPr/>
        </p:nvGrpSpPr>
        <p:grpSpPr>
          <a:xfrm>
            <a:off x="700048" y="1015066"/>
            <a:ext cx="8196179" cy="4884102"/>
            <a:chOff x="700048" y="1015066"/>
            <a:chExt cx="8196179" cy="4884102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29CC2954-52F4-7145-B355-44854A1B0DE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00048" y="1015066"/>
              <a:ext cx="8196179" cy="4884102"/>
            </a:xfrm>
            <a:prstGeom prst="rect">
              <a:avLst/>
            </a:prstGeom>
          </p:spPr>
        </p:pic>
        <p:cxnSp>
          <p:nvCxnSpPr>
            <p:cNvPr id="4" name="Straight Arrow Connector 3"/>
            <p:cNvCxnSpPr/>
            <p:nvPr/>
          </p:nvCxnSpPr>
          <p:spPr bwMode="auto">
            <a:xfrm flipH="1">
              <a:off x="3394368" y="1381948"/>
              <a:ext cx="1082322" cy="1589852"/>
            </a:xfrm>
            <a:prstGeom prst="straightConnector1">
              <a:avLst/>
            </a:prstGeom>
            <a:solidFill>
              <a:schemeClr val="accent1"/>
            </a:solidFill>
            <a:ln w="381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59D1D832-A3C2-7DCB-048E-63CDCDB0BB73}"/>
              </a:ext>
            </a:extLst>
          </p:cNvPr>
          <p:cNvSpPr txBox="1"/>
          <p:nvPr/>
        </p:nvSpPr>
        <p:spPr>
          <a:xfrm>
            <a:off x="8830219" y="5191282"/>
            <a:ext cx="159984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000" dirty="0" err="1">
                <a:solidFill>
                  <a:srgbClr val="FFFF00"/>
                </a:solidFill>
                <a:latin typeface="+mn-lt"/>
              </a:rPr>
              <a:t>Nepogodiev</a:t>
            </a:r>
            <a:r>
              <a:rPr lang="en-US" sz="2000" dirty="0">
                <a:solidFill>
                  <a:srgbClr val="FFFF00"/>
                </a:solidFill>
                <a:latin typeface="+mn-lt"/>
              </a:rPr>
              <a:t>, Lancet 2019</a:t>
            </a:r>
          </a:p>
        </p:txBody>
      </p:sp>
    </p:spTree>
  </p:cSld>
  <p:clrMapOvr>
    <a:masterClrMapping/>
  </p:clrMapOvr>
  <p:transition spd="slow">
    <p:fade thruBlk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186" name="Rectangle 102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>
                <a:cs typeface="+mj-cs"/>
              </a:rPr>
              <a:t>Most Deaths are Postoperative</a:t>
            </a:r>
          </a:p>
        </p:txBody>
      </p:sp>
      <p:sp>
        <p:nvSpPr>
          <p:cNvPr id="349190" name="Rectangle 1030"/>
          <p:cNvSpPr>
            <a:spLocks noGrp="1" noChangeArrowheads="1"/>
          </p:cNvSpPr>
          <p:nvPr>
            <p:ph type="body" idx="1"/>
          </p:nvPr>
        </p:nvSpPr>
        <p:spPr>
          <a:xfrm>
            <a:off x="133507" y="1038769"/>
            <a:ext cx="10358030" cy="4654030"/>
          </a:xfrm>
        </p:spPr>
        <p:txBody>
          <a:bodyPr/>
          <a:lstStyle/>
          <a:p>
            <a:pPr>
              <a:lnSpc>
                <a:spcPct val="90000"/>
              </a:lnSpc>
              <a:defRPr/>
            </a:pPr>
            <a:r>
              <a:rPr lang="en-US" sz="4000" dirty="0"/>
              <a:t>Intraoperative mortality is </a:t>
            </a:r>
            <a:r>
              <a:rPr lang="en-US" sz="4000" dirty="0">
                <a:solidFill>
                  <a:srgbClr val="FFFF00"/>
                </a:solidFill>
              </a:rPr>
              <a:t>rare</a:t>
            </a:r>
          </a:p>
          <a:p>
            <a:pPr lvl="1">
              <a:lnSpc>
                <a:spcPct val="90000"/>
              </a:lnSpc>
              <a:defRPr/>
            </a:pPr>
            <a:r>
              <a:rPr lang="en-US" sz="3200" dirty="0"/>
              <a:t>10-fold reduction in recent decades</a:t>
            </a:r>
          </a:p>
          <a:p>
            <a:pPr>
              <a:lnSpc>
                <a:spcPct val="90000"/>
              </a:lnSpc>
              <a:defRPr/>
            </a:pPr>
            <a:r>
              <a:rPr lang="en-US" sz="4000" dirty="0"/>
              <a:t>Postoperative mortality remains </a:t>
            </a:r>
            <a:r>
              <a:rPr lang="en-US" sz="4000" dirty="0">
                <a:solidFill>
                  <a:srgbClr val="FFFF00"/>
                </a:solidFill>
              </a:rPr>
              <a:t>common</a:t>
            </a:r>
          </a:p>
          <a:p>
            <a:pPr marL="409708" lvl="1">
              <a:lnSpc>
                <a:spcPct val="90000"/>
              </a:lnSpc>
              <a:spcAft>
                <a:spcPts val="1200"/>
              </a:spcAft>
              <a:defRPr/>
            </a:pPr>
            <a:r>
              <a:rPr lang="en-US" sz="3200" dirty="0"/>
              <a:t>1-3% for inpatients ≥45 years old</a:t>
            </a:r>
          </a:p>
          <a:p>
            <a:pPr marL="821455" lvl="2">
              <a:lnSpc>
                <a:spcPct val="90000"/>
              </a:lnSpc>
              <a:spcAft>
                <a:spcPts val="1200"/>
              </a:spcAft>
              <a:defRPr/>
            </a:pPr>
            <a:r>
              <a:rPr lang="en-US" sz="2687" dirty="0"/>
              <a:t>100-fold greater than intraoperative mortality</a:t>
            </a:r>
          </a:p>
          <a:p>
            <a:pPr marL="821455" lvl="2">
              <a:lnSpc>
                <a:spcPct val="90000"/>
              </a:lnSpc>
              <a:spcAft>
                <a:spcPts val="1200"/>
              </a:spcAft>
              <a:defRPr/>
            </a:pPr>
            <a:r>
              <a:rPr lang="en-US" sz="2687" dirty="0"/>
              <a:t>8-fold greater than a similar non-operative month</a:t>
            </a:r>
          </a:p>
          <a:p>
            <a:pPr marL="409708" lvl="1">
              <a:lnSpc>
                <a:spcPct val="90000"/>
              </a:lnSpc>
              <a:spcAft>
                <a:spcPts val="1200"/>
              </a:spcAft>
              <a:defRPr/>
            </a:pPr>
            <a:r>
              <a:rPr lang="en-US" sz="3200" dirty="0"/>
              <a:t>Two-thirds occur during initial hospitalization</a:t>
            </a:r>
          </a:p>
          <a:p>
            <a:pPr marL="409708" lvl="1">
              <a:lnSpc>
                <a:spcPct val="90000"/>
              </a:lnSpc>
              <a:spcAft>
                <a:spcPts val="1200"/>
              </a:spcAft>
              <a:defRPr/>
            </a:pPr>
            <a:r>
              <a:rPr lang="en-US" sz="3200" dirty="0">
                <a:solidFill>
                  <a:srgbClr val="FFFF00"/>
                </a:solidFill>
              </a:rPr>
              <a:t>≈90% of deaths follow urgent or emergent surgery</a:t>
            </a:r>
          </a:p>
        </p:txBody>
      </p:sp>
    </p:spTree>
    <p:extLst>
      <p:ext uri="{BB962C8B-B14F-4D97-AF65-F5344CB8AC3E}">
        <p14:creationId xmlns:p14="http://schemas.microsoft.com/office/powerpoint/2010/main" val="1314480025"/>
      </p:ext>
    </p:extLst>
  </p:cSld>
  <p:clrMapOvr>
    <a:masterClrMapping/>
  </p:clrMapOvr>
  <p:transition spd="slow">
    <p:fade thruBlk="1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FC71F8-4F99-502A-4724-B7B4881E47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Causes of Perioperative Mortality</a:t>
            </a:r>
          </a:p>
        </p:txBody>
      </p:sp>
      <p:pic>
        <p:nvPicPr>
          <p:cNvPr id="5" name="Picture 4" descr="A diagram of a number of deaths&#10;&#10;AI-generated content may be incorrect.">
            <a:extLst>
              <a:ext uri="{FF2B5EF4-FFF2-40B4-BE49-F238E27FC236}">
                <a16:creationId xmlns:a16="http://schemas.microsoft.com/office/drawing/2014/main" id="{4ABCE334-A95F-1DEE-9225-C0E0885C58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146" y="980141"/>
            <a:ext cx="6394340" cy="487307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68F358B5-4D5D-9100-BE73-99B5254DE947}"/>
              </a:ext>
            </a:extLst>
          </p:cNvPr>
          <p:cNvSpPr txBox="1"/>
          <p:nvPr/>
        </p:nvSpPr>
        <p:spPr>
          <a:xfrm>
            <a:off x="6672170" y="5543490"/>
            <a:ext cx="395256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000" dirty="0">
                <a:solidFill>
                  <a:srgbClr val="FFFF00"/>
                </a:solidFill>
                <a:latin typeface="+mn-lt"/>
              </a:rPr>
              <a:t>VISION Investigators CMAJ  2019</a:t>
            </a:r>
          </a:p>
        </p:txBody>
      </p:sp>
      <p:sp>
        <p:nvSpPr>
          <p:cNvPr id="9" name="Rectangle 1030">
            <a:extLst>
              <a:ext uri="{FF2B5EF4-FFF2-40B4-BE49-F238E27FC236}">
                <a16:creationId xmlns:a16="http://schemas.microsoft.com/office/drawing/2014/main" id="{8DE8ACC0-A848-DBFA-0C4D-D944CBF833F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09807" y="980141"/>
            <a:ext cx="3940288" cy="4563349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73025" tIns="36512" rIns="73025" bIns="36512" numCol="1" anchor="t" anchorCtr="0" compatLnSpc="1">
            <a:prstTxWarp prst="textNoShape">
              <a:avLst/>
            </a:prstTxWarp>
          </a:bodyPr>
          <a:lstStyle>
            <a:lvl1pPr marL="352635" indent="-352635" algn="l" defTabSz="939680" rtl="0" eaLnBrk="0" fontAlgn="base" hangingPunct="0">
              <a:spcBef>
                <a:spcPct val="50000"/>
              </a:spcBef>
              <a:spcAft>
                <a:spcPct val="0"/>
              </a:spcAft>
              <a:defRPr sz="3852">
                <a:solidFill>
                  <a:schemeClr val="tx1"/>
                </a:solidFill>
                <a:latin typeface="+mn-lt"/>
                <a:ea typeface="+mn-ea"/>
                <a:cs typeface="ＭＳ Ｐゴシック" charset="0"/>
              </a:defRPr>
            </a:lvl1pPr>
            <a:lvl2pPr marL="762343" indent="-262948" algn="l" defTabSz="939680" rtl="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1"/>
              </a:buClr>
              <a:buSzPct val="120000"/>
              <a:buFont typeface="Palatino" charset="0"/>
              <a:buChar char="•"/>
              <a:defRPr sz="3595">
                <a:solidFill>
                  <a:schemeClr val="tx1"/>
                </a:solidFill>
                <a:latin typeface="+mn-lt"/>
                <a:ea typeface="+mn-ea"/>
              </a:defRPr>
            </a:lvl2pPr>
            <a:lvl3pPr marL="1174090" indent="-234411" algn="l" defTabSz="939680" rtl="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3082">
                <a:solidFill>
                  <a:schemeClr val="tx1"/>
                </a:solidFill>
                <a:latin typeface="+mn-lt"/>
                <a:ea typeface="+mn-ea"/>
              </a:defRPr>
            </a:lvl3pPr>
            <a:lvl4pPr marL="1642910" indent="-234411" algn="l" defTabSz="939680" rtl="0" eaLnBrk="0" fontAlgn="base" hangingPunct="0">
              <a:spcBef>
                <a:spcPct val="20000"/>
              </a:spcBef>
              <a:spcAft>
                <a:spcPct val="0"/>
              </a:spcAft>
              <a:defRPr sz="3852">
                <a:solidFill>
                  <a:schemeClr val="tx1"/>
                </a:solidFill>
                <a:latin typeface="+mn-lt"/>
                <a:ea typeface="+mn-ea"/>
              </a:defRPr>
            </a:lvl4pPr>
            <a:lvl5pPr marL="2113770" indent="-234411" algn="l" defTabSz="939680" rtl="0" eaLnBrk="0" fontAlgn="base" hangingPunct="0">
              <a:spcBef>
                <a:spcPct val="20000"/>
              </a:spcBef>
              <a:spcAft>
                <a:spcPct val="0"/>
              </a:spcAft>
              <a:defRPr sz="3852">
                <a:solidFill>
                  <a:schemeClr val="tx1"/>
                </a:solidFill>
                <a:latin typeface="+mn-lt"/>
                <a:ea typeface="+mn-ea"/>
              </a:defRPr>
            </a:lvl5pPr>
            <a:lvl6pPr marL="2700814" indent="-234411" algn="l" defTabSz="939680" rtl="0" eaLnBrk="0" fontAlgn="base" hangingPunct="0">
              <a:spcBef>
                <a:spcPct val="20000"/>
              </a:spcBef>
              <a:spcAft>
                <a:spcPct val="0"/>
              </a:spcAft>
              <a:defRPr sz="3852">
                <a:solidFill>
                  <a:schemeClr val="tx1"/>
                </a:solidFill>
                <a:latin typeface="+mn-lt"/>
                <a:ea typeface="+mn-ea"/>
              </a:defRPr>
            </a:lvl6pPr>
            <a:lvl7pPr marL="3287859" indent="-234411" algn="l" defTabSz="939680" rtl="0" eaLnBrk="0" fontAlgn="base" hangingPunct="0">
              <a:spcBef>
                <a:spcPct val="20000"/>
              </a:spcBef>
              <a:spcAft>
                <a:spcPct val="0"/>
              </a:spcAft>
              <a:defRPr sz="3852">
                <a:solidFill>
                  <a:schemeClr val="tx1"/>
                </a:solidFill>
                <a:latin typeface="+mn-lt"/>
                <a:ea typeface="+mn-ea"/>
              </a:defRPr>
            </a:lvl7pPr>
            <a:lvl8pPr marL="3874904" indent="-234411" algn="l" defTabSz="939680" rtl="0" eaLnBrk="0" fontAlgn="base" hangingPunct="0">
              <a:spcBef>
                <a:spcPct val="20000"/>
              </a:spcBef>
              <a:spcAft>
                <a:spcPct val="0"/>
              </a:spcAft>
              <a:defRPr sz="3852">
                <a:solidFill>
                  <a:schemeClr val="tx1"/>
                </a:solidFill>
                <a:latin typeface="+mn-lt"/>
                <a:ea typeface="+mn-ea"/>
              </a:defRPr>
            </a:lvl8pPr>
            <a:lvl9pPr marL="4461949" indent="-234411" algn="l" defTabSz="939680" rtl="0" eaLnBrk="0" fontAlgn="base" hangingPunct="0">
              <a:spcBef>
                <a:spcPct val="20000"/>
              </a:spcBef>
              <a:spcAft>
                <a:spcPct val="0"/>
              </a:spcAft>
              <a:defRPr sz="3852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>
              <a:lnSpc>
                <a:spcPct val="90000"/>
              </a:lnSpc>
              <a:defRPr/>
            </a:pPr>
            <a:r>
              <a:rPr lang="en-US" sz="3600" kern="0" dirty="0"/>
              <a:t>Attributable risk</a:t>
            </a:r>
          </a:p>
          <a:p>
            <a:pPr marL="457200" lvl="1" indent="-258763">
              <a:lnSpc>
                <a:spcPct val="90000"/>
              </a:lnSpc>
              <a:defRPr/>
            </a:pPr>
            <a:r>
              <a:rPr lang="en-US" altLang="x-none" sz="2400" kern="0" dirty="0"/>
              <a:t>Bleeding 17%</a:t>
            </a:r>
          </a:p>
          <a:p>
            <a:pPr marL="457200" lvl="1" indent="-258763">
              <a:lnSpc>
                <a:spcPct val="90000"/>
              </a:lnSpc>
              <a:defRPr/>
            </a:pPr>
            <a:r>
              <a:rPr lang="en-US" altLang="x-none" sz="2400" kern="0" dirty="0"/>
              <a:t>Myocardial injury 16%</a:t>
            </a:r>
          </a:p>
          <a:p>
            <a:pPr marL="457200" lvl="1" indent="-258763">
              <a:lnSpc>
                <a:spcPct val="90000"/>
              </a:lnSpc>
              <a:defRPr/>
            </a:pPr>
            <a:r>
              <a:rPr lang="en-US" altLang="x-none" sz="2400" kern="0" dirty="0"/>
              <a:t>Sepsis 12%</a:t>
            </a:r>
          </a:p>
          <a:p>
            <a:pPr>
              <a:lnSpc>
                <a:spcPct val="90000"/>
              </a:lnSpc>
              <a:defRPr/>
            </a:pPr>
            <a:endParaRPr lang="en-US" altLang="x-none" sz="2400" kern="0" dirty="0"/>
          </a:p>
        </p:txBody>
      </p:sp>
    </p:spTree>
    <p:extLst>
      <p:ext uri="{BB962C8B-B14F-4D97-AF65-F5344CB8AC3E}">
        <p14:creationId xmlns:p14="http://schemas.microsoft.com/office/powerpoint/2010/main" val="500374920"/>
      </p:ext>
    </p:extLst>
  </p:cSld>
  <p:clrMapOvr>
    <a:masterClrMapping/>
  </p:clrMapOvr>
  <p:transition spd="slow">
    <p:fade thruBlk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186" name="Rectangle 102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>
                <a:cs typeface="+mj-cs"/>
              </a:rPr>
              <a:t>MINS: Common, Silent, and Deadly</a:t>
            </a:r>
          </a:p>
        </p:txBody>
      </p:sp>
      <p:sp>
        <p:nvSpPr>
          <p:cNvPr id="349190" name="Rectangle 1030"/>
          <p:cNvSpPr>
            <a:spLocks noGrp="1" noChangeArrowheads="1"/>
          </p:cNvSpPr>
          <p:nvPr>
            <p:ph type="body" idx="1"/>
          </p:nvPr>
        </p:nvSpPr>
        <p:spPr>
          <a:xfrm>
            <a:off x="0" y="1049711"/>
            <a:ext cx="10550094" cy="4811443"/>
          </a:xfrm>
        </p:spPr>
        <p:txBody>
          <a:bodyPr/>
          <a:lstStyle/>
          <a:p>
            <a:pPr>
              <a:lnSpc>
                <a:spcPct val="90000"/>
              </a:lnSpc>
              <a:defRPr/>
            </a:pPr>
            <a:r>
              <a:rPr lang="en-US" sz="3600" dirty="0"/>
              <a:t>MI incidence 4% among inpatients &gt;45 years</a:t>
            </a:r>
          </a:p>
          <a:p>
            <a:pPr>
              <a:lnSpc>
                <a:spcPct val="90000"/>
              </a:lnSpc>
              <a:defRPr/>
            </a:pPr>
            <a:r>
              <a:rPr lang="en-US" sz="3600" i="1" dirty="0"/>
              <a:t>M</a:t>
            </a:r>
            <a:r>
              <a:rPr lang="en-US" sz="3600" dirty="0"/>
              <a:t>yocardial </a:t>
            </a:r>
            <a:r>
              <a:rPr lang="en-US" sz="3600" i="1" dirty="0"/>
              <a:t>I</a:t>
            </a:r>
            <a:r>
              <a:rPr lang="en-US" sz="3600" dirty="0"/>
              <a:t>njury after </a:t>
            </a:r>
            <a:r>
              <a:rPr lang="en-US" sz="3600" i="1" dirty="0"/>
              <a:t>N</a:t>
            </a:r>
            <a:r>
              <a:rPr lang="en-US" sz="3600" dirty="0"/>
              <a:t>on-cardiac </a:t>
            </a:r>
            <a:r>
              <a:rPr lang="en-US" sz="3600" i="1" dirty="0"/>
              <a:t>S</a:t>
            </a:r>
            <a:r>
              <a:rPr lang="en-US" sz="3600" dirty="0"/>
              <a:t>urgery (MINS)</a:t>
            </a:r>
          </a:p>
          <a:p>
            <a:pPr lvl="1">
              <a:lnSpc>
                <a:spcPct val="90000"/>
              </a:lnSpc>
              <a:defRPr/>
            </a:pPr>
            <a:r>
              <a:rPr lang="en-US" sz="2800" dirty="0">
                <a:solidFill>
                  <a:srgbClr val="FFFF00"/>
                </a:solidFill>
              </a:rPr>
              <a:t>93% </a:t>
            </a:r>
            <a:r>
              <a:rPr lang="en-US" sz="2800" i="1" dirty="0">
                <a:solidFill>
                  <a:srgbClr val="FFFF00"/>
                </a:solidFill>
              </a:rPr>
              <a:t>without</a:t>
            </a:r>
            <a:r>
              <a:rPr lang="en-US" sz="2800" dirty="0">
                <a:solidFill>
                  <a:srgbClr val="FFFF00"/>
                </a:solidFill>
              </a:rPr>
              <a:t> symptoms</a:t>
            </a:r>
          </a:p>
          <a:p>
            <a:pPr lvl="1">
              <a:lnSpc>
                <a:spcPct val="90000"/>
              </a:lnSpc>
              <a:defRPr/>
            </a:pPr>
            <a:r>
              <a:rPr lang="en-US" sz="2800" dirty="0"/>
              <a:t>Typically Type-2 events (supply-demand mismatch)</a:t>
            </a:r>
          </a:p>
          <a:p>
            <a:pPr>
              <a:lnSpc>
                <a:spcPct val="90000"/>
              </a:lnSpc>
              <a:defRPr/>
            </a:pPr>
            <a:r>
              <a:rPr lang="en-US" sz="3600" dirty="0"/>
              <a:t>It’s not just “troponitis”</a:t>
            </a:r>
          </a:p>
          <a:p>
            <a:pPr lvl="1">
              <a:lnSpc>
                <a:spcPct val="90000"/>
              </a:lnSpc>
              <a:defRPr/>
            </a:pPr>
            <a:r>
              <a:rPr lang="en-US" sz="2800" dirty="0"/>
              <a:t>20% readmitted within 30 days</a:t>
            </a:r>
          </a:p>
          <a:p>
            <a:pPr lvl="1">
              <a:lnSpc>
                <a:spcPct val="90000"/>
              </a:lnSpc>
              <a:defRPr/>
            </a:pPr>
            <a:r>
              <a:rPr lang="en-US" sz="2800" dirty="0"/>
              <a:t>8.5% have MI, cardiac arrest, or death in 30 days</a:t>
            </a:r>
          </a:p>
          <a:p>
            <a:pPr lvl="1">
              <a:lnSpc>
                <a:spcPct val="90000"/>
              </a:lnSpc>
              <a:defRPr/>
            </a:pPr>
            <a:r>
              <a:rPr lang="en-US" sz="2800" dirty="0"/>
              <a:t>1 in 7 has a major vascular event within 16 months</a:t>
            </a:r>
          </a:p>
        </p:txBody>
      </p:sp>
    </p:spTree>
    <p:extLst>
      <p:ext uri="{BB962C8B-B14F-4D97-AF65-F5344CB8AC3E}">
        <p14:creationId xmlns:p14="http://schemas.microsoft.com/office/powerpoint/2010/main" val="459055992"/>
      </p:ext>
    </p:extLst>
  </p:cSld>
  <p:clrMapOvr>
    <a:masterClrMapping/>
  </p:clrMapOvr>
  <p:transition spd="slow">
    <p:fade thruBlk="1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High-sensitivity Troponin 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01633" y="1493913"/>
            <a:ext cx="2291311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400" dirty="0">
                <a:solidFill>
                  <a:srgbClr val="FFFF00"/>
                </a:solidFill>
              </a:rPr>
              <a:t>Only 22% met Universal Definition of MI — but they still died</a:t>
            </a:r>
          </a:p>
          <a:p>
            <a:pPr algn="r"/>
            <a:endParaRPr lang="en-US" sz="2400" dirty="0">
              <a:solidFill>
                <a:srgbClr val="FFFF00"/>
              </a:solidFill>
            </a:endParaRPr>
          </a:p>
          <a:p>
            <a:pPr algn="r"/>
            <a:endParaRPr lang="en-US" sz="2400" dirty="0">
              <a:solidFill>
                <a:srgbClr val="FFFF00"/>
              </a:solidFill>
            </a:endParaRPr>
          </a:p>
          <a:p>
            <a:pPr algn="r"/>
            <a:endParaRPr lang="en-US" sz="2400" dirty="0">
              <a:solidFill>
                <a:srgbClr val="FFFF00"/>
              </a:solidFill>
            </a:endParaRPr>
          </a:p>
          <a:p>
            <a:pPr algn="r"/>
            <a:endParaRPr lang="en-US" sz="2400" dirty="0">
              <a:solidFill>
                <a:srgbClr val="FFFF00"/>
              </a:solidFill>
            </a:endParaRPr>
          </a:p>
          <a:p>
            <a:pPr algn="r"/>
            <a:r>
              <a:rPr lang="en-US" sz="2400" dirty="0">
                <a:solidFill>
                  <a:srgbClr val="FFFF00"/>
                </a:solidFill>
              </a:rPr>
              <a:t>VISION, JAMA 2017</a:t>
            </a:r>
          </a:p>
        </p:txBody>
      </p:sp>
      <p:pic>
        <p:nvPicPr>
          <p:cNvPr id="4" name="Picture 3" descr="A close up of a screen&#10;&#10;Description automatically generated">
            <a:extLst>
              <a:ext uri="{FF2B5EF4-FFF2-40B4-BE49-F238E27FC236}">
                <a16:creationId xmlns:a16="http://schemas.microsoft.com/office/drawing/2014/main" id="{28C096C8-9478-1A4E-9C44-D56CA9A2BC8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814" y="996696"/>
            <a:ext cx="8176249" cy="48724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5394617"/>
      </p:ext>
    </p:extLst>
  </p:cSld>
  <p:clrMapOvr>
    <a:masterClrMapping/>
  </p:clrMapOvr>
  <p:transition spd="slow">
    <p:fade thruBlk="1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622" dirty="0"/>
              <a:t>Post-Op Troponin &amp; Long-term Death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391" y="1057854"/>
            <a:ext cx="8728849" cy="4795051"/>
          </a:xfrm>
        </p:spPr>
      </p:pic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9156421" y="2378130"/>
            <a:ext cx="1464793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bg2"/>
                </a:solidFill>
                <a:latin typeface="Helvetica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3200">
                <a:solidFill>
                  <a:schemeClr val="bg2"/>
                </a:solidFill>
                <a:latin typeface="Helvetica" charset="0"/>
                <a:ea typeface="ＭＳ Ｐゴシック" charset="0"/>
              </a:defRPr>
            </a:lvl2pPr>
            <a:lvl3pPr marL="1143000" indent="-228600">
              <a:defRPr sz="3200">
                <a:solidFill>
                  <a:schemeClr val="bg2"/>
                </a:solidFill>
                <a:latin typeface="Helvetica" charset="0"/>
                <a:ea typeface="ＭＳ Ｐゴシック" charset="0"/>
              </a:defRPr>
            </a:lvl3pPr>
            <a:lvl4pPr marL="1600200" indent="-228600">
              <a:defRPr sz="3200">
                <a:solidFill>
                  <a:schemeClr val="bg2"/>
                </a:solidFill>
                <a:latin typeface="Helvetica" charset="0"/>
                <a:ea typeface="ＭＳ Ｐゴシック" charset="0"/>
              </a:defRPr>
            </a:lvl4pPr>
            <a:lvl5pPr marL="2057400" indent="-228600">
              <a:defRPr sz="3200">
                <a:solidFill>
                  <a:schemeClr val="bg2"/>
                </a:solidFill>
                <a:latin typeface="Helvetic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2"/>
                </a:solidFill>
                <a:latin typeface="Helvetic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2"/>
                </a:solidFill>
                <a:latin typeface="Helvetic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2"/>
                </a:solidFill>
                <a:latin typeface="Helvetic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2"/>
                </a:solidFill>
                <a:latin typeface="Helvetica" charset="0"/>
                <a:ea typeface="ＭＳ Ｐゴシック" charset="0"/>
              </a:defRPr>
            </a:lvl9pPr>
          </a:lstStyle>
          <a:p>
            <a:r>
              <a:rPr lang="en-US" sz="2400" dirty="0">
                <a:solidFill>
                  <a:srgbClr val="FFFF00"/>
                </a:solidFill>
              </a:rPr>
              <a:t>Beattie, JACC 2017</a:t>
            </a:r>
          </a:p>
        </p:txBody>
      </p:sp>
    </p:spTree>
    <p:extLst>
      <p:ext uri="{BB962C8B-B14F-4D97-AF65-F5344CB8AC3E}">
        <p14:creationId xmlns:p14="http://schemas.microsoft.com/office/powerpoint/2010/main" val="807967654"/>
      </p:ext>
    </p:extLst>
  </p:cSld>
  <p:clrMapOvr>
    <a:masterClrMapping/>
  </p:clrMapOvr>
  <p:transition spd="slow">
    <p:fade thruBlk="1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Professional Society Guidance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3507" y="909111"/>
            <a:ext cx="10294544" cy="4924244"/>
          </a:xfrm>
        </p:spPr>
        <p:txBody>
          <a:bodyPr/>
          <a:lstStyle/>
          <a:p>
            <a:pPr marL="10192" indent="-10192"/>
            <a:r>
              <a:rPr lang="en-US" sz="2800" dirty="0"/>
              <a:t>Canadian Cardiovascular Society, 2017</a:t>
            </a:r>
          </a:p>
          <a:p>
            <a:pPr marL="409708" lvl="1" indent="0">
              <a:buNone/>
            </a:pPr>
            <a:r>
              <a:rPr lang="en-US" sz="2400" dirty="0">
                <a:solidFill>
                  <a:srgbClr val="FFFF00"/>
                </a:solidFill>
              </a:rPr>
              <a:t>“Daily troponin measurements for 2-3 days</a:t>
            </a:r>
            <a:r>
              <a:rPr lang="en-US" sz="2400" dirty="0"/>
              <a:t> in patients with moderate cardiovascular risk”</a:t>
            </a:r>
          </a:p>
          <a:p>
            <a:pPr marL="10192" indent="-10192"/>
            <a:r>
              <a:rPr lang="en-US" sz="2800" dirty="0"/>
              <a:t>4</a:t>
            </a:r>
            <a:r>
              <a:rPr lang="en-US" sz="2800" baseline="30000" dirty="0"/>
              <a:t>th</a:t>
            </a:r>
            <a:r>
              <a:rPr lang="en-US" sz="2800" dirty="0"/>
              <a:t> Universal Definition of MI, 2018</a:t>
            </a:r>
          </a:p>
          <a:p>
            <a:pPr marL="409708" lvl="1" indent="0">
              <a:buNone/>
            </a:pPr>
            <a:r>
              <a:rPr lang="en-US" sz="2400" dirty="0"/>
              <a:t>“</a:t>
            </a:r>
            <a:r>
              <a:rPr lang="en-US" sz="2400" dirty="0">
                <a:solidFill>
                  <a:srgbClr val="FFFF00"/>
                </a:solidFill>
              </a:rPr>
              <a:t>Postoperative troponin surveillance is recommended</a:t>
            </a:r>
            <a:r>
              <a:rPr lang="en-US" sz="2400" dirty="0"/>
              <a:t> for high-risk individuals”</a:t>
            </a:r>
          </a:p>
          <a:p>
            <a:pPr marL="10192" indent="-10192"/>
            <a:r>
              <a:rPr lang="en-US" sz="2800" dirty="0"/>
              <a:t>American Heart Association, 2021</a:t>
            </a:r>
          </a:p>
          <a:p>
            <a:pPr marL="409708" lvl="1" indent="0">
              <a:buNone/>
            </a:pPr>
            <a:r>
              <a:rPr lang="en-US" sz="2400" dirty="0"/>
              <a:t>“High-risk individuals should have </a:t>
            </a:r>
            <a:r>
              <a:rPr lang="en-US" sz="2400" dirty="0">
                <a:solidFill>
                  <a:srgbClr val="FFFF00"/>
                </a:solidFill>
              </a:rPr>
              <a:t>serial cTn measurements during the first 48 to 72 hours</a:t>
            </a:r>
            <a:r>
              <a:rPr lang="en-US" sz="2400" dirty="0"/>
              <a:t> post-operatively”</a:t>
            </a:r>
          </a:p>
          <a:p>
            <a:pPr marL="10192" indent="-10192"/>
            <a:r>
              <a:rPr lang="en-US" sz="2400" dirty="0"/>
              <a:t>	</a:t>
            </a:r>
            <a:r>
              <a:rPr lang="en-US" sz="2800" dirty="0"/>
              <a:t>European Society </a:t>
            </a:r>
            <a:r>
              <a:rPr lang="en-US" sz="2800"/>
              <a:t>of Cardiology, </a:t>
            </a:r>
            <a:r>
              <a:rPr lang="en-US" sz="2800" dirty="0"/>
              <a:t>2022</a:t>
            </a:r>
          </a:p>
          <a:p>
            <a:pPr marL="409708" lvl="1" indent="0">
              <a:buNone/>
            </a:pPr>
            <a:r>
              <a:rPr lang="en-US" sz="2400" dirty="0"/>
              <a:t>Patients with cardiovascular risk including age &gt;65 years </a:t>
            </a:r>
            <a:r>
              <a:rPr lang="en-US" sz="2400" dirty="0">
                <a:solidFill>
                  <a:srgbClr val="FFFF00"/>
                </a:solidFill>
              </a:rPr>
              <a:t>should have troponin assessed for medium- and high-risk surgery</a:t>
            </a:r>
          </a:p>
          <a:p>
            <a:pPr marL="409708" lvl="1" indent="0">
              <a:buNone/>
            </a:pPr>
            <a:endParaRPr lang="en-US" sz="1600" dirty="0"/>
          </a:p>
          <a:p>
            <a:pPr marL="0" indent="0"/>
            <a:r>
              <a:rPr lang="en-US" sz="1857" dirty="0"/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2124726377"/>
      </p:ext>
    </p:extLst>
  </p:cSld>
  <p:clrMapOvr>
    <a:masterClrMapping/>
  </p:clrMapOvr>
  <p:transition spd="slow">
    <p:fade thruBlk="1"/>
  </p:transition>
</p:sld>
</file>

<file path=ppt/theme/theme1.xml><?xml version="1.0" encoding="utf-8"?>
<a:theme xmlns:a="http://schemas.openxmlformats.org/drawingml/2006/main" name="untitled 3">
  <a:themeElements>
    <a:clrScheme name="">
      <a:dk1>
        <a:srgbClr val="FFFFFF"/>
      </a:dk1>
      <a:lt1>
        <a:srgbClr val="FFFFFF"/>
      </a:lt1>
      <a:dk2>
        <a:srgbClr val="000000"/>
      </a:dk2>
      <a:lt2>
        <a:srgbClr val="919191"/>
      </a:lt2>
      <a:accent1>
        <a:srgbClr val="618FFD"/>
      </a:accent1>
      <a:accent2>
        <a:srgbClr val="00AE00"/>
      </a:accent2>
      <a:accent3>
        <a:srgbClr val="FFFFFF"/>
      </a:accent3>
      <a:accent4>
        <a:srgbClr val="DADADA"/>
      </a:accent4>
      <a:accent5>
        <a:srgbClr val="B7C6FE"/>
      </a:accent5>
      <a:accent6>
        <a:srgbClr val="009D00"/>
      </a:accent6>
      <a:hlink>
        <a:srgbClr val="FC0128"/>
      </a:hlink>
      <a:folHlink>
        <a:srgbClr val="CECECE"/>
      </a:folHlink>
    </a:clrScheme>
    <a:fontScheme name="untitled 3">
      <a:majorFont>
        <a:latin typeface="Arial"/>
        <a:ea typeface="ＭＳ Ｐゴシック"/>
        <a:cs typeface=""/>
      </a:majorFont>
      <a:minorFont>
        <a:latin typeface="Times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Helvetica" charset="0"/>
            <a:ea typeface="ＭＳ Ｐゴシック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Helvetica" charset="0"/>
            <a:ea typeface="ＭＳ Ｐゴシック" charset="0"/>
          </a:defRPr>
        </a:defPPr>
      </a:lstStyle>
    </a:lnDef>
  </a:objectDefaults>
  <a:extraClrSchemeLst>
    <a:extraClrScheme>
      <a:clrScheme name="untitled 3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untitled 3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untitled 3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untitled 3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untitled 3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untitled 3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untitled 3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919191"/>
      </a:lt2>
      <a:accent1>
        <a:srgbClr val="618FFD"/>
      </a:accent1>
      <a:accent2>
        <a:srgbClr val="00AE00"/>
      </a:accent2>
      <a:accent3>
        <a:srgbClr val="FFFFFF"/>
      </a:accent3>
      <a:accent4>
        <a:srgbClr val="000000"/>
      </a:accent4>
      <a:accent5>
        <a:srgbClr val="B7C6FE"/>
      </a:accent5>
      <a:accent6>
        <a:srgbClr val="009D00"/>
      </a:accent6>
      <a:hlink>
        <a:srgbClr val="FC0128"/>
      </a:hlink>
      <a:folHlink>
        <a:srgbClr val="CECECE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919191"/>
      </a:lt2>
      <a:accent1>
        <a:srgbClr val="618FFD"/>
      </a:accent1>
      <a:accent2>
        <a:srgbClr val="00AE00"/>
      </a:accent2>
      <a:accent3>
        <a:srgbClr val="FFFFFF"/>
      </a:accent3>
      <a:accent4>
        <a:srgbClr val="000000"/>
      </a:accent4>
      <a:accent5>
        <a:srgbClr val="B7C6FE"/>
      </a:accent5>
      <a:accent6>
        <a:srgbClr val="009D00"/>
      </a:accent6>
      <a:hlink>
        <a:srgbClr val="FC0128"/>
      </a:hlink>
      <a:folHlink>
        <a:srgbClr val="CECECE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Sessler:Applications:Microsoft PowerPoint 4:Templates:On Screen &amp; 35mm Slides:dbllines.ppt - Double Lines</Template>
  <TotalTime>27841</TotalTime>
  <Pages>36</Pages>
  <Words>1181</Words>
  <Application>Microsoft Macintosh PowerPoint</Application>
  <PresentationFormat>Custom</PresentationFormat>
  <Paragraphs>227</Paragraphs>
  <Slides>28</Slides>
  <Notes>4</Notes>
  <HiddenSlides>0</HiddenSlides>
  <MMClips>0</MMClips>
  <ScaleCrop>false</ScaleCrop>
  <HeadingPairs>
    <vt:vector size="8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  <vt:variant>
        <vt:lpstr>Custom Shows</vt:lpstr>
      </vt:variant>
      <vt:variant>
        <vt:i4>3</vt:i4>
      </vt:variant>
    </vt:vector>
  </HeadingPairs>
  <TitlesOfParts>
    <vt:vector size="39" baseType="lpstr">
      <vt:lpstr>Arial</vt:lpstr>
      <vt:lpstr>ArialMT</vt:lpstr>
      <vt:lpstr>Candara</vt:lpstr>
      <vt:lpstr>Helvetica</vt:lpstr>
      <vt:lpstr>Palatino</vt:lpstr>
      <vt:lpstr>Times</vt:lpstr>
      <vt:lpstr>Times New Roman</vt:lpstr>
      <vt:lpstr>untitled 3</vt:lpstr>
      <vt:lpstr>PowerPoint Presentation</vt:lpstr>
      <vt:lpstr>Perioperative Myocardial Injury</vt:lpstr>
      <vt:lpstr>30-day Postoperative Mortality</vt:lpstr>
      <vt:lpstr>Most Deaths are Postoperative</vt:lpstr>
      <vt:lpstr>Causes of Perioperative Mortality</vt:lpstr>
      <vt:lpstr>MINS: Common, Silent, and Deadly</vt:lpstr>
      <vt:lpstr>High-sensitivity Troponin T</vt:lpstr>
      <vt:lpstr>Post-Op Troponin &amp; Long-term Death</vt:lpstr>
      <vt:lpstr>Professional Society Guidance</vt:lpstr>
      <vt:lpstr>Troponin Monitoring</vt:lpstr>
      <vt:lpstr>Elevated Troponin?</vt:lpstr>
      <vt:lpstr>MANAGE Trial (n=1,754)</vt:lpstr>
      <vt:lpstr>Risk Prediction</vt:lpstr>
      <vt:lpstr>Preoperative NT-ProBNP &amp; MINS</vt:lpstr>
      <vt:lpstr>B-type Natiuretic Protein</vt:lpstr>
      <vt:lpstr>No Safe Prophylaxis for MI</vt:lpstr>
      <vt:lpstr>Causes of Hypotension</vt:lpstr>
      <vt:lpstr>Hypotension &amp; Myocardial Injury</vt:lpstr>
      <vt:lpstr>Neutral Intraoperative BP Trials</vt:lpstr>
      <vt:lpstr>Intraop Hypertension Hardly Matters</vt:lpstr>
      <vt:lpstr>Intraop Tachycardia Hardly Matters</vt:lpstr>
      <vt:lpstr>High Risk on Surgical Wards</vt:lpstr>
      <vt:lpstr>PowerPoint Presentation</vt:lpstr>
      <vt:lpstr>Continuous Ward Hypotension (n=312)</vt:lpstr>
      <vt:lpstr>Postop Hypotension Matters</vt:lpstr>
      <vt:lpstr>Summary</vt:lpstr>
      <vt:lpstr>PowerPoint Presentation</vt:lpstr>
      <vt:lpstr>Post-Op Troponin &amp; Short-term Death</vt:lpstr>
      <vt:lpstr>First Hour Thermoregulation</vt:lpstr>
      <vt:lpstr>Second Hour Thermoregulation</vt:lpstr>
      <vt:lpstr>One-Hour Grand Rounds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*Thermo Combined-20</dc:title>
  <dc:subject/>
  <dc:creator/>
  <cp:keywords/>
  <dc:description/>
  <cp:lastModifiedBy>Sessler, Daniel I</cp:lastModifiedBy>
  <cp:revision>1049</cp:revision>
  <cp:lastPrinted>2006-12-18T22:31:23Z</cp:lastPrinted>
  <dcterms:created xsi:type="dcterms:W3CDTF">1998-02-10T17:49:20Z</dcterms:created>
  <dcterms:modified xsi:type="dcterms:W3CDTF">2026-04-18T00:09:38Z</dcterms:modified>
</cp:coreProperties>
</file>