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644" r:id="rId2"/>
    <p:sldId id="256" r:id="rId3"/>
    <p:sldId id="257" r:id="rId4"/>
    <p:sldId id="290" r:id="rId5"/>
    <p:sldId id="258" r:id="rId6"/>
    <p:sldId id="282" r:id="rId7"/>
    <p:sldId id="260" r:id="rId8"/>
    <p:sldId id="261" r:id="rId9"/>
    <p:sldId id="287" r:id="rId10"/>
    <p:sldId id="262" r:id="rId11"/>
    <p:sldId id="263" r:id="rId12"/>
    <p:sldId id="264" r:id="rId13"/>
    <p:sldId id="265" r:id="rId14"/>
    <p:sldId id="269" r:id="rId15"/>
    <p:sldId id="266" r:id="rId16"/>
    <p:sldId id="271" r:id="rId17"/>
    <p:sldId id="274" r:id="rId18"/>
    <p:sldId id="275" r:id="rId19"/>
    <p:sldId id="276" r:id="rId20"/>
    <p:sldId id="278" r:id="rId21"/>
    <p:sldId id="654" r:id="rId22"/>
  </p:sldIdLst>
  <p:sldSz cx="10566400" cy="5943600"/>
  <p:notesSz cx="9144000" cy="6858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Helvetica" pitchFamily="2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Helvetica" pitchFamily="2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Helvetica" pitchFamily="2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Helvetica" pitchFamily="2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Helvetica" pitchFamily="2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Helvetica" pitchFamily="2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Helvetica" pitchFamily="2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Helvetica" pitchFamily="2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Helvetica" pitchFamily="2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72" userDrawn="1">
          <p15:clr>
            <a:srgbClr val="A4A3A4"/>
          </p15:clr>
        </p15:guide>
        <p15:guide id="2" pos="332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40"/>
    <p:restoredTop sz="94885"/>
  </p:normalViewPr>
  <p:slideViewPr>
    <p:cSldViewPr>
      <p:cViewPr varScale="1">
        <p:scale>
          <a:sx n="205" d="100"/>
          <a:sy n="205" d="100"/>
        </p:scale>
        <p:origin x="2544" y="480"/>
      </p:cViewPr>
      <p:guideLst>
        <p:guide orient="horz" pos="1872"/>
        <p:guide pos="3328"/>
      </p:guideLst>
    </p:cSldViewPr>
  </p:slideViewPr>
  <p:outlineViewPr>
    <p:cViewPr>
      <p:scale>
        <a:sx n="66" d="100"/>
        <a:sy n="66" d="100"/>
      </p:scale>
      <p:origin x="-36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B2996CAD-1E95-4545-870E-BB6D3178C8D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19200" y="3257550"/>
            <a:ext cx="6705600" cy="3086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notes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58411B32-C3A8-5141-8068-6F5B332E0403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287588" y="514350"/>
            <a:ext cx="4570412" cy="25717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-106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-106" charset="0"/>
        <a:ea typeface="ＭＳ Ｐゴシック" pitchFamily="-106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-106" charset="0"/>
        <a:ea typeface="ＭＳ Ｐゴシック" pitchFamily="-106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-106" charset="0"/>
        <a:ea typeface="ＭＳ Ｐゴシック" pitchFamily="-106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-106" charset="0"/>
        <a:ea typeface="ＭＳ Ｐゴシック" pitchFamily="-106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2287588" y="514350"/>
            <a:ext cx="4570412" cy="2571750"/>
          </a:xfrm>
          <a:solidFill>
            <a:srgbClr val="FFFFFF"/>
          </a:solidFill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4304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62197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729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889" y="1846263"/>
            <a:ext cx="8980625" cy="12747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85776" y="3368675"/>
            <a:ext cx="7394849" cy="1517650"/>
          </a:xfrm>
        </p:spPr>
        <p:txBody>
          <a:bodyPr/>
          <a:lstStyle>
            <a:lvl1pPr marL="0" indent="0" algn="ctr">
              <a:buNone/>
              <a:defRPr/>
            </a:lvl1pPr>
            <a:lvl2pPr marL="587045" indent="0" algn="ctr">
              <a:buNone/>
              <a:defRPr/>
            </a:lvl2pPr>
            <a:lvl3pPr marL="1174090" indent="0" algn="ctr">
              <a:buNone/>
              <a:defRPr/>
            </a:lvl3pPr>
            <a:lvl4pPr marL="1761134" indent="0" algn="ctr">
              <a:buNone/>
              <a:defRPr/>
            </a:lvl4pPr>
            <a:lvl5pPr marL="2348179" indent="0" algn="ctr">
              <a:buNone/>
              <a:defRPr/>
            </a:lvl5pPr>
            <a:lvl6pPr marL="2935224" indent="0" algn="ctr">
              <a:buNone/>
              <a:defRPr/>
            </a:lvl6pPr>
            <a:lvl7pPr marL="3522269" indent="0" algn="ctr">
              <a:buNone/>
              <a:defRPr/>
            </a:lvl7pPr>
            <a:lvl8pPr marL="4109314" indent="0" algn="ctr">
              <a:buNone/>
              <a:defRPr/>
            </a:lvl8pPr>
            <a:lvl9pPr marL="4696358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2186698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8487413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12571" y="0"/>
            <a:ext cx="2637523" cy="59007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" y="0"/>
            <a:ext cx="7716896" cy="59007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5194523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356034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5692" y="3819526"/>
            <a:ext cx="8980625" cy="1179513"/>
          </a:xfrm>
        </p:spPr>
        <p:txBody>
          <a:bodyPr anchor="t"/>
          <a:lstStyle>
            <a:lvl1pPr algn="l">
              <a:defRPr sz="5136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5692" y="2519363"/>
            <a:ext cx="8980625" cy="1300162"/>
          </a:xfrm>
        </p:spPr>
        <p:txBody>
          <a:bodyPr anchor="b"/>
          <a:lstStyle>
            <a:lvl1pPr marL="0" indent="0">
              <a:buNone/>
              <a:defRPr sz="2568"/>
            </a:lvl1pPr>
            <a:lvl2pPr marL="587045" indent="0">
              <a:buNone/>
              <a:defRPr sz="2311"/>
            </a:lvl2pPr>
            <a:lvl3pPr marL="1174090" indent="0">
              <a:buNone/>
              <a:defRPr sz="2054"/>
            </a:lvl3pPr>
            <a:lvl4pPr marL="1761134" indent="0">
              <a:buNone/>
              <a:defRPr sz="1798"/>
            </a:lvl4pPr>
            <a:lvl5pPr marL="2348179" indent="0">
              <a:buNone/>
              <a:defRPr sz="1798"/>
            </a:lvl5pPr>
            <a:lvl6pPr marL="2935224" indent="0">
              <a:buNone/>
              <a:defRPr sz="1798"/>
            </a:lvl6pPr>
            <a:lvl7pPr marL="3522269" indent="0">
              <a:buNone/>
              <a:defRPr sz="1798"/>
            </a:lvl7pPr>
            <a:lvl8pPr marL="4109314" indent="0">
              <a:buNone/>
              <a:defRPr sz="1798"/>
            </a:lvl8pPr>
            <a:lvl9pPr marL="4696358" indent="0">
              <a:buNone/>
              <a:defRPr sz="179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15327786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1790" y="992188"/>
            <a:ext cx="5042684" cy="4908550"/>
          </a:xfrm>
        </p:spPr>
        <p:txBody>
          <a:bodyPr/>
          <a:lstStyle>
            <a:lvl1pPr>
              <a:defRPr sz="3595"/>
            </a:lvl1pPr>
            <a:lvl2pPr>
              <a:defRPr sz="3082"/>
            </a:lvl2pPr>
            <a:lvl3pPr>
              <a:defRPr sz="2568"/>
            </a:lvl3pPr>
            <a:lvl4pPr>
              <a:defRPr sz="2311"/>
            </a:lvl4pPr>
            <a:lvl5pPr>
              <a:defRPr sz="2311"/>
            </a:lvl5pPr>
            <a:lvl6pPr>
              <a:defRPr sz="2311"/>
            </a:lvl6pPr>
            <a:lvl7pPr>
              <a:defRPr sz="2311"/>
            </a:lvl7pPr>
            <a:lvl8pPr>
              <a:defRPr sz="2311"/>
            </a:lvl8pPr>
            <a:lvl9pPr>
              <a:defRPr sz="231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40147" y="992188"/>
            <a:ext cx="5044722" cy="4908550"/>
          </a:xfrm>
        </p:spPr>
        <p:txBody>
          <a:bodyPr/>
          <a:lstStyle>
            <a:lvl1pPr>
              <a:defRPr sz="3595"/>
            </a:lvl1pPr>
            <a:lvl2pPr>
              <a:defRPr sz="3082"/>
            </a:lvl2pPr>
            <a:lvl3pPr>
              <a:defRPr sz="2568"/>
            </a:lvl3pPr>
            <a:lvl4pPr>
              <a:defRPr sz="2311"/>
            </a:lvl4pPr>
            <a:lvl5pPr>
              <a:defRPr sz="2311"/>
            </a:lvl5pPr>
            <a:lvl6pPr>
              <a:defRPr sz="2311"/>
            </a:lvl6pPr>
            <a:lvl7pPr>
              <a:defRPr sz="2311"/>
            </a:lvl7pPr>
            <a:lvl8pPr>
              <a:defRPr sz="2311"/>
            </a:lvl8pPr>
            <a:lvl9pPr>
              <a:defRPr sz="231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91890947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914" y="238125"/>
            <a:ext cx="9510575" cy="990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7913" y="1330325"/>
            <a:ext cx="4669680" cy="554038"/>
          </a:xfrm>
        </p:spPr>
        <p:txBody>
          <a:bodyPr anchor="b"/>
          <a:lstStyle>
            <a:lvl1pPr marL="0" indent="0">
              <a:buNone/>
              <a:defRPr sz="3082" b="1"/>
            </a:lvl1pPr>
            <a:lvl2pPr marL="587045" indent="0">
              <a:buNone/>
              <a:defRPr sz="2568" b="1"/>
            </a:lvl2pPr>
            <a:lvl3pPr marL="1174090" indent="0">
              <a:buNone/>
              <a:defRPr sz="2311" b="1"/>
            </a:lvl3pPr>
            <a:lvl4pPr marL="1761134" indent="0">
              <a:buNone/>
              <a:defRPr sz="2054" b="1"/>
            </a:lvl4pPr>
            <a:lvl5pPr marL="2348179" indent="0">
              <a:buNone/>
              <a:defRPr sz="2054" b="1"/>
            </a:lvl5pPr>
            <a:lvl6pPr marL="2935224" indent="0">
              <a:buNone/>
              <a:defRPr sz="2054" b="1"/>
            </a:lvl6pPr>
            <a:lvl7pPr marL="3522269" indent="0">
              <a:buNone/>
              <a:defRPr sz="2054" b="1"/>
            </a:lvl7pPr>
            <a:lvl8pPr marL="4109314" indent="0">
              <a:buNone/>
              <a:defRPr sz="2054" b="1"/>
            </a:lvl8pPr>
            <a:lvl9pPr marL="4696358" indent="0">
              <a:buNone/>
              <a:defRPr sz="205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913" y="1884363"/>
            <a:ext cx="4669680" cy="3424237"/>
          </a:xfrm>
        </p:spPr>
        <p:txBody>
          <a:bodyPr/>
          <a:lstStyle>
            <a:lvl1pPr>
              <a:defRPr sz="3082"/>
            </a:lvl1pPr>
            <a:lvl2pPr>
              <a:defRPr sz="2568"/>
            </a:lvl2pPr>
            <a:lvl3pPr>
              <a:defRPr sz="2311"/>
            </a:lvl3pPr>
            <a:lvl4pPr>
              <a:defRPr sz="2054"/>
            </a:lvl4pPr>
            <a:lvl5pPr>
              <a:defRPr sz="2054"/>
            </a:lvl5pPr>
            <a:lvl6pPr>
              <a:defRPr sz="2054"/>
            </a:lvl6pPr>
            <a:lvl7pPr>
              <a:defRPr sz="2054"/>
            </a:lvl7pPr>
            <a:lvl8pPr>
              <a:defRPr sz="2054"/>
            </a:lvl8pPr>
            <a:lvl9pPr>
              <a:defRPr sz="205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66770" y="1330325"/>
            <a:ext cx="4671719" cy="554038"/>
          </a:xfrm>
        </p:spPr>
        <p:txBody>
          <a:bodyPr anchor="b"/>
          <a:lstStyle>
            <a:lvl1pPr marL="0" indent="0">
              <a:buNone/>
              <a:defRPr sz="3082" b="1"/>
            </a:lvl1pPr>
            <a:lvl2pPr marL="587045" indent="0">
              <a:buNone/>
              <a:defRPr sz="2568" b="1"/>
            </a:lvl2pPr>
            <a:lvl3pPr marL="1174090" indent="0">
              <a:buNone/>
              <a:defRPr sz="2311" b="1"/>
            </a:lvl3pPr>
            <a:lvl4pPr marL="1761134" indent="0">
              <a:buNone/>
              <a:defRPr sz="2054" b="1"/>
            </a:lvl4pPr>
            <a:lvl5pPr marL="2348179" indent="0">
              <a:buNone/>
              <a:defRPr sz="2054" b="1"/>
            </a:lvl5pPr>
            <a:lvl6pPr marL="2935224" indent="0">
              <a:buNone/>
              <a:defRPr sz="2054" b="1"/>
            </a:lvl6pPr>
            <a:lvl7pPr marL="3522269" indent="0">
              <a:buNone/>
              <a:defRPr sz="2054" b="1"/>
            </a:lvl7pPr>
            <a:lvl8pPr marL="4109314" indent="0">
              <a:buNone/>
              <a:defRPr sz="2054" b="1"/>
            </a:lvl8pPr>
            <a:lvl9pPr marL="4696358" indent="0">
              <a:buNone/>
              <a:defRPr sz="205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66770" y="1884363"/>
            <a:ext cx="4671719" cy="3424237"/>
          </a:xfrm>
        </p:spPr>
        <p:txBody>
          <a:bodyPr/>
          <a:lstStyle>
            <a:lvl1pPr>
              <a:defRPr sz="3082"/>
            </a:lvl1pPr>
            <a:lvl2pPr>
              <a:defRPr sz="2568"/>
            </a:lvl2pPr>
            <a:lvl3pPr>
              <a:defRPr sz="2311"/>
            </a:lvl3pPr>
            <a:lvl4pPr>
              <a:defRPr sz="2054"/>
            </a:lvl4pPr>
            <a:lvl5pPr>
              <a:defRPr sz="2054"/>
            </a:lvl5pPr>
            <a:lvl6pPr>
              <a:defRPr sz="2054"/>
            </a:lvl6pPr>
            <a:lvl7pPr>
              <a:defRPr sz="2054"/>
            </a:lvl7pPr>
            <a:lvl8pPr>
              <a:defRPr sz="2054"/>
            </a:lvl8pPr>
            <a:lvl9pPr>
              <a:defRPr sz="205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6721373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41612064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9974044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914" y="236539"/>
            <a:ext cx="3477291" cy="1006475"/>
          </a:xfrm>
        </p:spPr>
        <p:txBody>
          <a:bodyPr/>
          <a:lstStyle>
            <a:lvl1pPr algn="l">
              <a:defRPr sz="2568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1578" y="236538"/>
            <a:ext cx="5906911" cy="5072062"/>
          </a:xfrm>
        </p:spPr>
        <p:txBody>
          <a:bodyPr/>
          <a:lstStyle>
            <a:lvl1pPr>
              <a:defRPr sz="4109"/>
            </a:lvl1pPr>
            <a:lvl2pPr>
              <a:defRPr sz="3595"/>
            </a:lvl2pPr>
            <a:lvl3pPr>
              <a:defRPr sz="3082"/>
            </a:lvl3pPr>
            <a:lvl4pPr>
              <a:defRPr sz="2568"/>
            </a:lvl4pPr>
            <a:lvl5pPr>
              <a:defRPr sz="2568"/>
            </a:lvl5pPr>
            <a:lvl6pPr>
              <a:defRPr sz="2568"/>
            </a:lvl6pPr>
            <a:lvl7pPr>
              <a:defRPr sz="2568"/>
            </a:lvl7pPr>
            <a:lvl8pPr>
              <a:defRPr sz="2568"/>
            </a:lvl8pPr>
            <a:lvl9pPr>
              <a:defRPr sz="256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7914" y="1243014"/>
            <a:ext cx="3477291" cy="4065587"/>
          </a:xfrm>
        </p:spPr>
        <p:txBody>
          <a:bodyPr/>
          <a:lstStyle>
            <a:lvl1pPr marL="0" indent="0">
              <a:buNone/>
              <a:defRPr sz="1798"/>
            </a:lvl1pPr>
            <a:lvl2pPr marL="587045" indent="0">
              <a:buNone/>
              <a:defRPr sz="1541"/>
            </a:lvl2pPr>
            <a:lvl3pPr marL="1174090" indent="0">
              <a:buNone/>
              <a:defRPr sz="1284"/>
            </a:lvl3pPr>
            <a:lvl4pPr marL="1761134" indent="0">
              <a:buNone/>
              <a:defRPr sz="1156"/>
            </a:lvl4pPr>
            <a:lvl5pPr marL="2348179" indent="0">
              <a:buNone/>
              <a:defRPr sz="1156"/>
            </a:lvl5pPr>
            <a:lvl6pPr marL="2935224" indent="0">
              <a:buNone/>
              <a:defRPr sz="1156"/>
            </a:lvl6pPr>
            <a:lvl7pPr marL="3522269" indent="0">
              <a:buNone/>
              <a:defRPr sz="1156"/>
            </a:lvl7pPr>
            <a:lvl8pPr marL="4109314" indent="0">
              <a:buNone/>
              <a:defRPr sz="1156"/>
            </a:lvl8pPr>
            <a:lvl9pPr marL="4696358" indent="0">
              <a:buNone/>
              <a:defRPr sz="115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65326736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0884" y="4160839"/>
            <a:ext cx="6341064" cy="490537"/>
          </a:xfrm>
        </p:spPr>
        <p:txBody>
          <a:bodyPr/>
          <a:lstStyle>
            <a:lvl1pPr algn="l">
              <a:defRPr sz="2568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70884" y="531814"/>
            <a:ext cx="6341064" cy="3565525"/>
          </a:xfrm>
        </p:spPr>
        <p:txBody>
          <a:bodyPr/>
          <a:lstStyle>
            <a:lvl1pPr marL="0" indent="0">
              <a:buNone/>
              <a:defRPr sz="4109"/>
            </a:lvl1pPr>
            <a:lvl2pPr marL="587045" indent="0">
              <a:buNone/>
              <a:defRPr sz="3595"/>
            </a:lvl2pPr>
            <a:lvl3pPr marL="1174090" indent="0">
              <a:buNone/>
              <a:defRPr sz="3082"/>
            </a:lvl3pPr>
            <a:lvl4pPr marL="1761134" indent="0">
              <a:buNone/>
              <a:defRPr sz="2568"/>
            </a:lvl4pPr>
            <a:lvl5pPr marL="2348179" indent="0">
              <a:buNone/>
              <a:defRPr sz="2568"/>
            </a:lvl5pPr>
            <a:lvl6pPr marL="2935224" indent="0">
              <a:buNone/>
              <a:defRPr sz="2568"/>
            </a:lvl6pPr>
            <a:lvl7pPr marL="3522269" indent="0">
              <a:buNone/>
              <a:defRPr sz="2568"/>
            </a:lvl7pPr>
            <a:lvl8pPr marL="4109314" indent="0">
              <a:buNone/>
              <a:defRPr sz="2568"/>
            </a:lvl8pPr>
            <a:lvl9pPr marL="4696358" indent="0">
              <a:buNone/>
              <a:defRPr sz="2568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70884" y="4651375"/>
            <a:ext cx="6341064" cy="698500"/>
          </a:xfrm>
        </p:spPr>
        <p:txBody>
          <a:bodyPr/>
          <a:lstStyle>
            <a:lvl1pPr marL="0" indent="0">
              <a:buNone/>
              <a:defRPr sz="1798"/>
            </a:lvl1pPr>
            <a:lvl2pPr marL="587045" indent="0">
              <a:buNone/>
              <a:defRPr sz="1541"/>
            </a:lvl2pPr>
            <a:lvl3pPr marL="1174090" indent="0">
              <a:buNone/>
              <a:defRPr sz="1284"/>
            </a:lvl3pPr>
            <a:lvl4pPr marL="1761134" indent="0">
              <a:buNone/>
              <a:defRPr sz="1156"/>
            </a:lvl4pPr>
            <a:lvl5pPr marL="2348179" indent="0">
              <a:buNone/>
              <a:defRPr sz="1156"/>
            </a:lvl5pPr>
            <a:lvl6pPr marL="2935224" indent="0">
              <a:buNone/>
              <a:defRPr sz="1156"/>
            </a:lvl6pPr>
            <a:lvl7pPr marL="3522269" indent="0">
              <a:buNone/>
              <a:defRPr sz="1156"/>
            </a:lvl7pPr>
            <a:lvl8pPr marL="4109314" indent="0">
              <a:buNone/>
              <a:defRPr sz="1156"/>
            </a:lvl8pPr>
            <a:lvl9pPr marL="4696358" indent="0">
              <a:buNone/>
              <a:defRPr sz="115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0704888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3166278C-FE16-5649-A933-B127E78340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10550094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3025" tIns="36512" rIns="73025" bIns="36512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D2F64EA-730F-DE4D-BDF8-A93826069C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01790" y="992188"/>
            <a:ext cx="10283080" cy="490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3025" tIns="36512" rIns="73025" bIns="365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</p:txBody>
      </p:sp>
      <p:sp>
        <p:nvSpPr>
          <p:cNvPr id="1028" name="Line 4">
            <a:extLst>
              <a:ext uri="{FF2B5EF4-FFF2-40B4-BE49-F238E27FC236}">
                <a16:creationId xmlns:a16="http://schemas.microsoft.com/office/drawing/2014/main" id="{A473A9DA-A878-514A-9643-2CE3B28969D4}"/>
              </a:ext>
            </a:extLst>
          </p:cNvPr>
          <p:cNvSpPr>
            <a:spLocks noChangeShapeType="1"/>
          </p:cNvSpPr>
          <p:nvPr/>
        </p:nvSpPr>
        <p:spPr bwMode="auto">
          <a:xfrm>
            <a:off x="32612" y="795338"/>
            <a:ext cx="10484869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3082"/>
          </a:p>
        </p:txBody>
      </p:sp>
      <p:sp>
        <p:nvSpPr>
          <p:cNvPr id="1029" name="Line 5">
            <a:extLst>
              <a:ext uri="{FF2B5EF4-FFF2-40B4-BE49-F238E27FC236}">
                <a16:creationId xmlns:a16="http://schemas.microsoft.com/office/drawing/2014/main" id="{212B486B-BE4B-734C-9F6A-B626DC90E5BB}"/>
              </a:ext>
            </a:extLst>
          </p:cNvPr>
          <p:cNvSpPr>
            <a:spLocks noChangeShapeType="1"/>
          </p:cNvSpPr>
          <p:nvPr/>
        </p:nvSpPr>
        <p:spPr bwMode="auto">
          <a:xfrm>
            <a:off x="32612" y="890588"/>
            <a:ext cx="10484869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3082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txStyles>
    <p:titleStyle>
      <a:lvl1pPr algn="ctr" defTabSz="939680" rtl="0" eaLnBrk="0" fontAlgn="base" hangingPunct="0">
        <a:spcBef>
          <a:spcPct val="0"/>
        </a:spcBef>
        <a:spcAft>
          <a:spcPct val="0"/>
        </a:spcAft>
        <a:defRPr sz="4494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939680" rtl="0" eaLnBrk="0" fontAlgn="base" hangingPunct="0">
        <a:spcBef>
          <a:spcPct val="0"/>
        </a:spcBef>
        <a:spcAft>
          <a:spcPct val="0"/>
        </a:spcAft>
        <a:defRPr sz="4494">
          <a:solidFill>
            <a:schemeClr val="tx1"/>
          </a:solidFill>
          <a:latin typeface="Arial" pitchFamily="-106" charset="0"/>
          <a:ea typeface="ＭＳ Ｐゴシック" charset="0"/>
          <a:cs typeface="ＭＳ Ｐゴシック" charset="0"/>
        </a:defRPr>
      </a:lvl2pPr>
      <a:lvl3pPr algn="ctr" defTabSz="939680" rtl="0" eaLnBrk="0" fontAlgn="base" hangingPunct="0">
        <a:spcBef>
          <a:spcPct val="0"/>
        </a:spcBef>
        <a:spcAft>
          <a:spcPct val="0"/>
        </a:spcAft>
        <a:defRPr sz="4494">
          <a:solidFill>
            <a:schemeClr val="tx1"/>
          </a:solidFill>
          <a:latin typeface="Arial" pitchFamily="-106" charset="0"/>
          <a:ea typeface="ＭＳ Ｐゴシック" charset="0"/>
          <a:cs typeface="ＭＳ Ｐゴシック" charset="0"/>
        </a:defRPr>
      </a:lvl3pPr>
      <a:lvl4pPr algn="ctr" defTabSz="939680" rtl="0" eaLnBrk="0" fontAlgn="base" hangingPunct="0">
        <a:spcBef>
          <a:spcPct val="0"/>
        </a:spcBef>
        <a:spcAft>
          <a:spcPct val="0"/>
        </a:spcAft>
        <a:defRPr sz="4494">
          <a:solidFill>
            <a:schemeClr val="tx1"/>
          </a:solidFill>
          <a:latin typeface="Arial" pitchFamily="-106" charset="0"/>
          <a:ea typeface="ＭＳ Ｐゴシック" charset="0"/>
          <a:cs typeface="ＭＳ Ｐゴシック" charset="0"/>
        </a:defRPr>
      </a:lvl4pPr>
      <a:lvl5pPr algn="ctr" defTabSz="939680" rtl="0" eaLnBrk="0" fontAlgn="base" hangingPunct="0">
        <a:spcBef>
          <a:spcPct val="0"/>
        </a:spcBef>
        <a:spcAft>
          <a:spcPct val="0"/>
        </a:spcAft>
        <a:defRPr sz="4494">
          <a:solidFill>
            <a:schemeClr val="tx1"/>
          </a:solidFill>
          <a:latin typeface="Arial" pitchFamily="-106" charset="0"/>
          <a:ea typeface="ＭＳ Ｐゴシック" charset="0"/>
          <a:cs typeface="ＭＳ Ｐゴシック" charset="0"/>
        </a:defRPr>
      </a:lvl5pPr>
      <a:lvl6pPr marL="587045" algn="ctr" defTabSz="939680" rtl="0" eaLnBrk="0" fontAlgn="base" hangingPunct="0">
        <a:spcBef>
          <a:spcPct val="0"/>
        </a:spcBef>
        <a:spcAft>
          <a:spcPct val="0"/>
        </a:spcAft>
        <a:defRPr sz="4494">
          <a:solidFill>
            <a:schemeClr val="tx1"/>
          </a:solidFill>
          <a:latin typeface="Arial" pitchFamily="-106" charset="0"/>
        </a:defRPr>
      </a:lvl6pPr>
      <a:lvl7pPr marL="1174090" algn="ctr" defTabSz="939680" rtl="0" eaLnBrk="0" fontAlgn="base" hangingPunct="0">
        <a:spcBef>
          <a:spcPct val="0"/>
        </a:spcBef>
        <a:spcAft>
          <a:spcPct val="0"/>
        </a:spcAft>
        <a:defRPr sz="4494">
          <a:solidFill>
            <a:schemeClr val="tx1"/>
          </a:solidFill>
          <a:latin typeface="Arial" pitchFamily="-106" charset="0"/>
        </a:defRPr>
      </a:lvl7pPr>
      <a:lvl8pPr marL="1761134" algn="ctr" defTabSz="939680" rtl="0" eaLnBrk="0" fontAlgn="base" hangingPunct="0">
        <a:spcBef>
          <a:spcPct val="0"/>
        </a:spcBef>
        <a:spcAft>
          <a:spcPct val="0"/>
        </a:spcAft>
        <a:defRPr sz="4494">
          <a:solidFill>
            <a:schemeClr val="tx1"/>
          </a:solidFill>
          <a:latin typeface="Arial" pitchFamily="-106" charset="0"/>
        </a:defRPr>
      </a:lvl8pPr>
      <a:lvl9pPr marL="2348179" algn="ctr" defTabSz="939680" rtl="0" eaLnBrk="0" fontAlgn="base" hangingPunct="0">
        <a:spcBef>
          <a:spcPct val="0"/>
        </a:spcBef>
        <a:spcAft>
          <a:spcPct val="0"/>
        </a:spcAft>
        <a:defRPr sz="4494">
          <a:solidFill>
            <a:schemeClr val="tx1"/>
          </a:solidFill>
          <a:latin typeface="Arial" pitchFamily="-106" charset="0"/>
        </a:defRPr>
      </a:lvl9pPr>
    </p:titleStyle>
    <p:bodyStyle>
      <a:lvl1pPr marL="352635" indent="-352635" algn="l" defTabSz="939680" rtl="0" eaLnBrk="0" fontAlgn="base" hangingPunct="0">
        <a:spcBef>
          <a:spcPct val="50000"/>
        </a:spcBef>
        <a:spcAft>
          <a:spcPct val="0"/>
        </a:spcAft>
        <a:defRPr sz="4237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62343" indent="-262948" algn="l" defTabSz="939680" rtl="0" eaLnBrk="0" fontAlgn="base" hangingPunct="0">
        <a:spcBef>
          <a:spcPct val="0"/>
        </a:spcBef>
        <a:spcAft>
          <a:spcPct val="0"/>
        </a:spcAft>
        <a:buClr>
          <a:schemeClr val="tx1"/>
        </a:buClr>
        <a:buSzPct val="120000"/>
        <a:buFont typeface="Palatino" pitchFamily="2" charset="77"/>
        <a:buChar char="•"/>
        <a:defRPr sz="3338">
          <a:solidFill>
            <a:schemeClr val="tx1"/>
          </a:solidFill>
          <a:latin typeface="+mn-lt"/>
          <a:ea typeface="ＭＳ Ｐゴシック" pitchFamily="-106" charset="-128"/>
        </a:defRPr>
      </a:lvl2pPr>
      <a:lvl3pPr marL="1174090" indent="-234411" algn="l" defTabSz="939680" rtl="0" eaLnBrk="0" fontAlgn="base" hangingPunct="0">
        <a:spcBef>
          <a:spcPct val="0"/>
        </a:spcBef>
        <a:spcAft>
          <a:spcPct val="0"/>
        </a:spcAft>
        <a:buClr>
          <a:schemeClr val="tx1"/>
        </a:buClr>
        <a:buSzPct val="100000"/>
        <a:buChar char="–"/>
        <a:defRPr sz="2696">
          <a:solidFill>
            <a:schemeClr val="tx1"/>
          </a:solidFill>
          <a:latin typeface="+mn-lt"/>
          <a:ea typeface="ＭＳ Ｐゴシック" pitchFamily="-106" charset="-128"/>
        </a:defRPr>
      </a:lvl3pPr>
      <a:lvl4pPr marL="1642910" indent="-234411" algn="l" defTabSz="939680" rtl="0" eaLnBrk="0" fontAlgn="base" hangingPunct="0">
        <a:spcBef>
          <a:spcPct val="20000"/>
        </a:spcBef>
        <a:spcAft>
          <a:spcPct val="0"/>
        </a:spcAft>
        <a:defRPr sz="3082">
          <a:solidFill>
            <a:schemeClr val="tx1"/>
          </a:solidFill>
          <a:latin typeface="+mn-lt"/>
          <a:ea typeface="ＭＳ Ｐゴシック" pitchFamily="-106" charset="-128"/>
        </a:defRPr>
      </a:lvl4pPr>
      <a:lvl5pPr marL="2113770" indent="-234411" algn="l" defTabSz="939680" rtl="0" eaLnBrk="0" fontAlgn="base" hangingPunct="0">
        <a:spcBef>
          <a:spcPct val="20000"/>
        </a:spcBef>
        <a:spcAft>
          <a:spcPct val="0"/>
        </a:spcAft>
        <a:buChar char="»"/>
        <a:defRPr sz="3082">
          <a:solidFill>
            <a:schemeClr val="tx1"/>
          </a:solidFill>
          <a:latin typeface="+mn-lt"/>
          <a:ea typeface="ＭＳ Ｐゴシック" pitchFamily="-106" charset="-128"/>
        </a:defRPr>
      </a:lvl5pPr>
      <a:lvl6pPr marL="2700814" indent="-234411" algn="l" defTabSz="939680" rtl="0" eaLnBrk="0" fontAlgn="base" hangingPunct="0">
        <a:spcBef>
          <a:spcPct val="20000"/>
        </a:spcBef>
        <a:spcAft>
          <a:spcPct val="0"/>
        </a:spcAft>
        <a:buChar char="»"/>
        <a:defRPr sz="3082">
          <a:solidFill>
            <a:schemeClr val="tx1"/>
          </a:solidFill>
          <a:latin typeface="+mn-lt"/>
          <a:ea typeface="ＭＳ Ｐゴシック" pitchFamily="-106" charset="-128"/>
        </a:defRPr>
      </a:lvl6pPr>
      <a:lvl7pPr marL="3287859" indent="-234411" algn="l" defTabSz="939680" rtl="0" eaLnBrk="0" fontAlgn="base" hangingPunct="0">
        <a:spcBef>
          <a:spcPct val="20000"/>
        </a:spcBef>
        <a:spcAft>
          <a:spcPct val="0"/>
        </a:spcAft>
        <a:buChar char="»"/>
        <a:defRPr sz="3082">
          <a:solidFill>
            <a:schemeClr val="tx1"/>
          </a:solidFill>
          <a:latin typeface="+mn-lt"/>
          <a:ea typeface="ＭＳ Ｐゴシック" pitchFamily="-106" charset="-128"/>
        </a:defRPr>
      </a:lvl7pPr>
      <a:lvl8pPr marL="3874904" indent="-234411" algn="l" defTabSz="939680" rtl="0" eaLnBrk="0" fontAlgn="base" hangingPunct="0">
        <a:spcBef>
          <a:spcPct val="20000"/>
        </a:spcBef>
        <a:spcAft>
          <a:spcPct val="0"/>
        </a:spcAft>
        <a:buChar char="»"/>
        <a:defRPr sz="3082">
          <a:solidFill>
            <a:schemeClr val="tx1"/>
          </a:solidFill>
          <a:latin typeface="+mn-lt"/>
          <a:ea typeface="ＭＳ Ｐゴシック" pitchFamily="-106" charset="-128"/>
        </a:defRPr>
      </a:lvl8pPr>
      <a:lvl9pPr marL="4461949" indent="-234411" algn="l" defTabSz="939680" rtl="0" eaLnBrk="0" fontAlgn="base" hangingPunct="0">
        <a:spcBef>
          <a:spcPct val="20000"/>
        </a:spcBef>
        <a:spcAft>
          <a:spcPct val="0"/>
        </a:spcAft>
        <a:buChar char="»"/>
        <a:defRPr sz="3082">
          <a:solidFill>
            <a:schemeClr val="tx1"/>
          </a:solidFill>
          <a:latin typeface="+mn-lt"/>
          <a:ea typeface="ＭＳ Ｐゴシック" pitchFamily="-106" charset="-128"/>
        </a:defRPr>
      </a:lvl9pPr>
    </p:bodyStyle>
    <p:otherStyle>
      <a:defPPr>
        <a:defRPr lang="en-US"/>
      </a:defPPr>
      <a:lvl1pPr marL="0" algn="l" defTabSz="587045" rtl="0" eaLnBrk="1" latinLnBrk="0" hangingPunct="1">
        <a:defRPr sz="2311" kern="1200">
          <a:solidFill>
            <a:schemeClr val="tx1"/>
          </a:solidFill>
          <a:latin typeface="+mn-lt"/>
          <a:ea typeface="+mn-ea"/>
          <a:cs typeface="+mn-cs"/>
        </a:defRPr>
      </a:lvl1pPr>
      <a:lvl2pPr marL="587045" algn="l" defTabSz="587045" rtl="0" eaLnBrk="1" latinLnBrk="0" hangingPunct="1">
        <a:defRPr sz="2311" kern="1200">
          <a:solidFill>
            <a:schemeClr val="tx1"/>
          </a:solidFill>
          <a:latin typeface="+mn-lt"/>
          <a:ea typeface="+mn-ea"/>
          <a:cs typeface="+mn-cs"/>
        </a:defRPr>
      </a:lvl2pPr>
      <a:lvl3pPr marL="1174090" algn="l" defTabSz="587045" rtl="0" eaLnBrk="1" latinLnBrk="0" hangingPunct="1">
        <a:defRPr sz="2311" kern="1200">
          <a:solidFill>
            <a:schemeClr val="tx1"/>
          </a:solidFill>
          <a:latin typeface="+mn-lt"/>
          <a:ea typeface="+mn-ea"/>
          <a:cs typeface="+mn-cs"/>
        </a:defRPr>
      </a:lvl3pPr>
      <a:lvl4pPr marL="1761134" algn="l" defTabSz="587045" rtl="0" eaLnBrk="1" latinLnBrk="0" hangingPunct="1">
        <a:defRPr sz="2311" kern="1200">
          <a:solidFill>
            <a:schemeClr val="tx1"/>
          </a:solidFill>
          <a:latin typeface="+mn-lt"/>
          <a:ea typeface="+mn-ea"/>
          <a:cs typeface="+mn-cs"/>
        </a:defRPr>
      </a:lvl4pPr>
      <a:lvl5pPr marL="2348179" algn="l" defTabSz="587045" rtl="0" eaLnBrk="1" latinLnBrk="0" hangingPunct="1">
        <a:defRPr sz="2311" kern="1200">
          <a:solidFill>
            <a:schemeClr val="tx1"/>
          </a:solidFill>
          <a:latin typeface="+mn-lt"/>
          <a:ea typeface="+mn-ea"/>
          <a:cs typeface="+mn-cs"/>
        </a:defRPr>
      </a:lvl5pPr>
      <a:lvl6pPr marL="2935224" algn="l" defTabSz="587045" rtl="0" eaLnBrk="1" latinLnBrk="0" hangingPunct="1">
        <a:defRPr sz="2311" kern="1200">
          <a:solidFill>
            <a:schemeClr val="tx1"/>
          </a:solidFill>
          <a:latin typeface="+mn-lt"/>
          <a:ea typeface="+mn-ea"/>
          <a:cs typeface="+mn-cs"/>
        </a:defRPr>
      </a:lvl6pPr>
      <a:lvl7pPr marL="3522269" algn="l" defTabSz="587045" rtl="0" eaLnBrk="1" latinLnBrk="0" hangingPunct="1">
        <a:defRPr sz="2311" kern="1200">
          <a:solidFill>
            <a:schemeClr val="tx1"/>
          </a:solidFill>
          <a:latin typeface="+mn-lt"/>
          <a:ea typeface="+mn-ea"/>
          <a:cs typeface="+mn-cs"/>
        </a:defRPr>
      </a:lvl7pPr>
      <a:lvl8pPr marL="4109314" algn="l" defTabSz="587045" rtl="0" eaLnBrk="1" latinLnBrk="0" hangingPunct="1">
        <a:defRPr sz="2311" kern="1200">
          <a:solidFill>
            <a:schemeClr val="tx1"/>
          </a:solidFill>
          <a:latin typeface="+mn-lt"/>
          <a:ea typeface="+mn-ea"/>
          <a:cs typeface="+mn-cs"/>
        </a:defRPr>
      </a:lvl8pPr>
      <a:lvl9pPr marL="4696358" algn="l" defTabSz="587045" rtl="0" eaLnBrk="1" latinLnBrk="0" hangingPunct="1">
        <a:defRPr sz="231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tif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jpe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437079" y="3720385"/>
            <a:ext cx="1002676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5400" b="1" dirty="0">
                <a:solidFill>
                  <a:srgbClr val="FFFF00"/>
                </a:solidFill>
                <a:latin typeface="Arial" charset="0"/>
              </a:rPr>
              <a:t>O</a:t>
            </a:r>
            <a:r>
              <a:rPr lang="en-US" sz="4000" dirty="0">
                <a:solidFill>
                  <a:srgbClr val="FFFF00"/>
                </a:solidFill>
                <a:latin typeface="Arial" charset="0"/>
              </a:rPr>
              <a:t>UTCOMES</a:t>
            </a:r>
            <a:r>
              <a:rPr lang="en-US" sz="5400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en-US" sz="5400" b="1" dirty="0">
                <a:solidFill>
                  <a:srgbClr val="FFFF00"/>
                </a:solidFill>
                <a:latin typeface="Arial" charset="0"/>
              </a:rPr>
              <a:t>R</a:t>
            </a:r>
            <a:r>
              <a:rPr lang="en-US" sz="4400" dirty="0">
                <a:solidFill>
                  <a:srgbClr val="FFFF00"/>
                </a:solidFill>
                <a:latin typeface="Arial" charset="0"/>
              </a:rPr>
              <a:t>ESEARCH Consortium</a:t>
            </a:r>
          </a:p>
        </p:txBody>
      </p:sp>
      <p:pic>
        <p:nvPicPr>
          <p:cNvPr id="7" name="Picture 6" descr="A close-up of a logo&#10;&#10;Description automatically generated">
            <a:extLst>
              <a:ext uri="{FF2B5EF4-FFF2-40B4-BE49-F238E27FC236}">
                <a16:creationId xmlns:a16="http://schemas.microsoft.com/office/drawing/2014/main" id="{60FFFF85-5EAA-C08E-2D0F-A0EAC74D4F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045"/>
            <a:ext cx="7022038" cy="3540972"/>
          </a:xfrm>
          <a:prstGeom prst="rect">
            <a:avLst/>
          </a:prstGeom>
        </p:spPr>
      </p:pic>
      <p:pic>
        <p:nvPicPr>
          <p:cNvPr id="9" name="Picture 8" descr="A gold square with black text&#10;&#10;Description automatically generated">
            <a:extLst>
              <a:ext uri="{FF2B5EF4-FFF2-40B4-BE49-F238E27FC236}">
                <a16:creationId xmlns:a16="http://schemas.microsoft.com/office/drawing/2014/main" id="{E965512C-22D5-043C-9C80-2A50B36CBD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8770" y="8626"/>
            <a:ext cx="3648973" cy="355901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41E3418-B266-A014-455A-5DE1B7406D01}"/>
              </a:ext>
            </a:extLst>
          </p:cNvPr>
          <p:cNvSpPr txBox="1"/>
          <p:nvPr/>
        </p:nvSpPr>
        <p:spPr>
          <a:xfrm>
            <a:off x="845389" y="5185017"/>
            <a:ext cx="902323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i="1" dirty="0">
                <a:solidFill>
                  <a:schemeClr val="tx1"/>
                </a:solidFill>
                <a:latin typeface="Times" charset="0"/>
              </a:rPr>
              <a:t>Providing the evidence for evidence-based medicine</a:t>
            </a:r>
            <a:r>
              <a:rPr lang="en-US" kern="1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©</a:t>
            </a:r>
          </a:p>
        </p:txBody>
      </p:sp>
    </p:spTree>
    <p:extLst>
      <p:ext uri="{BB962C8B-B14F-4D97-AF65-F5344CB8AC3E}">
        <p14:creationId xmlns:p14="http://schemas.microsoft.com/office/powerpoint/2010/main" val="2291047734"/>
      </p:ext>
    </p:extLst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>
            <a:extLst>
              <a:ext uri="{FF2B5EF4-FFF2-40B4-BE49-F238E27FC236}">
                <a16:creationId xmlns:a16="http://schemas.microsoft.com/office/drawing/2014/main" id="{EF589309-27FF-8645-A101-54853CC0F7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Expected Consequences</a:t>
            </a:r>
          </a:p>
        </p:txBody>
      </p:sp>
      <p:sp>
        <p:nvSpPr>
          <p:cNvPr id="13314" name="Rectangle 3">
            <a:extLst>
              <a:ext uri="{FF2B5EF4-FFF2-40B4-BE49-F238E27FC236}">
                <a16:creationId xmlns:a16="http://schemas.microsoft.com/office/drawing/2014/main" id="{08C5F7AD-C1E7-CB48-B3E1-2FA13DD96D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9944" y="998105"/>
            <a:ext cx="10283080" cy="4908550"/>
          </a:xfrm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3200" dirty="0">
                <a:ea typeface="ＭＳ Ｐゴシック" panose="020B0600070205080204" pitchFamily="34" charset="-128"/>
              </a:rPr>
              <a:t>Pulmonary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Tachypnea (from increased PCO</a:t>
            </a:r>
            <a:r>
              <a:rPr lang="en-US" altLang="en-US" sz="2400" baseline="-25000" dirty="0">
                <a:ea typeface="ＭＳ Ｐゴシック" panose="020B0600070205080204" pitchFamily="34" charset="-128"/>
              </a:rPr>
              <a:t>2</a:t>
            </a:r>
            <a:r>
              <a:rPr lang="en-US" altLang="en-US" sz="2400" dirty="0">
                <a:ea typeface="ＭＳ Ｐゴシック" panose="020B0600070205080204" pitchFamily="34" charset="-128"/>
              </a:rPr>
              <a:t> and VO</a:t>
            </a:r>
            <a:r>
              <a:rPr lang="en-US" altLang="en-US" sz="2400" baseline="-25000" dirty="0">
                <a:ea typeface="ＭＳ Ｐゴシック" panose="020B0600070205080204" pitchFamily="34" charset="-128"/>
              </a:rPr>
              <a:t>2</a:t>
            </a:r>
            <a:r>
              <a:rPr lang="en-US" altLang="en-US" sz="2400" dirty="0">
                <a:ea typeface="ＭＳ Ｐゴシック" panose="020B0600070205080204" pitchFamily="34" charset="-128"/>
              </a:rPr>
              <a:t>)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Arterial oxygenation remains normal</a:t>
            </a:r>
          </a:p>
          <a:p>
            <a:pPr>
              <a:lnSpc>
                <a:spcPct val="90000"/>
              </a:lnSpc>
            </a:pPr>
            <a:r>
              <a:rPr lang="en-US" altLang="en-US" sz="3200" dirty="0">
                <a:ea typeface="ＭＳ Ｐゴシック" panose="020B0600070205080204" pitchFamily="34" charset="-128"/>
              </a:rPr>
              <a:t>Myocardium normal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Norepinephrine increases 20-fold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Hypertension, tachycardia, ventricular arrhythmias</a:t>
            </a:r>
          </a:p>
          <a:p>
            <a:pPr>
              <a:lnSpc>
                <a:spcPct val="90000"/>
              </a:lnSpc>
            </a:pPr>
            <a:r>
              <a:rPr lang="en-US" altLang="en-US" sz="3200" dirty="0">
                <a:ea typeface="ＭＳ Ｐゴシック" panose="020B0600070205080204" pitchFamily="34" charset="-128"/>
              </a:rPr>
              <a:t>Renal: oliguria from myoglobinuria</a:t>
            </a:r>
          </a:p>
          <a:p>
            <a:pPr>
              <a:lnSpc>
                <a:spcPct val="90000"/>
              </a:lnSpc>
            </a:pPr>
            <a:r>
              <a:rPr lang="en-US" altLang="en-US" sz="3200" dirty="0">
                <a:ea typeface="ＭＳ Ｐゴシック" panose="020B0600070205080204" pitchFamily="34" charset="-128"/>
              </a:rPr>
              <a:t>Hepatic: hyperkalemia from glycogen use</a:t>
            </a:r>
          </a:p>
          <a:p>
            <a:pPr>
              <a:lnSpc>
                <a:spcPct val="90000"/>
              </a:lnSpc>
            </a:pPr>
            <a:r>
              <a:rPr lang="en-US" altLang="en-US" sz="3200" dirty="0">
                <a:ea typeface="ＭＳ Ｐゴシック" panose="020B0600070205080204" pitchFamily="34" charset="-128"/>
              </a:rPr>
              <a:t>Disseminated intravascular coagulation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>
            <a:extLst>
              <a:ext uri="{FF2B5EF4-FFF2-40B4-BE49-F238E27FC236}">
                <a16:creationId xmlns:a16="http://schemas.microsoft.com/office/drawing/2014/main" id="{C25D5B16-0EA9-D64E-89E0-954189F46D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Treatment</a:t>
            </a:r>
          </a:p>
        </p:txBody>
      </p:sp>
      <p:sp>
        <p:nvSpPr>
          <p:cNvPr id="14338" name="Rectangle 3">
            <a:extLst>
              <a:ext uri="{FF2B5EF4-FFF2-40B4-BE49-F238E27FC236}">
                <a16:creationId xmlns:a16="http://schemas.microsoft.com/office/drawing/2014/main" id="{7A740985-022B-F74E-B92A-8B449BACEA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6555" y="990600"/>
            <a:ext cx="10283081" cy="4038600"/>
          </a:xfrm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1) Discontinue triggering drugs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>
                <a:ea typeface="ＭＳ Ｐゴシック" panose="020B0600070205080204" pitchFamily="34" charset="-128"/>
              </a:rPr>
              <a:t>≈Rare mortality if anesthesia stopped within 10 min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>
                <a:ea typeface="ＭＳ Ｐゴシック" panose="020B0600070205080204" pitchFamily="34" charset="-128"/>
              </a:rPr>
              <a:t>≈100% mortality after 2 hours rigid crisis</a:t>
            </a:r>
          </a:p>
          <a:p>
            <a:pPr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2) Hyperventilate with 100% oxygen</a:t>
            </a:r>
          </a:p>
          <a:p>
            <a:pPr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3) Dantrolene 2.5 mg/kg iv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>
                <a:ea typeface="ＭＳ Ｐゴシック" panose="020B0600070205080204" pitchFamily="34" charset="-128"/>
              </a:rPr>
              <a:t>Repeat every 30 min until symptoms resolve (≤ 10 mg/kg)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>
                <a:ea typeface="ＭＳ Ｐゴシック" panose="020B0600070205080204" pitchFamily="34" charset="-128"/>
              </a:rPr>
              <a:t>Continue 1 mg/kg iv every 6 h for 24 h (20% recrudescence)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>
                <a:ea typeface="ＭＳ Ｐゴシック" panose="020B0600070205080204" pitchFamily="34" charset="-128"/>
              </a:rPr>
              <a:t>Mortality rare with </a:t>
            </a:r>
            <a:r>
              <a:rPr lang="en-US" altLang="en-US" sz="1800" i="1" dirty="0">
                <a:ea typeface="ＭＳ Ｐゴシック" panose="020B0600070205080204" pitchFamily="34" charset="-128"/>
              </a:rPr>
              <a:t>rapid</a:t>
            </a:r>
            <a:r>
              <a:rPr lang="en-US" altLang="en-US" sz="1800" dirty="0">
                <a:ea typeface="ＭＳ Ｐゴシック" panose="020B0600070205080204" pitchFamily="34" charset="-128"/>
              </a:rPr>
              <a:t> dantrolene treatment</a:t>
            </a:r>
          </a:p>
          <a:p>
            <a:pPr>
              <a:lnSpc>
                <a:spcPct val="90000"/>
              </a:lnSpc>
            </a:pPr>
            <a:r>
              <a:rPr lang="en-US" altLang="en-US" sz="2800" dirty="0">
                <a:ea typeface="ＭＳ Ｐゴシック" panose="020B0600070205080204" pitchFamily="34" charset="-128"/>
              </a:rPr>
              <a:t>Chilled crystalloid, ≈30 ml/kg</a:t>
            </a:r>
          </a:p>
          <a:p>
            <a:pPr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Do not change anesthesia machine, soda lime 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>
                <a:ea typeface="ＭＳ Ｐゴシック" panose="020B0600070205080204" pitchFamily="34" charset="-128"/>
              </a:rPr>
              <a:t>Consider activated charcoal filters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883F0FE-34B3-D1F0-E425-12087FE20F85}"/>
              </a:ext>
            </a:extLst>
          </p:cNvPr>
          <p:cNvGrpSpPr/>
          <p:nvPr/>
        </p:nvGrpSpPr>
        <p:grpSpPr>
          <a:xfrm>
            <a:off x="3378200" y="4735677"/>
            <a:ext cx="7106563" cy="1063852"/>
            <a:chOff x="3378200" y="4735677"/>
            <a:chExt cx="7106563" cy="1063852"/>
          </a:xfrm>
        </p:grpSpPr>
        <p:sp>
          <p:nvSpPr>
            <p:cNvPr id="14339" name="Rectangle 5">
              <a:extLst>
                <a:ext uri="{FF2B5EF4-FFF2-40B4-BE49-F238E27FC236}">
                  <a16:creationId xmlns:a16="http://schemas.microsoft.com/office/drawing/2014/main" id="{0573D4F2-8C34-424F-9134-34E0085B50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68613" y="4735677"/>
              <a:ext cx="5316150" cy="1063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16181" tIns="57072" rIns="116181" bIns="57072">
              <a:spAutoFit/>
            </a:bodyPr>
            <a:lstStyle>
              <a:lvl1pPr>
                <a:defRPr sz="2400">
                  <a:solidFill>
                    <a:schemeClr val="bg1"/>
                  </a:solidFill>
                  <a:latin typeface="Helvetica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bg1"/>
                  </a:solidFill>
                  <a:latin typeface="Helvetica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bg1"/>
                  </a:solidFill>
                  <a:latin typeface="Helvetica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bg1"/>
                  </a:solidFill>
                  <a:latin typeface="Helvetica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bg1"/>
                  </a:solidFill>
                  <a:latin typeface="Helvetica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Helvetica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Helvetica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Helvetica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Helvetica" pitchFamily="2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3082" dirty="0">
                  <a:solidFill>
                    <a:schemeClr val="hlink"/>
                  </a:solidFill>
                  <a:latin typeface="Times" pitchFamily="2" charset="0"/>
                </a:rPr>
                <a:t>For Help: call 800-MH-HYPER</a:t>
              </a:r>
            </a:p>
            <a:p>
              <a:r>
                <a:rPr lang="en-US" altLang="en-US" sz="3082" dirty="0">
                  <a:solidFill>
                    <a:schemeClr val="hlink"/>
                  </a:solidFill>
                  <a:latin typeface="Times" pitchFamily="2" charset="0"/>
                </a:rPr>
                <a:t>(Outside US: +1-607674-7900</a:t>
              </a:r>
              <a:endParaRPr lang="en-US" altLang="en-US" sz="3082" dirty="0">
                <a:solidFill>
                  <a:schemeClr val="tx1"/>
                </a:solidFill>
                <a:latin typeface="Palatino" pitchFamily="2" charset="77"/>
              </a:endParaRPr>
            </a:p>
          </p:txBody>
        </p:sp>
        <p:sp>
          <p:nvSpPr>
            <p:cNvPr id="14340" name="Rectangle 6">
              <a:extLst>
                <a:ext uri="{FF2B5EF4-FFF2-40B4-BE49-F238E27FC236}">
                  <a16:creationId xmlns:a16="http://schemas.microsoft.com/office/drawing/2014/main" id="{7E79B9DA-5E00-8E40-A9A5-E968116EA4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3009" y="4797832"/>
              <a:ext cx="5398455" cy="978370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bg1"/>
                  </a:solidFill>
                  <a:latin typeface="Helvetica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bg1"/>
                  </a:solidFill>
                  <a:latin typeface="Helvetica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bg1"/>
                  </a:solidFill>
                  <a:latin typeface="Helvetica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bg1"/>
                  </a:solidFill>
                  <a:latin typeface="Helvetica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bg1"/>
                  </a:solidFill>
                  <a:latin typeface="Helvetica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Helvetica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Helvetica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Helvetica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Helvetica" pitchFamily="2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3082"/>
            </a:p>
          </p:txBody>
        </p:sp>
        <p:sp>
          <p:nvSpPr>
            <p:cNvPr id="14341" name="Line 7">
              <a:extLst>
                <a:ext uri="{FF2B5EF4-FFF2-40B4-BE49-F238E27FC236}">
                  <a16:creationId xmlns:a16="http://schemas.microsoft.com/office/drawing/2014/main" id="{42009789-B9D1-9C45-B308-58372B6A0D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78200" y="5287017"/>
              <a:ext cx="158169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3082"/>
            </a:p>
          </p:txBody>
        </p:sp>
      </p:grpSp>
    </p:spTree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>
            <a:extLst>
              <a:ext uri="{FF2B5EF4-FFF2-40B4-BE49-F238E27FC236}">
                <a16:creationId xmlns:a16="http://schemas.microsoft.com/office/drawing/2014/main" id="{DD88922A-D6F7-7449-99ED-174755469B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Dantrolene</a:t>
            </a:r>
          </a:p>
        </p:txBody>
      </p:sp>
      <p:sp>
        <p:nvSpPr>
          <p:cNvPr id="15362" name="Rectangle 3">
            <a:extLst>
              <a:ext uri="{FF2B5EF4-FFF2-40B4-BE49-F238E27FC236}">
                <a16:creationId xmlns:a16="http://schemas.microsoft.com/office/drawing/2014/main" id="{C7FC5537-5E39-CF49-9F09-3F7B634404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1790" y="914400"/>
            <a:ext cx="10283080" cy="4908550"/>
          </a:xfrm>
          <a:noFill/>
        </p:spPr>
        <p:txBody>
          <a:bodyPr/>
          <a:lstStyle/>
          <a:p>
            <a:r>
              <a:rPr lang="en-US" altLang="en-US" sz="3200" dirty="0">
                <a:ea typeface="ＭＳ Ｐゴシック" panose="020B0600070205080204" pitchFamily="34" charset="-128"/>
              </a:rPr>
              <a:t>A diphenylhydantoin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Half-life 4-8 hours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Metabolized to 5-hydroxydantrolene which also is active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Must be dissolved in sterile </a:t>
            </a:r>
            <a:r>
              <a:rPr lang="en-US" altLang="en-US" sz="2400" i="1" dirty="0">
                <a:ea typeface="ＭＳ Ｐゴシック" panose="020B0600070205080204" pitchFamily="34" charset="-128"/>
              </a:rPr>
              <a:t>water, t</a:t>
            </a:r>
            <a:r>
              <a:rPr lang="en-US" altLang="en-US" sz="2400" dirty="0">
                <a:ea typeface="ＭＳ Ｐゴシック" panose="020B0600070205080204" pitchFamily="34" charset="-128"/>
              </a:rPr>
              <a:t>akes 1.5 minutes to dissolve</a:t>
            </a:r>
          </a:p>
          <a:p>
            <a:r>
              <a:rPr lang="en-US" altLang="en-US" sz="3200" dirty="0">
                <a:ea typeface="ＭＳ Ｐゴシック" panose="020B0600070205080204" pitchFamily="34" charset="-128"/>
              </a:rPr>
              <a:t>Mechanism of action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Decreases calcium-induced calcium release from SR</a:t>
            </a:r>
          </a:p>
          <a:p>
            <a:r>
              <a:rPr lang="en-US" altLang="en-US" sz="3200" dirty="0">
                <a:ea typeface="ＭＳ Ｐゴシック" panose="020B0600070205080204" pitchFamily="34" charset="-128"/>
              </a:rPr>
              <a:t>Primary antiarrhythmic </a:t>
            </a:r>
          </a:p>
          <a:p>
            <a:r>
              <a:rPr lang="en-US" altLang="en-US" sz="3200" dirty="0">
                <a:ea typeface="ＭＳ Ｐゴシック" panose="020B0600070205080204" pitchFamily="34" charset="-128"/>
              </a:rPr>
              <a:t>Toxicity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Occasional profound muscle weakness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Synergistic toxicity with diltiazem</a:t>
            </a:r>
          </a:p>
        </p:txBody>
      </p:sp>
      <p:pic>
        <p:nvPicPr>
          <p:cNvPr id="15363" name="Picture 4">
            <a:extLst>
              <a:ext uri="{FF2B5EF4-FFF2-40B4-BE49-F238E27FC236}">
                <a16:creationId xmlns:a16="http://schemas.microsoft.com/office/drawing/2014/main" id="{A6BFDE8C-0195-1641-B71B-4F0F17C836F5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1200" y="2971800"/>
            <a:ext cx="1862980" cy="252745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>
            <a:extLst>
              <a:ext uri="{FF2B5EF4-FFF2-40B4-BE49-F238E27FC236}">
                <a16:creationId xmlns:a16="http://schemas.microsoft.com/office/drawing/2014/main" id="{FED6A90B-7C79-864F-9AD6-7D324CF5D5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Active Cooling Generally a Low Priority</a:t>
            </a:r>
          </a:p>
        </p:txBody>
      </p:sp>
      <p:pic>
        <p:nvPicPr>
          <p:cNvPr id="16386" name="Picture 5">
            <a:extLst>
              <a:ext uri="{FF2B5EF4-FFF2-40B4-BE49-F238E27FC236}">
                <a16:creationId xmlns:a16="http://schemas.microsoft.com/office/drawing/2014/main" id="{B6E2EDF6-8D7A-2A4A-9035-CA1E36923D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" y="990600"/>
            <a:ext cx="5931359" cy="4882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176F1F2-7562-4477-A7A5-26572958F251}"/>
              </a:ext>
            </a:extLst>
          </p:cNvPr>
          <p:cNvSpPr txBox="1"/>
          <p:nvPr/>
        </p:nvSpPr>
        <p:spPr>
          <a:xfrm>
            <a:off x="7056535" y="2133600"/>
            <a:ext cx="3352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Chilled saline ≈30 ml/kg is most effective practical and safe cooling method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B9718A84-6762-A440-8178-B733B5AA8C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Caffeine/Halothane Test</a:t>
            </a:r>
          </a:p>
        </p:txBody>
      </p:sp>
      <p:sp>
        <p:nvSpPr>
          <p:cNvPr id="17410" name="Rectangle 3">
            <a:extLst>
              <a:ext uri="{FF2B5EF4-FFF2-40B4-BE49-F238E27FC236}">
                <a16:creationId xmlns:a16="http://schemas.microsoft.com/office/drawing/2014/main" id="{7CD22863-B792-164A-A9D7-2BBCEF9C1F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sz="3200" dirty="0">
                <a:ea typeface="ＭＳ Ｐゴシック" panose="020B0600070205080204" pitchFamily="34" charset="-128"/>
              </a:rPr>
              <a:t>Available in just a few North American centers</a:t>
            </a:r>
          </a:p>
          <a:p>
            <a:r>
              <a:rPr lang="en-US" altLang="en-US" sz="3200" dirty="0">
                <a:ea typeface="ＭＳ Ｐゴシック" panose="020B0600070205080204" pitchFamily="34" charset="-128"/>
              </a:rPr>
              <a:t>Requires ≈4 g fresh muscle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Femoral and lateral femoral cutaneous nerve block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Children &gt;2 yrs, unless other myopathies suspected</a:t>
            </a:r>
          </a:p>
          <a:p>
            <a:r>
              <a:rPr lang="en-US" altLang="en-US" sz="3200" dirty="0">
                <a:ea typeface="ＭＳ Ｐゴシック" panose="020B0600070205080204" pitchFamily="34" charset="-128"/>
              </a:rPr>
              <a:t>North American protocol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&gt; ≈0.5 g contracture after 3% halothane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≥ 0.2 g contracture with 2 mM caffeine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≥ 1 g contracture with 1 mM caffeine and 1% halothane</a:t>
            </a:r>
          </a:p>
          <a:p>
            <a:r>
              <a:rPr lang="en-US" altLang="en-US" sz="3200" dirty="0">
                <a:ea typeface="ＭＳ Ｐゴシック" panose="020B0600070205080204" pitchFamily="34" charset="-128"/>
              </a:rPr>
              <a:t>Only widely-accepted test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Sensitive, not specific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>
            <a:extLst>
              <a:ext uri="{FF2B5EF4-FFF2-40B4-BE49-F238E27FC236}">
                <a16:creationId xmlns:a16="http://schemas.microsoft.com/office/drawing/2014/main" id="{4C96EA72-AFAE-EA40-9269-EC56EA41FD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Monitoring During Crisis</a:t>
            </a:r>
          </a:p>
        </p:txBody>
      </p:sp>
      <p:sp>
        <p:nvSpPr>
          <p:cNvPr id="18434" name="Rectangle 3">
            <a:extLst>
              <a:ext uri="{FF2B5EF4-FFF2-40B4-BE49-F238E27FC236}">
                <a16:creationId xmlns:a16="http://schemas.microsoft.com/office/drawing/2014/main" id="{14925762-A651-5649-B379-269498C7A2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sz="3200" dirty="0">
                <a:ea typeface="ＭＳ Ｐゴシック" panose="020B0600070205080204" pitchFamily="34" charset="-128"/>
              </a:rPr>
              <a:t>Arterial blood gases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Ventilate to reduce respiratory acidosis (</a:t>
            </a:r>
            <a:r>
              <a:rPr lang="en-US" altLang="en-US" sz="2400" i="1" dirty="0">
                <a:ea typeface="ＭＳ Ｐゴシック" panose="020B0600070205080204" pitchFamily="34" charset="-128"/>
              </a:rPr>
              <a:t>i.e</a:t>
            </a:r>
            <a:r>
              <a:rPr lang="en-US" altLang="en-US" sz="2400" dirty="0">
                <a:ea typeface="ＭＳ Ｐゴシック" panose="020B0600070205080204" pitchFamily="34" charset="-128"/>
              </a:rPr>
              <a:t>., 15 L/min)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Bicarbonate if respiratory acidosis controlled</a:t>
            </a:r>
          </a:p>
          <a:p>
            <a:r>
              <a:rPr lang="en-US" altLang="en-US" sz="3200" dirty="0">
                <a:ea typeface="ＭＳ Ｐゴシック" panose="020B0600070205080204" pitchFamily="34" charset="-128"/>
              </a:rPr>
              <a:t>Urine for myoglobin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Give fluids and diuretics to maintain renal function</a:t>
            </a:r>
          </a:p>
          <a:p>
            <a:r>
              <a:rPr lang="en-US" altLang="en-US" sz="3200" dirty="0">
                <a:ea typeface="ＭＳ Ｐゴシック" panose="020B0600070205080204" pitchFamily="34" charset="-128"/>
              </a:rPr>
              <a:t>Serum potassium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Initially high, then low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Treatment usually not required</a:t>
            </a:r>
          </a:p>
          <a:p>
            <a:r>
              <a:rPr lang="en-US" altLang="en-US" sz="3200" dirty="0">
                <a:ea typeface="ＭＳ Ｐゴシック" panose="020B0600070205080204" pitchFamily="34" charset="-128"/>
              </a:rPr>
              <a:t>Plasma [CK] correlates with severity of crisis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Sample every 6 h for 24 h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>
            <a:extLst>
              <a:ext uri="{FF2B5EF4-FFF2-40B4-BE49-F238E27FC236}">
                <a16:creationId xmlns:a16="http://schemas.microsoft.com/office/drawing/2014/main" id="{784509A6-CA5C-5747-A0E3-BC90CB9415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Safe Elective Anesthesia</a:t>
            </a:r>
          </a:p>
        </p:txBody>
      </p:sp>
      <p:sp>
        <p:nvSpPr>
          <p:cNvPr id="19458" name="Rectangle 3">
            <a:extLst>
              <a:ext uri="{FF2B5EF4-FFF2-40B4-BE49-F238E27FC236}">
                <a16:creationId xmlns:a16="http://schemas.microsoft.com/office/drawing/2014/main" id="{72CE6BDC-874A-EC40-BAD1-931CAC16EB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3200" dirty="0">
                <a:ea typeface="ＭＳ Ｐゴシック" panose="020B0600070205080204" pitchFamily="34" charset="-128"/>
              </a:rPr>
              <a:t>Premedication to decrease stress</a:t>
            </a:r>
          </a:p>
          <a:p>
            <a:pPr>
              <a:lnSpc>
                <a:spcPct val="90000"/>
              </a:lnSpc>
            </a:pPr>
            <a:r>
              <a:rPr lang="en-US" altLang="en-US" sz="3200" dirty="0">
                <a:ea typeface="ＭＳ Ｐゴシック" panose="020B0600070205080204" pitchFamily="34" charset="-128"/>
              </a:rPr>
              <a:t>Activated charcoal filter on anesthesia machine</a:t>
            </a:r>
          </a:p>
          <a:p>
            <a:pPr>
              <a:lnSpc>
                <a:spcPct val="90000"/>
              </a:lnSpc>
            </a:pPr>
            <a:r>
              <a:rPr lang="en-US" altLang="en-US" sz="3200" dirty="0">
                <a:ea typeface="ＭＳ Ｐゴシック" panose="020B0600070205080204" pitchFamily="34" charset="-128"/>
              </a:rPr>
              <a:t>Any regional technique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All local anesthetics are safe</a:t>
            </a:r>
          </a:p>
          <a:p>
            <a:pPr>
              <a:lnSpc>
                <a:spcPct val="90000"/>
              </a:lnSpc>
            </a:pPr>
            <a:r>
              <a:rPr lang="en-US" altLang="en-US" sz="3200" dirty="0">
                <a:ea typeface="ＭＳ Ｐゴシック" panose="020B0600070205080204" pitchFamily="34" charset="-128"/>
              </a:rPr>
              <a:t>Balanced general anesthesia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Propofol, opioids, nitrous oxide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Non-depolarizing muscle relaxants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Barbiturates, benzodiazepines, hypnotics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Ketamine, etomidate</a:t>
            </a:r>
          </a:p>
          <a:p>
            <a:pPr>
              <a:lnSpc>
                <a:spcPct val="90000"/>
              </a:lnSpc>
            </a:pPr>
            <a:r>
              <a:rPr lang="en-US" altLang="en-US" sz="3200" dirty="0">
                <a:ea typeface="ＭＳ Ｐゴシック" panose="020B0600070205080204" pitchFamily="34" charset="-128"/>
              </a:rPr>
              <a:t>Allow mild hypothermia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>
            <a:extLst>
              <a:ext uri="{FF2B5EF4-FFF2-40B4-BE49-F238E27FC236}">
                <a16:creationId xmlns:a16="http://schemas.microsoft.com/office/drawing/2014/main" id="{9EA8DE7C-B78C-744F-A25A-592097A932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Masseter Muscle Rigidity</a:t>
            </a:r>
          </a:p>
        </p:txBody>
      </p:sp>
      <p:sp>
        <p:nvSpPr>
          <p:cNvPr id="21506" name="Rectangle 3">
            <a:extLst>
              <a:ext uri="{FF2B5EF4-FFF2-40B4-BE49-F238E27FC236}">
                <a16:creationId xmlns:a16="http://schemas.microsoft.com/office/drawing/2014/main" id="{81B91C9D-4AB7-6947-B595-11E6A06E97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sz="3600" dirty="0">
                <a:ea typeface="ＭＳ Ｐゴシック" panose="020B0600070205080204" pitchFamily="34" charset="-128"/>
              </a:rPr>
              <a:t>Teeth clenched: mouth cannot be opened</a:t>
            </a:r>
          </a:p>
          <a:p>
            <a:r>
              <a:rPr lang="ja-JP" altLang="en-US" sz="3600">
                <a:ea typeface="ＭＳ Ｐゴシック" panose="020B0600070205080204" pitchFamily="34" charset="-128"/>
              </a:rPr>
              <a:t>“</a:t>
            </a:r>
            <a:r>
              <a:rPr lang="en-US" altLang="ja-JP" sz="3600" dirty="0">
                <a:ea typeface="ＭＳ Ｐゴシック" panose="020B0600070205080204" pitchFamily="34" charset="-128"/>
              </a:rPr>
              <a:t>Stiffness</a:t>
            </a:r>
            <a:r>
              <a:rPr lang="ja-JP" altLang="en-US" sz="3600">
                <a:ea typeface="ＭＳ Ｐゴシック" panose="020B0600070205080204" pitchFamily="34" charset="-128"/>
              </a:rPr>
              <a:t>”</a:t>
            </a:r>
            <a:r>
              <a:rPr lang="en-US" altLang="ja-JP" sz="3600" dirty="0">
                <a:ea typeface="ＭＳ Ｐゴシック" panose="020B0600070205080204" pitchFamily="34" charset="-128"/>
              </a:rPr>
              <a:t> ≠ spasm</a:t>
            </a:r>
          </a:p>
          <a:p>
            <a:pPr lvl="1"/>
            <a:r>
              <a:rPr lang="en-US" altLang="en-US" sz="2800" dirty="0">
                <a:ea typeface="ＭＳ Ｐゴシック" panose="020B0600070205080204" pitchFamily="34" charset="-128"/>
              </a:rPr>
              <a:t>≈1% of children given halothane/succinylcholine</a:t>
            </a:r>
          </a:p>
          <a:p>
            <a:pPr lvl="1"/>
            <a:r>
              <a:rPr lang="en-US" altLang="en-US" sz="2800" dirty="0">
                <a:ea typeface="ＭＳ Ｐゴシック" panose="020B0600070205080204" pitchFamily="34" charset="-128"/>
              </a:rPr>
              <a:t>2.8% during strabismus repair with halothane/sux</a:t>
            </a:r>
          </a:p>
          <a:p>
            <a:pPr lvl="1"/>
            <a:r>
              <a:rPr lang="en-US" altLang="en-US" sz="2800" dirty="0">
                <a:ea typeface="ＭＳ Ｐゴシック" panose="020B0600070205080204" pitchFamily="34" charset="-128"/>
              </a:rPr>
              <a:t>Rare in children not given succinylcholine</a:t>
            </a:r>
          </a:p>
          <a:p>
            <a:pPr lvl="1"/>
            <a:r>
              <a:rPr lang="en-US" altLang="en-US" sz="2800" dirty="0">
                <a:ea typeface="ＭＳ Ｐゴシック" panose="020B0600070205080204" pitchFamily="34" charset="-128"/>
              </a:rPr>
              <a:t>Rare in adults (even with succinylcholine)</a:t>
            </a:r>
          </a:p>
          <a:p>
            <a:r>
              <a:rPr lang="en-US" altLang="en-US" sz="3600" dirty="0">
                <a:ea typeface="ＭＳ Ｐゴシック" panose="020B0600070205080204" pitchFamily="34" charset="-128"/>
              </a:rPr>
              <a:t>Etiology unknown</a:t>
            </a:r>
          </a:p>
          <a:p>
            <a:pPr lvl="1"/>
            <a:r>
              <a:rPr lang="en-US" altLang="en-US" sz="2800" dirty="0">
                <a:ea typeface="ＭＳ Ｐゴシック" panose="020B0600070205080204" pitchFamily="34" charset="-128"/>
              </a:rPr>
              <a:t>Extreme fasiculation?</a:t>
            </a:r>
          </a:p>
          <a:p>
            <a:pPr lvl="1"/>
            <a:r>
              <a:rPr lang="en-US" altLang="en-US" sz="2800" dirty="0">
                <a:ea typeface="ＭＳ Ｐゴシック" panose="020B0600070205080204" pitchFamily="34" charset="-128"/>
              </a:rPr>
              <a:t>50% of patients with spasm susceptible to MH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>
            <a:extLst>
              <a:ext uri="{FF2B5EF4-FFF2-40B4-BE49-F238E27FC236}">
                <a16:creationId xmlns:a16="http://schemas.microsoft.com/office/drawing/2014/main" id="{279E09B6-C075-B946-A0FF-37CB14F520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Management of Masseter Spasm</a:t>
            </a:r>
          </a:p>
        </p:txBody>
      </p:sp>
      <p:sp>
        <p:nvSpPr>
          <p:cNvPr id="22530" name="Rectangle 3">
            <a:extLst>
              <a:ext uri="{FF2B5EF4-FFF2-40B4-BE49-F238E27FC236}">
                <a16:creationId xmlns:a16="http://schemas.microsoft.com/office/drawing/2014/main" id="{52815C11-E05B-9644-83F3-112E30832F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sz="3600" dirty="0">
                <a:ea typeface="ＭＳ Ｐゴシック" panose="020B0600070205080204" pitchFamily="34" charset="-128"/>
              </a:rPr>
              <a:t>Don't give more succinylcholine!</a:t>
            </a:r>
          </a:p>
          <a:p>
            <a:pPr lvl="1"/>
            <a:r>
              <a:rPr lang="en-US" altLang="en-US" sz="2800" dirty="0">
                <a:ea typeface="ＭＳ Ｐゴシック" panose="020B0600070205080204" pitchFamily="34" charset="-128"/>
              </a:rPr>
              <a:t>Ventilate using mask</a:t>
            </a:r>
          </a:p>
          <a:p>
            <a:r>
              <a:rPr lang="en-US" altLang="en-US" sz="3600" dirty="0">
                <a:ea typeface="ＭＳ Ｐゴシック" panose="020B0600070205080204" pitchFamily="34" charset="-128"/>
              </a:rPr>
              <a:t>Discontinue triggering drugs</a:t>
            </a:r>
          </a:p>
          <a:p>
            <a:r>
              <a:rPr lang="en-US" altLang="en-US" sz="3600" dirty="0">
                <a:ea typeface="ＭＳ Ｐゴシック" panose="020B0600070205080204" pitchFamily="34" charset="-128"/>
              </a:rPr>
              <a:t>Monitoring</a:t>
            </a:r>
          </a:p>
          <a:p>
            <a:pPr lvl="1"/>
            <a:r>
              <a:rPr lang="en-US" altLang="en-US" sz="2800" dirty="0">
                <a:ea typeface="ＭＳ Ｐゴシック" panose="020B0600070205080204" pitchFamily="34" charset="-128"/>
              </a:rPr>
              <a:t>Arterial blood gas, end-tidal CO</a:t>
            </a:r>
            <a:r>
              <a:rPr lang="en-US" altLang="en-US" sz="2800" baseline="-25000" dirty="0">
                <a:ea typeface="ＭＳ Ｐゴシック" panose="020B0600070205080204" pitchFamily="34" charset="-128"/>
              </a:rPr>
              <a:t>2</a:t>
            </a:r>
            <a:endParaRPr lang="en-US" altLang="en-US" sz="2800" dirty="0">
              <a:ea typeface="ＭＳ Ｐゴシック" panose="020B0600070205080204" pitchFamily="34" charset="-128"/>
            </a:endParaRPr>
          </a:p>
          <a:p>
            <a:pPr lvl="1"/>
            <a:r>
              <a:rPr lang="en-US" altLang="en-US" sz="2800" dirty="0">
                <a:ea typeface="ＭＳ Ｐゴシック" panose="020B0600070205080204" pitchFamily="34" charset="-128"/>
              </a:rPr>
              <a:t>Core temperature</a:t>
            </a:r>
          </a:p>
          <a:p>
            <a:pPr lvl="1"/>
            <a:r>
              <a:rPr lang="en-US" altLang="en-US" sz="2800" dirty="0">
                <a:ea typeface="ＭＳ Ｐゴシック" panose="020B0600070205080204" pitchFamily="34" charset="-128"/>
              </a:rPr>
              <a:t>Urine for myoglobin, creatine kinase</a:t>
            </a:r>
          </a:p>
          <a:p>
            <a:r>
              <a:rPr lang="en-US" altLang="en-US" sz="3600" dirty="0">
                <a:ea typeface="ＭＳ Ｐゴシック" panose="020B0600070205080204" pitchFamily="34" charset="-128"/>
              </a:rPr>
              <a:t>CK  &gt; 20,000 = MH or myopathy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>
            <a:extLst>
              <a:ext uri="{FF2B5EF4-FFF2-40B4-BE49-F238E27FC236}">
                <a16:creationId xmlns:a16="http://schemas.microsoft.com/office/drawing/2014/main" id="{4458FBF5-8F2D-A94E-AA18-86D9894AF1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Conundrum</a:t>
            </a:r>
          </a:p>
        </p:txBody>
      </p:sp>
      <p:sp>
        <p:nvSpPr>
          <p:cNvPr id="23554" name="Rectangle 3">
            <a:extLst>
              <a:ext uri="{FF2B5EF4-FFF2-40B4-BE49-F238E27FC236}">
                <a16:creationId xmlns:a16="http://schemas.microsoft.com/office/drawing/2014/main" id="{2BAEC284-F9F5-7D41-9449-1F86249D54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Cancel case?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Keep patient in hospital?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Usually, but not absolutely required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Monitor for several hours in PACU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Refer for Biopsy?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Yes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2">
            <a:extLst>
              <a:ext uri="{FF2B5EF4-FFF2-40B4-BE49-F238E27FC236}">
                <a16:creationId xmlns:a16="http://schemas.microsoft.com/office/drawing/2014/main" id="{B96CFD86-AB40-2D44-A1E1-E2A7A95FC23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7837" y="-153337"/>
            <a:ext cx="10468563" cy="978370"/>
          </a:xfrm>
          <a:noFill/>
        </p:spPr>
        <p:txBody>
          <a:bodyPr anchor="ctr"/>
          <a:lstStyle/>
          <a:p>
            <a:r>
              <a:rPr lang="en-US" altLang="en-US" sz="4622" dirty="0">
                <a:ea typeface="ＭＳ Ｐゴシック" panose="020B0600070205080204" pitchFamily="34" charset="-128"/>
              </a:rPr>
              <a:t>Malignant Hyperthermia</a:t>
            </a:r>
          </a:p>
        </p:txBody>
      </p:sp>
      <p:sp>
        <p:nvSpPr>
          <p:cNvPr id="6146" name="Line 19">
            <a:extLst>
              <a:ext uri="{FF2B5EF4-FFF2-40B4-BE49-F238E27FC236}">
                <a16:creationId xmlns:a16="http://schemas.microsoft.com/office/drawing/2014/main" id="{39C0B863-5BFE-5D41-9982-982199968FE9}"/>
              </a:ext>
            </a:extLst>
          </p:cNvPr>
          <p:cNvSpPr>
            <a:spLocks noChangeShapeType="1"/>
          </p:cNvSpPr>
          <p:nvPr/>
        </p:nvSpPr>
        <p:spPr bwMode="auto">
          <a:xfrm>
            <a:off x="587022" y="5181600"/>
            <a:ext cx="9294519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3082"/>
          </a:p>
        </p:txBody>
      </p:sp>
      <p:sp>
        <p:nvSpPr>
          <p:cNvPr id="6147" name="Text Box 20">
            <a:extLst>
              <a:ext uri="{FF2B5EF4-FFF2-40B4-BE49-F238E27FC236}">
                <a16:creationId xmlns:a16="http://schemas.microsoft.com/office/drawing/2014/main" id="{C3F2FE0C-0F4D-BF47-8B68-9AF1E18E5D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4290" y="5072467"/>
            <a:ext cx="3277820" cy="882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5136" dirty="0">
                <a:latin typeface="Times" pitchFamily="2" charset="0"/>
              </a:rPr>
              <a:t>www.or.org</a:t>
            </a:r>
            <a:endParaRPr lang="en-US" altLang="en-US" sz="3595" dirty="0">
              <a:latin typeface="Times" pitchFamily="2" charset="0"/>
            </a:endParaRPr>
          </a:p>
        </p:txBody>
      </p:sp>
      <p:sp>
        <p:nvSpPr>
          <p:cNvPr id="2" name="Rectangle 22">
            <a:extLst>
              <a:ext uri="{FF2B5EF4-FFF2-40B4-BE49-F238E27FC236}">
                <a16:creationId xmlns:a16="http://schemas.microsoft.com/office/drawing/2014/main" id="{91FCEA19-5E34-1334-A89E-044AF79F0F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518" y="1107362"/>
            <a:ext cx="8839200" cy="4019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760" tIns="46880" rIns="93760" bIns="46880"/>
          <a:lstStyle/>
          <a:p>
            <a:pPr algn="ctr"/>
            <a:r>
              <a:rPr lang="en-US" sz="4000" dirty="0">
                <a:solidFill>
                  <a:srgbClr val="FFFF00"/>
                </a:solidFill>
                <a:latin typeface="Times" charset="0"/>
              </a:rPr>
              <a:t>Daniel I. Sessler, M.D.</a:t>
            </a:r>
          </a:p>
          <a:p>
            <a:pPr algn="ctr"/>
            <a:endParaRPr lang="en-US" sz="4000" dirty="0">
              <a:solidFill>
                <a:srgbClr val="FFFF00"/>
              </a:solidFill>
              <a:latin typeface="Times" charset="0"/>
            </a:endParaRPr>
          </a:p>
          <a:p>
            <a:pPr algn="ctr"/>
            <a:endParaRPr lang="en-US" sz="4000" dirty="0">
              <a:solidFill>
                <a:srgbClr val="FFFF00"/>
              </a:solidFill>
              <a:latin typeface="Times" charset="0"/>
            </a:endParaRPr>
          </a:p>
          <a:p>
            <a:pPr algn="ctr"/>
            <a:r>
              <a:rPr lang="en-US" sz="2800" dirty="0">
                <a:solidFill>
                  <a:srgbClr val="FFFF00"/>
                </a:solidFill>
                <a:latin typeface="Times" charset="0"/>
              </a:rPr>
              <a:t>Vice-president for Clinical and Outcomes Research</a:t>
            </a:r>
          </a:p>
          <a:p>
            <a:pPr algn="ctr"/>
            <a:r>
              <a:rPr lang="en-US" sz="2800" dirty="0">
                <a:solidFill>
                  <a:srgbClr val="FFFF00"/>
                </a:solidFill>
                <a:latin typeface="Times" charset="0"/>
              </a:rPr>
              <a:t>Professor of Anesthesiology</a:t>
            </a:r>
          </a:p>
          <a:p>
            <a:pPr algn="ctr"/>
            <a:r>
              <a:rPr lang="en-US" sz="2800" dirty="0">
                <a:solidFill>
                  <a:srgbClr val="FFFF00"/>
                </a:solidFill>
                <a:latin typeface="Times" charset="0"/>
              </a:rPr>
              <a:t>UTHealth, Houston</a:t>
            </a:r>
          </a:p>
          <a:p>
            <a:pPr algn="ctr"/>
            <a:endParaRPr lang="en-US" sz="2800" dirty="0">
              <a:solidFill>
                <a:srgbClr val="FFFF00"/>
              </a:solidFill>
              <a:latin typeface="Times" charset="0"/>
            </a:endParaRPr>
          </a:p>
          <a:p>
            <a:pPr algn="ctr"/>
            <a:r>
              <a:rPr lang="en-US" sz="2000" dirty="0">
                <a:solidFill>
                  <a:schemeClr val="bg2"/>
                </a:solidFill>
                <a:latin typeface="Times" charset="0"/>
              </a:rPr>
              <a:t>No relevant conflicts</a:t>
            </a:r>
          </a:p>
          <a:p>
            <a:pPr algn="ctr"/>
            <a:endParaRPr lang="en-US" sz="2800" dirty="0">
              <a:solidFill>
                <a:schemeClr val="hlink"/>
              </a:solidFill>
              <a:latin typeface="Times" charset="0"/>
            </a:endParaRPr>
          </a:p>
          <a:p>
            <a:endParaRPr lang="en-US" sz="3724" dirty="0">
              <a:solidFill>
                <a:schemeClr val="tx1"/>
              </a:solidFill>
              <a:latin typeface="Times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>
            <a:extLst>
              <a:ext uri="{FF2B5EF4-FFF2-40B4-BE49-F238E27FC236}">
                <a16:creationId xmlns:a16="http://schemas.microsoft.com/office/drawing/2014/main" id="{A2165232-B7EE-4943-858E-8B7CD5C3A8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Summary</a:t>
            </a:r>
          </a:p>
        </p:txBody>
      </p:sp>
      <p:sp>
        <p:nvSpPr>
          <p:cNvPr id="24578" name="Rectangle 3">
            <a:extLst>
              <a:ext uri="{FF2B5EF4-FFF2-40B4-BE49-F238E27FC236}">
                <a16:creationId xmlns:a16="http://schemas.microsoft.com/office/drawing/2014/main" id="{C17CF0A5-267E-544E-B379-67651D1B47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3200" dirty="0">
                <a:ea typeface="ＭＳ Ｐゴシック" panose="020B0600070205080204" pitchFamily="34" charset="-128"/>
              </a:rPr>
              <a:t>Triggers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Volatile anesthetics and succinylcholine</a:t>
            </a:r>
          </a:p>
          <a:p>
            <a:pPr>
              <a:lnSpc>
                <a:spcPct val="90000"/>
              </a:lnSpc>
            </a:pPr>
            <a:r>
              <a:rPr lang="en-US" altLang="en-US" sz="3200" dirty="0">
                <a:ea typeface="ＭＳ Ｐゴシック" panose="020B0600070205080204" pitchFamily="34" charset="-128"/>
              </a:rPr>
              <a:t>Presentation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Tachycardia (all)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Respiratory acidosis (all)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Rapid increase in Temperature or hyperthermia (≈70%)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Generalized muscular rigidity (40%)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Lactic acidosis (25%)</a:t>
            </a:r>
          </a:p>
          <a:p>
            <a:pPr>
              <a:lnSpc>
                <a:spcPct val="90000"/>
              </a:lnSpc>
            </a:pPr>
            <a:r>
              <a:rPr lang="en-US" altLang="en-US" sz="3200" dirty="0">
                <a:ea typeface="ＭＳ Ｐゴシック" panose="020B0600070205080204" pitchFamily="34" charset="-128"/>
              </a:rPr>
              <a:t>Treatment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1) Discontinue triggering drugs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2) Hyperventilate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3) Dantrolene 2.5 mg/kg iv PRN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BE730-7DE7-CBC5-FA73-18C1D3B5DFE4}"/>
              </a:ext>
            </a:extLst>
          </p:cNvPr>
          <p:cNvSpPr txBox="1">
            <a:spLocks/>
          </p:cNvSpPr>
          <p:nvPr/>
        </p:nvSpPr>
        <p:spPr>
          <a:xfrm>
            <a:off x="-80963" y="-66675"/>
            <a:ext cx="10550526" cy="711200"/>
          </a:xfrm>
          <a:prstGeom prst="rect">
            <a:avLst/>
          </a:prstGeom>
        </p:spPr>
        <p:txBody>
          <a:bodyPr/>
          <a:lstStyle>
            <a:lvl1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+mj-lt"/>
                <a:ea typeface="+mj-ea"/>
                <a:cs typeface="ＭＳ Ｐゴシック" charset="0"/>
              </a:defRPr>
            </a:lvl1pPr>
            <a:lvl2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587045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1174090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761134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2348179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kern="0" dirty="0"/>
              <a:t>And that’s all folks…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F12DE7F-BDE1-16BE-94A4-4C5C5F4D344A}"/>
              </a:ext>
            </a:extLst>
          </p:cNvPr>
          <p:cNvSpPr txBox="1">
            <a:spLocks/>
          </p:cNvSpPr>
          <p:nvPr/>
        </p:nvSpPr>
        <p:spPr>
          <a:xfrm>
            <a:off x="15875" y="5389000"/>
            <a:ext cx="10550525" cy="525463"/>
          </a:xfrm>
          <a:prstGeom prst="rect">
            <a:avLst/>
          </a:prstGeom>
        </p:spPr>
        <p:txBody>
          <a:bodyPr/>
          <a:lstStyle>
            <a:lvl1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+mj-lt"/>
                <a:ea typeface="+mj-ea"/>
                <a:cs typeface="ＭＳ Ｐゴシック" charset="0"/>
              </a:defRPr>
            </a:lvl1pPr>
            <a:lvl2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587045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1174090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761134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2348179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3600" kern="0" dirty="0">
                <a:solidFill>
                  <a:srgbClr val="FFFF00"/>
                </a:solidFill>
              </a:rPr>
              <a:t>Selected O</a:t>
            </a:r>
            <a:r>
              <a:rPr lang="en-US" sz="2400" kern="0" dirty="0">
                <a:solidFill>
                  <a:srgbClr val="FFFF00"/>
                </a:solidFill>
              </a:rPr>
              <a:t>UTCOMES</a:t>
            </a:r>
            <a:r>
              <a:rPr lang="en-US" sz="3600" kern="0" dirty="0">
                <a:solidFill>
                  <a:srgbClr val="FFFF00"/>
                </a:solidFill>
              </a:rPr>
              <a:t> R</a:t>
            </a:r>
            <a:r>
              <a:rPr lang="en-US" sz="2400" kern="0" dirty="0">
                <a:solidFill>
                  <a:srgbClr val="FFFF00"/>
                </a:solidFill>
              </a:rPr>
              <a:t>ESEARCH</a:t>
            </a:r>
            <a:r>
              <a:rPr lang="en-US" sz="3600" kern="0" dirty="0">
                <a:solidFill>
                  <a:srgbClr val="FFFF00"/>
                </a:solidFill>
              </a:rPr>
              <a:t> covers since 2023</a:t>
            </a:r>
          </a:p>
        </p:txBody>
      </p:sp>
      <p:pic>
        <p:nvPicPr>
          <p:cNvPr id="68619" name="Picture 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D64F541-1652-31BE-D6AE-03290AAD1F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6127" y="999722"/>
            <a:ext cx="1724080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A4352630-D74A-1DF3-E12E-9BE124EBF8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932" y="1000185"/>
            <a:ext cx="1892300" cy="2225674"/>
          </a:xfrm>
          <a:prstGeom prst="rect">
            <a:avLst/>
          </a:prstGeom>
        </p:spPr>
      </p:pic>
      <p:pic>
        <p:nvPicPr>
          <p:cNvPr id="5" name="Picture 4" descr="A close-up of a medical report&#10;&#10;Description automatically generated">
            <a:extLst>
              <a:ext uri="{FF2B5EF4-FFF2-40B4-BE49-F238E27FC236}">
                <a16:creationId xmlns:a16="http://schemas.microsoft.com/office/drawing/2014/main" id="{A7E2D3E5-C44E-BE99-19FF-9BE82D5E13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6688" y="987067"/>
            <a:ext cx="1779620" cy="2114701"/>
          </a:xfrm>
          <a:prstGeom prst="rect">
            <a:avLst/>
          </a:prstGeom>
        </p:spPr>
      </p:pic>
      <p:pic>
        <p:nvPicPr>
          <p:cNvPr id="7" name="Picture 6" descr="A medical informational poster of a person lying in a bed&#10;&#10;Description automatically generated">
            <a:extLst>
              <a:ext uri="{FF2B5EF4-FFF2-40B4-BE49-F238E27FC236}">
                <a16:creationId xmlns:a16="http://schemas.microsoft.com/office/drawing/2014/main" id="{45BA4CAA-943B-1201-7641-FB511FF146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96276" y="999722"/>
            <a:ext cx="1813854" cy="2120269"/>
          </a:xfrm>
          <a:prstGeom prst="rect">
            <a:avLst/>
          </a:prstGeom>
        </p:spPr>
      </p:pic>
      <p:pic>
        <p:nvPicPr>
          <p:cNvPr id="10" name="Picture 9" descr="A screen shot of a device&#10;&#10;Description automatically generated">
            <a:extLst>
              <a:ext uri="{FF2B5EF4-FFF2-40B4-BE49-F238E27FC236}">
                <a16:creationId xmlns:a16="http://schemas.microsoft.com/office/drawing/2014/main" id="{526D6387-0E9E-A099-5188-CE3D152DAD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86861" y="987067"/>
            <a:ext cx="1813853" cy="2168525"/>
          </a:xfrm>
          <a:prstGeom prst="rect">
            <a:avLst/>
          </a:prstGeom>
        </p:spPr>
      </p:pic>
      <p:pic>
        <p:nvPicPr>
          <p:cNvPr id="8" name="Picture 7" descr="A cover of a magazine&#10;&#10;Description automatically generated">
            <a:extLst>
              <a:ext uri="{FF2B5EF4-FFF2-40B4-BE49-F238E27FC236}">
                <a16:creationId xmlns:a16="http://schemas.microsoft.com/office/drawing/2014/main" id="{43E39898-F5D0-BAF4-290B-E34A65E488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2167" y="3364507"/>
            <a:ext cx="1796310" cy="2120269"/>
          </a:xfrm>
          <a:prstGeom prst="rect">
            <a:avLst/>
          </a:prstGeom>
        </p:spPr>
      </p:pic>
      <p:pic>
        <p:nvPicPr>
          <p:cNvPr id="9" name="Picture 8" descr="A poster of a diagram of the muscles of the back&#10;&#10;Description automatically generated">
            <a:extLst>
              <a:ext uri="{FF2B5EF4-FFF2-40B4-BE49-F238E27FC236}">
                <a16:creationId xmlns:a16="http://schemas.microsoft.com/office/drawing/2014/main" id="{119BA53D-54F9-D379-1B9F-0AEE16D55C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11108" y="3337905"/>
            <a:ext cx="1724081" cy="2120900"/>
          </a:xfrm>
          <a:prstGeom prst="rect">
            <a:avLst/>
          </a:prstGeom>
        </p:spPr>
      </p:pic>
      <p:pic>
        <p:nvPicPr>
          <p:cNvPr id="4" name="Picture 3" descr="A black cover with a black background&#10;&#10;Description automatically generated">
            <a:extLst>
              <a:ext uri="{FF2B5EF4-FFF2-40B4-BE49-F238E27FC236}">
                <a16:creationId xmlns:a16="http://schemas.microsoft.com/office/drawing/2014/main" id="{1EA3A46A-FF28-9BA7-6D1A-E4F60A1C402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50222" y="3326487"/>
            <a:ext cx="1750492" cy="2116337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A7D1F8CB-8582-BDEF-D147-1CDFDB564E14}"/>
              </a:ext>
            </a:extLst>
          </p:cNvPr>
          <p:cNvGrpSpPr/>
          <p:nvPr/>
        </p:nvGrpSpPr>
        <p:grpSpPr>
          <a:xfrm>
            <a:off x="6465113" y="3308296"/>
            <a:ext cx="1750492" cy="2069908"/>
            <a:chOff x="6465113" y="3308296"/>
            <a:chExt cx="1750492" cy="2069908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2A740D4-5879-6633-60E3-8FA2F167A888}"/>
                </a:ext>
              </a:extLst>
            </p:cNvPr>
            <p:cNvSpPr/>
            <p:nvPr/>
          </p:nvSpPr>
          <p:spPr bwMode="auto">
            <a:xfrm>
              <a:off x="6465114" y="3308296"/>
              <a:ext cx="1750491" cy="2068666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ea typeface="ＭＳ Ｐゴシック" charset="0"/>
              </a:endParaRPr>
            </a:p>
          </p:txBody>
        </p:sp>
        <p:pic>
          <p:nvPicPr>
            <p:cNvPr id="13" name="Picture 12" descr="A magazine cover with a diagram&#10;&#10;AI-generated content may be incorrect.">
              <a:extLst>
                <a:ext uri="{FF2B5EF4-FFF2-40B4-BE49-F238E27FC236}">
                  <a16:creationId xmlns:a16="http://schemas.microsoft.com/office/drawing/2014/main" id="{B84AF835-380D-DE31-6A27-BD162B6313F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465113" y="3308296"/>
              <a:ext cx="1750492" cy="2069908"/>
            </a:xfrm>
            <a:prstGeom prst="rect">
              <a:avLst/>
            </a:prstGeom>
          </p:spPr>
        </p:pic>
      </p:grpSp>
      <p:pic>
        <p:nvPicPr>
          <p:cNvPr id="14" name="Picture 13" descr="A medical poster with images of doctors and brain&#10;&#10;AI-generated content may be incorrect.">
            <a:extLst>
              <a:ext uri="{FF2B5EF4-FFF2-40B4-BE49-F238E27FC236}">
                <a16:creationId xmlns:a16="http://schemas.microsoft.com/office/drawing/2014/main" id="{8DC78F82-C86C-D20A-C98B-CDEA22B679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88476" y="3268099"/>
            <a:ext cx="1721654" cy="2120901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2">
            <a:extLst>
              <a:ext uri="{FF2B5EF4-FFF2-40B4-BE49-F238E27FC236}">
                <a16:creationId xmlns:a16="http://schemas.microsoft.com/office/drawing/2014/main" id="{38A0406E-A570-4C46-BE08-D520E89882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History</a:t>
            </a:r>
          </a:p>
        </p:txBody>
      </p:sp>
      <p:sp>
        <p:nvSpPr>
          <p:cNvPr id="7170" name="Rectangle 3">
            <a:extLst>
              <a:ext uri="{FF2B5EF4-FFF2-40B4-BE49-F238E27FC236}">
                <a16:creationId xmlns:a16="http://schemas.microsoft.com/office/drawing/2014/main" id="{0D7D8434-B362-BA4A-B62A-8483588ADF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sz="4000" dirty="0">
                <a:ea typeface="ＭＳ Ｐゴシック" panose="020B0600070205080204" pitchFamily="34" charset="-128"/>
              </a:rPr>
              <a:t>Described in humans by Denborough, 1961</a:t>
            </a:r>
          </a:p>
          <a:p>
            <a:r>
              <a:rPr lang="en-US" altLang="en-US" sz="4000" dirty="0">
                <a:ea typeface="ＭＳ Ｐゴシック" panose="020B0600070205080204" pitchFamily="34" charset="-128"/>
              </a:rPr>
              <a:t>Porcine model recognized by Nelson in 1966</a:t>
            </a:r>
          </a:p>
          <a:p>
            <a:pPr lvl="1"/>
            <a:r>
              <a:rPr lang="ja-JP" altLang="en-US" sz="3200">
                <a:ea typeface="ＭＳ Ｐゴシック" panose="020B0600070205080204" pitchFamily="34" charset="-128"/>
              </a:rPr>
              <a:t>“</a:t>
            </a:r>
            <a:r>
              <a:rPr lang="en-US" altLang="ja-JP" sz="3200" dirty="0">
                <a:ea typeface="ＭＳ Ｐゴシック" panose="020B0600070205080204" pitchFamily="34" charset="-128"/>
              </a:rPr>
              <a:t>Porcine stress syndrome</a:t>
            </a:r>
            <a:r>
              <a:rPr lang="ja-JP" altLang="en-US" sz="3200">
                <a:ea typeface="ＭＳ Ｐゴシック" panose="020B0600070205080204" pitchFamily="34" charset="-128"/>
              </a:rPr>
              <a:t>”</a:t>
            </a:r>
            <a:r>
              <a:rPr lang="en-US" altLang="ja-JP" sz="3200" dirty="0">
                <a:ea typeface="ＭＳ Ｐゴシック" panose="020B0600070205080204" pitchFamily="34" charset="-128"/>
              </a:rPr>
              <a:t> reported in 1953</a:t>
            </a:r>
          </a:p>
          <a:p>
            <a:r>
              <a:rPr lang="en-US" altLang="en-US" sz="4000" dirty="0">
                <a:ea typeface="ＭＳ Ｐゴシック" panose="020B0600070205080204" pitchFamily="34" charset="-128"/>
              </a:rPr>
              <a:t>Caffeine/halothane contracture test</a:t>
            </a:r>
          </a:p>
          <a:p>
            <a:pPr lvl="1"/>
            <a:r>
              <a:rPr lang="en-US" altLang="en-US" sz="3200" dirty="0">
                <a:ea typeface="ＭＳ Ｐゴシック" panose="020B0600070205080204" pitchFamily="34" charset="-128"/>
              </a:rPr>
              <a:t>Developed by Kalow and Britt in 1970</a:t>
            </a:r>
          </a:p>
          <a:p>
            <a:r>
              <a:rPr lang="en-US" altLang="en-US" sz="4000" dirty="0">
                <a:ea typeface="ＭＳ Ｐゴシック" panose="020B0600070205080204" pitchFamily="34" charset="-128"/>
              </a:rPr>
              <a:t>Prevention and treatment by dantrolene</a:t>
            </a:r>
          </a:p>
          <a:p>
            <a:pPr lvl="1"/>
            <a:r>
              <a:rPr lang="en-US" altLang="en-US" sz="3200" dirty="0">
                <a:ea typeface="ＭＳ Ｐゴシック" panose="020B0600070205080204" pitchFamily="34" charset="-128"/>
              </a:rPr>
              <a:t>Recognized by Harrison in 1975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5D967-5F4B-3046-AFD1-B25F5629B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Ryanodine Receptor 1 Genetics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47568D-8AA2-FF45-8184-3A35A26AA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Missense mutation of ryanodine receptor</a:t>
            </a:r>
          </a:p>
          <a:p>
            <a:pPr lvl="1"/>
            <a:r>
              <a:rPr lang="en-US" sz="2400" dirty="0"/>
              <a:t>Gain-of-function</a:t>
            </a:r>
          </a:p>
          <a:p>
            <a:pPr lvl="1"/>
            <a:r>
              <a:rPr lang="en-US" sz="2400" dirty="0"/>
              <a:t>Increases calcium release from sarcoplasmic reticulum</a:t>
            </a:r>
          </a:p>
          <a:p>
            <a:r>
              <a:rPr lang="en-US" sz="3200" dirty="0"/>
              <a:t>CACNA1S variants</a:t>
            </a:r>
          </a:p>
          <a:p>
            <a:pPr lvl="1"/>
            <a:r>
              <a:rPr lang="en-US" sz="2400" dirty="0"/>
              <a:t>Suppresses voltage-gated calcium regulation</a:t>
            </a:r>
          </a:p>
          <a:p>
            <a:pPr lvl="1"/>
            <a:r>
              <a:rPr lang="en-US" sz="2400" dirty="0"/>
              <a:t>Increases calcium flux through ryanodine receptor</a:t>
            </a:r>
          </a:p>
          <a:p>
            <a:r>
              <a:rPr lang="en-US" sz="3200" dirty="0"/>
              <a:t>STAC3 receptor mutations</a:t>
            </a:r>
          </a:p>
          <a:p>
            <a:pPr lvl="1"/>
            <a:r>
              <a:rPr lang="en-US" sz="2400" dirty="0"/>
              <a:t>Increases calcium storage in sarcoplasmic reticulum</a:t>
            </a:r>
            <a:r>
              <a:rPr lang="en-US" sz="2800" dirty="0"/>
              <a:t> </a:t>
            </a:r>
          </a:p>
          <a:p>
            <a:r>
              <a:rPr lang="en-US" sz="3699" dirty="0"/>
              <a:t>Genetic diagnosis: becoming clinically useful</a:t>
            </a:r>
          </a:p>
        </p:txBody>
      </p:sp>
    </p:spTree>
    <p:extLst>
      <p:ext uri="{BB962C8B-B14F-4D97-AF65-F5344CB8AC3E}">
        <p14:creationId xmlns:p14="http://schemas.microsoft.com/office/powerpoint/2010/main" val="712828516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2">
            <a:extLst>
              <a:ext uri="{FF2B5EF4-FFF2-40B4-BE49-F238E27FC236}">
                <a16:creationId xmlns:a16="http://schemas.microsoft.com/office/drawing/2014/main" id="{15BBE0B9-3382-724E-A392-A4DC73A257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Ryanodine Receptor Pathology</a:t>
            </a:r>
          </a:p>
        </p:txBody>
      </p:sp>
      <p:pic>
        <p:nvPicPr>
          <p:cNvPr id="8194" name="Picture 5">
            <a:extLst>
              <a:ext uri="{FF2B5EF4-FFF2-40B4-BE49-F238E27FC236}">
                <a16:creationId xmlns:a16="http://schemas.microsoft.com/office/drawing/2014/main" id="{05D671B1-B143-9342-B6E8-FEA42B7D1A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4200" y="1066800"/>
            <a:ext cx="6672674" cy="4615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Oval 6">
            <a:extLst>
              <a:ext uri="{FF2B5EF4-FFF2-40B4-BE49-F238E27FC236}">
                <a16:creationId xmlns:a16="http://schemas.microsoft.com/office/drawing/2014/main" id="{91E2CAE8-FA3B-F34D-8F15-CC0459F501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3400" y="1219200"/>
            <a:ext cx="6019800" cy="3262489"/>
          </a:xfrm>
          <a:prstGeom prst="ellips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bg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3082"/>
          </a:p>
        </p:txBody>
      </p:sp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2">
            <a:extLst>
              <a:ext uri="{FF2B5EF4-FFF2-40B4-BE49-F238E27FC236}">
                <a16:creationId xmlns:a16="http://schemas.microsoft.com/office/drawing/2014/main" id="{113DC748-C886-CC47-8538-7385B6E293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Epidemiology</a:t>
            </a:r>
          </a:p>
        </p:txBody>
      </p:sp>
      <p:sp>
        <p:nvSpPr>
          <p:cNvPr id="9218" name="Rectangle 3">
            <a:extLst>
              <a:ext uri="{FF2B5EF4-FFF2-40B4-BE49-F238E27FC236}">
                <a16:creationId xmlns:a16="http://schemas.microsoft.com/office/drawing/2014/main" id="{4EE943F3-8BC2-7342-B0C8-C6E8AC3A4A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1790" y="958850"/>
            <a:ext cx="10283080" cy="4908550"/>
          </a:xfrm>
          <a:noFill/>
        </p:spPr>
        <p:txBody>
          <a:bodyPr/>
          <a:lstStyle/>
          <a:p>
            <a:r>
              <a:rPr lang="en-US" altLang="en-US" sz="2800" dirty="0">
                <a:ea typeface="ＭＳ Ｐゴシック" panose="020B0600070205080204" pitchFamily="34" charset="-128"/>
              </a:rPr>
              <a:t>Susceptibility</a:t>
            </a:r>
          </a:p>
          <a:p>
            <a:pPr lvl="1"/>
            <a:r>
              <a:rPr lang="en-US" altLang="en-US" sz="1800" dirty="0">
                <a:ea typeface="ＭＳ Ｐゴシック" panose="020B0600070205080204" pitchFamily="34" charset="-128"/>
              </a:rPr>
              <a:t>Mutation of the ryanodine receptor (RYR1) on chromosome 19</a:t>
            </a:r>
          </a:p>
          <a:p>
            <a:pPr lvl="1"/>
            <a:r>
              <a:rPr lang="en-US" altLang="en-US" sz="1800" dirty="0">
                <a:ea typeface="ＭＳ Ｐゴシック" panose="020B0600070205080204" pitchFamily="34" charset="-128"/>
              </a:rPr>
              <a:t>Autosomal dominant: variable penetrance &amp; expressivity</a:t>
            </a:r>
          </a:p>
          <a:p>
            <a:pPr lvl="1"/>
            <a:r>
              <a:rPr lang="en-US" altLang="en-US" sz="1901" dirty="0">
                <a:ea typeface="ＭＳ Ｐゴシック" panose="020B0600070205080204" pitchFamily="34" charset="-128"/>
              </a:rPr>
              <a:t>≈1 in 1,000 patients is genetically susceptible</a:t>
            </a:r>
          </a:p>
          <a:p>
            <a:r>
              <a:rPr lang="en-US" altLang="en-US" sz="2800" dirty="0">
                <a:ea typeface="ＭＳ Ｐゴシック" panose="020B0600070205080204" pitchFamily="34" charset="-128"/>
              </a:rPr>
              <a:t>Incidence</a:t>
            </a:r>
          </a:p>
          <a:p>
            <a:pPr lvl="1"/>
            <a:r>
              <a:rPr lang="en-US" altLang="en-US" sz="2000" dirty="0">
                <a:ea typeface="ＭＳ Ｐゴシック" panose="020B0600070205080204" pitchFamily="34" charset="-128"/>
              </a:rPr>
              <a:t>≈2 in 100,000 adult general anesthetics</a:t>
            </a:r>
          </a:p>
          <a:p>
            <a:pPr lvl="1"/>
            <a:r>
              <a:rPr lang="en-US" altLang="en-US" sz="2000" dirty="0">
                <a:ea typeface="ＭＳ Ｐゴシック" panose="020B0600070205080204" pitchFamily="34" charset="-128"/>
              </a:rPr>
              <a:t>Most common in children, but rare at extremes of age</a:t>
            </a:r>
          </a:p>
          <a:p>
            <a:pPr lvl="1"/>
            <a:r>
              <a:rPr lang="en-US" altLang="en-US" sz="2000" dirty="0">
                <a:ea typeface="ＭＳ Ｐゴシック" panose="020B0600070205080204" pitchFamily="34" charset="-128"/>
              </a:rPr>
              <a:t>3 X more common in men</a:t>
            </a:r>
          </a:p>
          <a:p>
            <a:r>
              <a:rPr lang="en-US" altLang="en-US" sz="2899" dirty="0">
                <a:ea typeface="ＭＳ Ｐゴシック" panose="020B0600070205080204" pitchFamily="34" charset="-128"/>
              </a:rPr>
              <a:t>Susceptible patients often fail to trigger</a:t>
            </a:r>
          </a:p>
          <a:p>
            <a:r>
              <a:rPr lang="en-US" altLang="en-US" sz="2800" dirty="0">
                <a:ea typeface="ＭＳ Ｐゴシック" panose="020B0600070205080204" pitchFamily="34" charset="-128"/>
              </a:rPr>
              <a:t>Associated with minor myopathies</a:t>
            </a:r>
          </a:p>
          <a:p>
            <a:pPr lvl="1"/>
            <a:r>
              <a:rPr lang="en-US" altLang="en-US" sz="2000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Central core disease, Duchenne</a:t>
            </a:r>
            <a:r>
              <a:rPr lang="ja-JP" altLang="en-US" sz="200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’</a:t>
            </a:r>
            <a:r>
              <a:rPr lang="en-US" altLang="ja-JP" sz="2000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s, King-Denborough, myotonia congenita</a:t>
            </a:r>
            <a:endParaRPr lang="en-US" altLang="en-US" sz="2000" dirty="0">
              <a:latin typeface="Times New Roman" panose="02020603050405020304" pitchFamily="18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>
            <a:extLst>
              <a:ext uri="{FF2B5EF4-FFF2-40B4-BE49-F238E27FC236}">
                <a16:creationId xmlns:a16="http://schemas.microsoft.com/office/drawing/2014/main" id="{CD99831F-67AF-ED4F-ABCB-3ABC5295E5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Triggers in Humans</a:t>
            </a:r>
          </a:p>
        </p:txBody>
      </p:sp>
      <p:sp>
        <p:nvSpPr>
          <p:cNvPr id="10242" name="Rectangle 3">
            <a:extLst>
              <a:ext uri="{FF2B5EF4-FFF2-40B4-BE49-F238E27FC236}">
                <a16:creationId xmlns:a16="http://schemas.microsoft.com/office/drawing/2014/main" id="{2224E488-7FF2-6345-BD52-9AC0806120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67014" y="914400"/>
            <a:ext cx="10283080" cy="4908550"/>
          </a:xfrm>
          <a:noFill/>
        </p:spPr>
        <p:txBody>
          <a:bodyPr/>
          <a:lstStyle/>
          <a:p>
            <a:r>
              <a:rPr lang="en-US" altLang="en-US" sz="2800" dirty="0">
                <a:ea typeface="ＭＳ Ｐゴシック" panose="020B0600070205080204" pitchFamily="34" charset="-128"/>
              </a:rPr>
              <a:t>Succinylcholine</a:t>
            </a:r>
          </a:p>
          <a:p>
            <a:r>
              <a:rPr lang="en-US" altLang="en-US" sz="2800" dirty="0">
                <a:ea typeface="ＭＳ Ｐゴシック" panose="020B0600070205080204" pitchFamily="34" charset="-128"/>
              </a:rPr>
              <a:t>Volatile anesthetics</a:t>
            </a:r>
          </a:p>
          <a:p>
            <a:pPr lvl="1"/>
            <a:r>
              <a:rPr lang="en-US" altLang="en-US" sz="2000" dirty="0">
                <a:ea typeface="ＭＳ Ｐゴシック" panose="020B0600070205080204" pitchFamily="34" charset="-128"/>
              </a:rPr>
              <a:t>Halothane &gt; isoflurane or enflurane</a:t>
            </a:r>
          </a:p>
          <a:p>
            <a:pPr lvl="1"/>
            <a:r>
              <a:rPr lang="en-US" altLang="en-US" sz="2000" dirty="0">
                <a:ea typeface="ＭＳ Ｐゴシック" panose="020B0600070205080204" pitchFamily="34" charset="-128"/>
              </a:rPr>
              <a:t>Desflurane and sevoflurane</a:t>
            </a:r>
          </a:p>
          <a:p>
            <a:r>
              <a:rPr lang="en-US" altLang="en-US" sz="2800" dirty="0">
                <a:ea typeface="ＭＳ Ｐゴシック" panose="020B0600070205080204" pitchFamily="34" charset="-128"/>
              </a:rPr>
              <a:t>Stress, heat, exercise?</a:t>
            </a:r>
          </a:p>
          <a:p>
            <a:pPr lvl="1"/>
            <a:r>
              <a:rPr lang="en-US" altLang="en-US" sz="2000" dirty="0">
                <a:ea typeface="ＭＳ Ｐゴシック" panose="020B0600070205080204" pitchFamily="34" charset="-128"/>
              </a:rPr>
              <a:t>Alpha (but not beta) agonists trigger swine</a:t>
            </a:r>
          </a:p>
          <a:p>
            <a:pPr lvl="1"/>
            <a:r>
              <a:rPr lang="en-US" altLang="en-US" sz="2000" dirty="0">
                <a:ea typeface="ＭＳ Ｐゴシック" panose="020B0600070205080204" pitchFamily="34" charset="-128"/>
              </a:rPr>
              <a:t>Causes rare crises in patients not exposed to triggers</a:t>
            </a:r>
          </a:p>
          <a:p>
            <a:r>
              <a:rPr lang="en-US" altLang="en-US" sz="2800" dirty="0">
                <a:ea typeface="ＭＳ Ｐゴシック" panose="020B0600070205080204" pitchFamily="34" charset="-128"/>
              </a:rPr>
              <a:t>Psychotropics?</a:t>
            </a:r>
          </a:p>
          <a:p>
            <a:pPr lvl="1"/>
            <a:r>
              <a:rPr lang="en-US" altLang="en-US" sz="2000" dirty="0">
                <a:ea typeface="ＭＳ Ｐゴシック" panose="020B0600070205080204" pitchFamily="34" charset="-128"/>
              </a:rPr>
              <a:t>Neuroleptic malignant syndrome, but not MH</a:t>
            </a:r>
          </a:p>
          <a:p>
            <a:r>
              <a:rPr lang="en-US" altLang="en-US" sz="2899" dirty="0">
                <a:ea typeface="ＭＳ Ｐゴシック" panose="020B0600070205080204" pitchFamily="34" charset="-128"/>
              </a:rPr>
              <a:t>Very rarely presents without exposure to triggering drugs</a:t>
            </a:r>
          </a:p>
        </p:txBody>
      </p:sp>
      <p:pic>
        <p:nvPicPr>
          <p:cNvPr id="10243" name="Picture 5">
            <a:extLst>
              <a:ext uri="{FF2B5EF4-FFF2-40B4-BE49-F238E27FC236}">
                <a16:creationId xmlns:a16="http://schemas.microsoft.com/office/drawing/2014/main" id="{B4A15815-C2FD-3B4B-88DA-86313A562B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4400" y="1191801"/>
            <a:ext cx="2935111" cy="3684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2">
            <a:extLst>
              <a:ext uri="{FF2B5EF4-FFF2-40B4-BE49-F238E27FC236}">
                <a16:creationId xmlns:a16="http://schemas.microsoft.com/office/drawing/2014/main" id="{92C6050C-7CEE-5F4A-A15C-535025CD42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Clinical Presentation of Crisis</a:t>
            </a:r>
          </a:p>
        </p:txBody>
      </p:sp>
      <p:sp>
        <p:nvSpPr>
          <p:cNvPr id="11266" name="Rectangle 3">
            <a:extLst>
              <a:ext uri="{FF2B5EF4-FFF2-40B4-BE49-F238E27FC236}">
                <a16:creationId xmlns:a16="http://schemas.microsoft.com/office/drawing/2014/main" id="{BAACDF5B-B16A-3E47-87CD-535286F474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1660" y="914400"/>
            <a:ext cx="10283080" cy="4802279"/>
          </a:xfrm>
          <a:noFill/>
        </p:spPr>
        <p:txBody>
          <a:bodyPr/>
          <a:lstStyle/>
          <a:p>
            <a:r>
              <a:rPr lang="en-US" altLang="en-US" sz="3200" dirty="0">
                <a:ea typeface="ＭＳ Ｐゴシック" panose="020B0600070205080204" pitchFamily="34" charset="-128"/>
              </a:rPr>
              <a:t>50% had ≥2 previous uneventful anesthetics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&lt;10% have family history of MH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Often occurs an hour or more into anesthesia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Rarely presents within an hour after anesthesia</a:t>
            </a:r>
          </a:p>
          <a:p>
            <a:r>
              <a:rPr lang="en-US" altLang="en-US" sz="3200" dirty="0">
                <a:ea typeface="ＭＳ Ｐゴシック" panose="020B0600070205080204" pitchFamily="34" charset="-128"/>
              </a:rPr>
              <a:t>Most important signs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Tachycardia (all)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Hypercarbia (all)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Rapid temperature increase / hyperthermia (≈70%)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Generalized muscular rigidity (≈40%)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Lactic acidosis (≈25%)</a:t>
            </a:r>
          </a:p>
          <a:p>
            <a:r>
              <a:rPr lang="en-US" altLang="en-US" sz="2800" dirty="0">
                <a:ea typeface="ＭＳ Ｐゴシック" panose="020B0600070205080204" pitchFamily="34" charset="-128"/>
              </a:rPr>
              <a:t>Temp monitoring reduces mortality 10-fold!</a:t>
            </a:r>
          </a:p>
        </p:txBody>
      </p:sp>
      <p:sp>
        <p:nvSpPr>
          <p:cNvPr id="22532" name="Rectangle 4">
            <a:extLst>
              <a:ext uri="{FF2B5EF4-FFF2-40B4-BE49-F238E27FC236}">
                <a16:creationId xmlns:a16="http://schemas.microsoft.com/office/drawing/2014/main" id="{5AE0D388-880D-8B44-A033-388E56AF91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32057" y="5140047"/>
            <a:ext cx="2599894" cy="803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311" dirty="0">
                <a:solidFill>
                  <a:schemeClr val="hlink"/>
                </a:solidFill>
                <a:latin typeface="Helvetica" charset="0"/>
                <a:ea typeface="ＭＳ Ｐゴシック" charset="0"/>
                <a:cs typeface="ＭＳ Ｐゴシック" charset="0"/>
              </a:rPr>
              <a:t>Larach, et al. A&amp;A, 2010 &amp; 2014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>
            <a:extLst>
              <a:ext uri="{FF2B5EF4-FFF2-40B4-BE49-F238E27FC236}">
                <a16:creationId xmlns:a16="http://schemas.microsoft.com/office/drawing/2014/main" id="{0FCAF90A-9C82-E947-AB3B-C7F53477C2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109" dirty="0">
                <a:ea typeface="ＭＳ Ｐゴシック" panose="020B0600070205080204" pitchFamily="34" charset="-128"/>
              </a:rPr>
              <a:t>Metabolic &amp; Respiratory Acidosis in Swine</a:t>
            </a:r>
          </a:p>
        </p:txBody>
      </p:sp>
      <p:pic>
        <p:nvPicPr>
          <p:cNvPr id="12290" name="Picture 6" descr="Paco">
            <a:extLst>
              <a:ext uri="{FF2B5EF4-FFF2-40B4-BE49-F238E27FC236}">
                <a16:creationId xmlns:a16="http://schemas.microsoft.com/office/drawing/2014/main" id="{85080D96-85B5-BA4B-9424-9B19F06E8F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600" y="978548"/>
            <a:ext cx="6269655" cy="4965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theme/theme1.xml><?xml version="1.0" encoding="utf-8"?>
<a:theme xmlns:a="http://schemas.openxmlformats.org/drawingml/2006/main" name="untitled 1">
  <a:themeElements>
    <a:clrScheme name="">
      <a:dk1>
        <a:srgbClr val="FFFFFF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DADADA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untitled 1">
      <a:majorFont>
        <a:latin typeface="Arial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Helvetica" pitchFamily="-10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Helvetica" pitchFamily="-106" charset="0"/>
          </a:defRPr>
        </a:defPPr>
      </a:lstStyle>
    </a:lnDef>
  </a:objectDefaults>
  <a:extraClrSchemeLst>
    <a:extraClrScheme>
      <a:clrScheme name="untitled 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titled 1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Sessler:Applications:Microsoft PowerPoint 4:Templates:On Screen &amp; 35mm Slides:dbllines.ppt - Double Lines</Template>
  <TotalTime>1011</TotalTime>
  <Pages>23</Pages>
  <Words>938</Words>
  <Application>Microsoft Macintosh PowerPoint</Application>
  <PresentationFormat>Custom</PresentationFormat>
  <Paragraphs>179</Paragraphs>
  <Slides>21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ＭＳ Ｐゴシック</vt:lpstr>
      <vt:lpstr>Arial</vt:lpstr>
      <vt:lpstr>Helvetica</vt:lpstr>
      <vt:lpstr>Palatino</vt:lpstr>
      <vt:lpstr>Times</vt:lpstr>
      <vt:lpstr>Times New Roman</vt:lpstr>
      <vt:lpstr>untitled 1</vt:lpstr>
      <vt:lpstr>PowerPoint Presentation</vt:lpstr>
      <vt:lpstr>Malignant Hyperthermia</vt:lpstr>
      <vt:lpstr>History</vt:lpstr>
      <vt:lpstr>Ryanodine Receptor 1 Genetics</vt:lpstr>
      <vt:lpstr>Ryanodine Receptor Pathology</vt:lpstr>
      <vt:lpstr>Epidemiology</vt:lpstr>
      <vt:lpstr>Triggers in Humans</vt:lpstr>
      <vt:lpstr>Clinical Presentation of Crisis</vt:lpstr>
      <vt:lpstr>Metabolic &amp; Respiratory Acidosis in Swine</vt:lpstr>
      <vt:lpstr>Expected Consequences</vt:lpstr>
      <vt:lpstr>Treatment</vt:lpstr>
      <vt:lpstr>Dantrolene</vt:lpstr>
      <vt:lpstr>Active Cooling Generally a Low Priority</vt:lpstr>
      <vt:lpstr>Caffeine/Halothane Test</vt:lpstr>
      <vt:lpstr>Monitoring During Crisis</vt:lpstr>
      <vt:lpstr>Safe Elective Anesthesia</vt:lpstr>
      <vt:lpstr>Masseter Muscle Rigidity</vt:lpstr>
      <vt:lpstr>Management of Masseter Spasm</vt:lpstr>
      <vt:lpstr>Conundrum</vt:lpstr>
      <vt:lpstr>Summary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*Thermo Combined-20</dc:title>
  <dc:subject/>
  <dc:creator/>
  <cp:keywords/>
  <dc:description/>
  <cp:lastModifiedBy>Sessler, Daniel I</cp:lastModifiedBy>
  <cp:revision>99</cp:revision>
  <cp:lastPrinted>1997-11-20T13:06:47Z</cp:lastPrinted>
  <dcterms:created xsi:type="dcterms:W3CDTF">1997-11-20T23:37:13Z</dcterms:created>
  <dcterms:modified xsi:type="dcterms:W3CDTF">2026-04-02T02:22:37Z</dcterms:modified>
</cp:coreProperties>
</file>