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733" r:id="rId2"/>
    <p:sldId id="651" r:id="rId3"/>
    <p:sldId id="718" r:id="rId4"/>
    <p:sldId id="693" r:id="rId5"/>
    <p:sldId id="670" r:id="rId6"/>
    <p:sldId id="671" r:id="rId7"/>
    <p:sldId id="672" r:id="rId8"/>
    <p:sldId id="739" r:id="rId9"/>
    <p:sldId id="730" r:id="rId10"/>
    <p:sldId id="674" r:id="rId11"/>
    <p:sldId id="740" r:id="rId12"/>
    <p:sldId id="652" r:id="rId13"/>
    <p:sldId id="700" r:id="rId14"/>
    <p:sldId id="728" r:id="rId15"/>
    <p:sldId id="680" r:id="rId16"/>
    <p:sldId id="732" r:id="rId17"/>
    <p:sldId id="731" r:id="rId18"/>
    <p:sldId id="684" r:id="rId19"/>
    <p:sldId id="742" r:id="rId20"/>
    <p:sldId id="715" r:id="rId21"/>
    <p:sldId id="729" r:id="rId22"/>
    <p:sldId id="734" r:id="rId23"/>
    <p:sldId id="646" r:id="rId24"/>
    <p:sldId id="716" r:id="rId25"/>
    <p:sldId id="737" r:id="rId26"/>
    <p:sldId id="690" r:id="rId27"/>
    <p:sldId id="736" r:id="rId28"/>
    <p:sldId id="735" r:id="rId29"/>
    <p:sldId id="726" r:id="rId30"/>
    <p:sldId id="723" r:id="rId31"/>
    <p:sldId id="724" r:id="rId32"/>
    <p:sldId id="701" r:id="rId33"/>
    <p:sldId id="712" r:id="rId34"/>
    <p:sldId id="725" r:id="rId35"/>
    <p:sldId id="738" r:id="rId36"/>
    <p:sldId id="741" r:id="rId37"/>
  </p:sldIdLst>
  <p:sldSz cx="9144000" cy="5143500" type="screen16x9"/>
  <p:notesSz cx="9144000" cy="6858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Palatino" pitchFamily="2" charset="77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8619"/>
    <p:restoredTop sz="96868"/>
  </p:normalViewPr>
  <p:slideViewPr>
    <p:cSldViewPr>
      <p:cViewPr varScale="1">
        <p:scale>
          <a:sx n="198" d="100"/>
          <a:sy n="198" d="100"/>
        </p:scale>
        <p:origin x="616" y="480"/>
      </p:cViewPr>
      <p:guideLst>
        <p:guide orient="horz" pos="162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30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961BB3A-A6D4-D54E-AC57-1AFF46244D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notes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0B86FB5-B581-8148-88C0-01660A13B6E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87588" y="514350"/>
            <a:ext cx="4570412" cy="2571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742726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1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287588" y="514350"/>
            <a:ext cx="4570412" cy="2571750"/>
          </a:xfrm>
          <a:solidFill>
            <a:srgbClr val="FFFFFF"/>
          </a:solidFill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19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272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6154" y="1597728"/>
            <a:ext cx="7771694" cy="1103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2306" y="2915200"/>
            <a:ext cx="6399389" cy="1313351"/>
          </a:xfrm>
        </p:spPr>
        <p:txBody>
          <a:bodyPr/>
          <a:lstStyle>
            <a:lvl1pPr marL="0" indent="0" algn="ctr">
              <a:buNone/>
              <a:defRPr/>
            </a:lvl1pPr>
            <a:lvl2pPr marL="507995" indent="0" algn="ctr">
              <a:buNone/>
              <a:defRPr/>
            </a:lvl2pPr>
            <a:lvl3pPr marL="1015990" indent="0" algn="ctr">
              <a:buNone/>
              <a:defRPr/>
            </a:lvl3pPr>
            <a:lvl4pPr marL="1523985" indent="0" algn="ctr">
              <a:buNone/>
              <a:defRPr/>
            </a:lvl4pPr>
            <a:lvl5pPr marL="2031980" indent="0" algn="ctr">
              <a:buNone/>
              <a:defRPr/>
            </a:lvl5pPr>
            <a:lvl6pPr marL="2539975" indent="0" algn="ctr">
              <a:buNone/>
              <a:defRPr/>
            </a:lvl6pPr>
            <a:lvl7pPr marL="3047970" indent="0" algn="ctr">
              <a:buNone/>
              <a:defRPr/>
            </a:lvl7pPr>
            <a:lvl8pPr marL="3555964" indent="0" algn="ctr">
              <a:buNone/>
              <a:defRPr/>
            </a:lvl8pPr>
            <a:lvl9pPr marL="406395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88107507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524252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1064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688667" cy="51064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2550775"/>
      </p:ext>
    </p:extLst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4626" y="858624"/>
            <a:ext cx="8898819" cy="4247784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55323217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962875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195" y="3305359"/>
            <a:ext cx="7771694" cy="1020732"/>
          </a:xfrm>
        </p:spPr>
        <p:txBody>
          <a:bodyPr anchor="t"/>
          <a:lstStyle>
            <a:lvl1pPr algn="l">
              <a:defRPr sz="444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195" y="2180218"/>
            <a:ext cx="7771694" cy="1125140"/>
          </a:xfrm>
        </p:spPr>
        <p:txBody>
          <a:bodyPr anchor="b"/>
          <a:lstStyle>
            <a:lvl1pPr marL="0" indent="0">
              <a:buNone/>
              <a:defRPr sz="2222"/>
            </a:lvl1pPr>
            <a:lvl2pPr marL="507995" indent="0">
              <a:buNone/>
              <a:defRPr sz="2000"/>
            </a:lvl2pPr>
            <a:lvl3pPr marL="1015990" indent="0">
              <a:buNone/>
              <a:defRPr sz="1778"/>
            </a:lvl3pPr>
            <a:lvl4pPr marL="1523985" indent="0">
              <a:buNone/>
              <a:defRPr sz="1556"/>
            </a:lvl4pPr>
            <a:lvl5pPr marL="2031980" indent="0">
              <a:buNone/>
              <a:defRPr sz="1556"/>
            </a:lvl5pPr>
            <a:lvl6pPr marL="2539975" indent="0">
              <a:buNone/>
              <a:defRPr sz="1556"/>
            </a:lvl6pPr>
            <a:lvl7pPr marL="3047970" indent="0">
              <a:buNone/>
              <a:defRPr sz="1556"/>
            </a:lvl7pPr>
            <a:lvl8pPr marL="3555964" indent="0">
              <a:buNone/>
              <a:defRPr sz="1556"/>
            </a:lvl8pPr>
            <a:lvl9pPr marL="4063959" indent="0">
              <a:buNone/>
              <a:defRPr sz="155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41629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4626" y="858624"/>
            <a:ext cx="4363861" cy="4247784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7820" y="858624"/>
            <a:ext cx="4365624" cy="4247784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2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2910995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48" y="206070"/>
            <a:ext cx="8230306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848" y="1151243"/>
            <a:ext cx="4041069" cy="479456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848" y="1630699"/>
            <a:ext cx="4041069" cy="2963282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320" y="1151243"/>
            <a:ext cx="4042833" cy="479456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320" y="1630699"/>
            <a:ext cx="4042833" cy="2963282"/>
          </a:xfrm>
        </p:spPr>
        <p:txBody>
          <a:bodyPr/>
          <a:lstStyle>
            <a:lvl1pPr>
              <a:defRPr sz="2667"/>
            </a:lvl1pPr>
            <a:lvl2pPr>
              <a:defRPr sz="2222"/>
            </a:lvl2pPr>
            <a:lvl3pPr>
              <a:defRPr sz="2000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3528141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4311106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516111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849" y="204697"/>
            <a:ext cx="3009194" cy="870988"/>
          </a:xfrm>
        </p:spPr>
        <p:txBody>
          <a:bodyPr/>
          <a:lstStyle>
            <a:lvl1pPr algn="l">
              <a:defRPr sz="222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404" y="204697"/>
            <a:ext cx="5111750" cy="4389284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849" y="1075685"/>
            <a:ext cx="3009194" cy="3518296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2013385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12" y="3600726"/>
            <a:ext cx="5487459" cy="424503"/>
          </a:xfrm>
        </p:spPr>
        <p:txBody>
          <a:bodyPr/>
          <a:lstStyle>
            <a:lvl1pPr algn="l">
              <a:defRPr sz="222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12" y="460223"/>
            <a:ext cx="5487459" cy="3085550"/>
          </a:xfrm>
        </p:spPr>
        <p:txBody>
          <a:bodyPr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12" y="4025228"/>
            <a:ext cx="5487459" cy="604471"/>
          </a:xfrm>
        </p:spPr>
        <p:txBody>
          <a:bodyPr/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7420432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FFF27ED-01DD-A94D-B761-59325537A3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54FC14-68FD-DB40-80E2-621AB520B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74626" y="858624"/>
            <a:ext cx="8898819" cy="424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Line 4">
            <a:extLst>
              <a:ext uri="{FF2B5EF4-FFF2-40B4-BE49-F238E27FC236}">
                <a16:creationId xmlns:a16="http://schemas.microsoft.com/office/drawing/2014/main" id="{8E2FAD10-6752-1C40-9551-95DD732BC93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22" y="688273"/>
            <a:ext cx="9073444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667"/>
          </a:p>
        </p:txBody>
      </p:sp>
      <p:sp>
        <p:nvSpPr>
          <p:cNvPr id="1029" name="Line 5">
            <a:extLst>
              <a:ext uri="{FF2B5EF4-FFF2-40B4-BE49-F238E27FC236}">
                <a16:creationId xmlns:a16="http://schemas.microsoft.com/office/drawing/2014/main" id="{4F4E8881-CDCC-AB42-ABB1-43F5912BA9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22" y="770701"/>
            <a:ext cx="9073444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2667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txStyles>
    <p:titleStyle>
      <a:lvl1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2pPr>
      <a:lvl3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3pPr>
      <a:lvl4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4pPr>
      <a:lvl5pPr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  <a:ea typeface="ＭＳ Ｐゴシック" pitchFamily="-106" charset="-128"/>
          <a:cs typeface="ＭＳ Ｐゴシック" pitchFamily="-106" charset="-128"/>
        </a:defRPr>
      </a:lvl5pPr>
      <a:lvl6pPr marL="507995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6pPr>
      <a:lvl7pPr marL="1015990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7pPr>
      <a:lvl8pPr marL="1523985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8pPr>
      <a:lvl9pPr marL="2031980" algn="ctr" defTabSz="813145" rtl="0" eaLnBrk="0" fontAlgn="base" hangingPunct="0">
        <a:spcBef>
          <a:spcPct val="0"/>
        </a:spcBef>
        <a:spcAft>
          <a:spcPct val="0"/>
        </a:spcAft>
        <a:defRPr sz="4444">
          <a:solidFill>
            <a:schemeClr val="tx1"/>
          </a:solidFill>
          <a:latin typeface="Arial" charset="0"/>
        </a:defRPr>
      </a:lvl9pPr>
    </p:titleStyle>
    <p:bodyStyle>
      <a:lvl1pPr marL="305150" indent="-305150" algn="l" defTabSz="813145" rtl="0" eaLnBrk="0" fontAlgn="base" hangingPunct="0">
        <a:spcBef>
          <a:spcPct val="50000"/>
        </a:spcBef>
        <a:spcAft>
          <a:spcPct val="0"/>
        </a:spcAft>
        <a:defRPr sz="3111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659688" indent="-227540" algn="l" defTabSz="813145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20000"/>
        <a:buFont typeface="Palatino" pitchFamily="2" charset="77"/>
        <a:buChar char="•"/>
        <a:defRPr sz="2444">
          <a:solidFill>
            <a:schemeClr val="tx1"/>
          </a:solidFill>
          <a:latin typeface="+mn-lt"/>
          <a:ea typeface="ＭＳ Ｐゴシック" pitchFamily="-65" charset="-128"/>
        </a:defRPr>
      </a:lvl2pPr>
      <a:lvl3pPr marL="1015990" indent="-202846" algn="l" defTabSz="813145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100000"/>
        <a:buChar char="–"/>
        <a:defRPr>
          <a:solidFill>
            <a:schemeClr val="tx1"/>
          </a:solidFill>
          <a:latin typeface="+mn-lt"/>
          <a:ea typeface="ＭＳ Ｐゴシック" pitchFamily="-65" charset="-128"/>
        </a:defRPr>
      </a:lvl3pPr>
      <a:lvl4pPr marL="1421680" indent="-202846" algn="l" defTabSz="813145" rtl="0" eaLnBrk="0" fontAlgn="base" hangingPunct="0">
        <a:spcBef>
          <a:spcPct val="20000"/>
        </a:spcBef>
        <a:spcAft>
          <a:spcPct val="0"/>
        </a:spcAft>
        <a:buChar char="–"/>
        <a:defRPr sz="2222">
          <a:solidFill>
            <a:schemeClr val="tx1"/>
          </a:solidFill>
          <a:latin typeface="+mn-lt"/>
          <a:ea typeface="ＭＳ Ｐゴシック" pitchFamily="-65" charset="-128"/>
        </a:defRPr>
      </a:lvl4pPr>
      <a:lvl5pPr marL="1829135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  <a:ea typeface="ＭＳ Ｐゴシック" pitchFamily="-65" charset="-128"/>
        </a:defRPr>
      </a:lvl5pPr>
      <a:lvl6pPr marL="2337130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6pPr>
      <a:lvl7pPr marL="2845125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7pPr>
      <a:lvl8pPr marL="3353120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8pPr>
      <a:lvl9pPr marL="3861115" indent="-202846" algn="l" defTabSz="813145" rtl="0" eaLnBrk="0" fontAlgn="base" hangingPunct="0">
        <a:spcBef>
          <a:spcPct val="20000"/>
        </a:spcBef>
        <a:spcAft>
          <a:spcPct val="0"/>
        </a:spcAft>
        <a:buChar char="»"/>
        <a:defRPr sz="222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78241" y="3219564"/>
            <a:ext cx="8677006" cy="811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4673" b="1" dirty="0">
                <a:solidFill>
                  <a:srgbClr val="FFFF00"/>
                </a:solidFill>
                <a:latin typeface="Arial" charset="0"/>
              </a:rPr>
              <a:t>O</a:t>
            </a:r>
            <a:r>
              <a:rPr lang="en-US" sz="3462" dirty="0">
                <a:solidFill>
                  <a:srgbClr val="FFFF00"/>
                </a:solidFill>
                <a:latin typeface="Arial" charset="0"/>
              </a:rPr>
              <a:t>UTCOMES</a:t>
            </a:r>
            <a:r>
              <a:rPr lang="en-US" sz="4673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en-US" sz="4673" b="1" dirty="0">
                <a:solidFill>
                  <a:srgbClr val="FFFF00"/>
                </a:solidFill>
                <a:latin typeface="Arial" charset="0"/>
              </a:rPr>
              <a:t>R</a:t>
            </a:r>
            <a:r>
              <a:rPr lang="en-US" sz="3808" dirty="0">
                <a:solidFill>
                  <a:srgbClr val="FFFF00"/>
                </a:solidFill>
                <a:latin typeface="Arial" charset="0"/>
              </a:rPr>
              <a:t>ESEARCH Consortium</a:t>
            </a:r>
          </a:p>
        </p:txBody>
      </p:sp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60FFFF85-5EAA-C08E-2D0F-A0EAC74D4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16"/>
            <a:ext cx="6076764" cy="3064303"/>
          </a:xfrm>
          <a:prstGeom prst="rect">
            <a:avLst/>
          </a:prstGeom>
        </p:spPr>
      </p:pic>
      <p:pic>
        <p:nvPicPr>
          <p:cNvPr id="9" name="Picture 8" descr="A gold square with black text&#10;&#10;Description automatically generated">
            <a:extLst>
              <a:ext uri="{FF2B5EF4-FFF2-40B4-BE49-F238E27FC236}">
                <a16:creationId xmlns:a16="http://schemas.microsoft.com/office/drawing/2014/main" id="{E965512C-22D5-043C-9C80-2A50B36CB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235" y="7465"/>
            <a:ext cx="3157765" cy="307991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1E3418-B266-A014-455A-5DE1B7406D01}"/>
              </a:ext>
            </a:extLst>
          </p:cNvPr>
          <p:cNvSpPr txBox="1"/>
          <p:nvPr/>
        </p:nvSpPr>
        <p:spPr>
          <a:xfrm>
            <a:off x="731587" y="4487035"/>
            <a:ext cx="7808565" cy="518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769" i="1" dirty="0">
                <a:latin typeface="Times" charset="0"/>
              </a:rPr>
              <a:t>Providing the evidence for evidence-based medicine</a:t>
            </a:r>
            <a:r>
              <a:rPr lang="en-US" sz="2077" kern="1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91047734"/>
      </p:ext>
    </p:extLst>
  </p:cSld>
  <p:clrMapOvr>
    <a:masterClrMapping/>
  </p:clrMapOvr>
  <p:transition spd="slow" advTm="6944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8981A-D0E0-AD49-EB10-F1CEFD67D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+mj-lt"/>
                <a:cs typeface="+mj-lt"/>
              </a:rPr>
              <a:t>Volatile vs Propofol-based Anesthesia </a:t>
            </a:r>
            <a:endParaRPr lang="en-US" sz="36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22C9A-5F4C-36AF-5EF3-C696578CCA4A}"/>
              </a:ext>
            </a:extLst>
          </p:cNvPr>
          <p:cNvSpPr txBox="1"/>
          <p:nvPr/>
        </p:nvSpPr>
        <p:spPr>
          <a:xfrm>
            <a:off x="6736856" y="971550"/>
            <a:ext cx="2342321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FF"/>
                </a:solidFill>
                <a:latin typeface="Times"/>
                <a:ea typeface="ＭＳ Ｐゴシック"/>
                <a:cs typeface="Times"/>
              </a:rPr>
              <a:t>Randomized trial, N=1228</a:t>
            </a:r>
          </a:p>
          <a:p>
            <a:endParaRPr lang="en-US" sz="2800">
              <a:solidFill>
                <a:srgbClr val="FFFFFF"/>
              </a:solidFill>
              <a:latin typeface="Times"/>
              <a:ea typeface="ＭＳ Ｐゴシック"/>
              <a:cs typeface="Times"/>
            </a:endParaRPr>
          </a:p>
          <a:p>
            <a:r>
              <a:rPr lang="en-US" sz="2800">
                <a:solidFill>
                  <a:srgbClr val="FFFFFF"/>
                </a:solidFill>
                <a:latin typeface="Times"/>
                <a:ea typeface="ＭＳ Ｐゴシック"/>
                <a:cs typeface="Times"/>
              </a:rPr>
              <a:t>124 delirium events</a:t>
            </a:r>
          </a:p>
          <a:p>
            <a:endParaRPr lang="en-US" sz="2800">
              <a:solidFill>
                <a:srgbClr val="FFFFFF"/>
              </a:solidFill>
              <a:latin typeface="Times"/>
              <a:ea typeface="ＭＳ Ｐゴシック"/>
              <a:cs typeface="Times"/>
            </a:endParaRPr>
          </a:p>
          <a:p>
            <a:r>
              <a:rPr lang="en-US" sz="2800">
                <a:solidFill>
                  <a:srgbClr val="FFFFFF"/>
                </a:solidFill>
                <a:latin typeface="Times"/>
                <a:ea typeface="ＭＳ Ｐゴシック"/>
                <a:cs typeface="Times"/>
              </a:rPr>
              <a:t>NNT = 25 </a:t>
            </a:r>
            <a:endParaRPr lang="en-US" sz="2800">
              <a:latin typeface="Times"/>
              <a:ea typeface="ＭＳ Ｐゴシック"/>
              <a:cs typeface="Time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75FBF8-B8E2-728B-4E01-058A5D384C01}"/>
              </a:ext>
            </a:extLst>
          </p:cNvPr>
          <p:cNvSpPr txBox="1"/>
          <p:nvPr/>
        </p:nvSpPr>
        <p:spPr>
          <a:xfrm>
            <a:off x="7162800" y="4705350"/>
            <a:ext cx="195469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Cao, BJA 2023</a:t>
            </a:r>
            <a:endParaRPr lang="en-US" sz="2000">
              <a:solidFill>
                <a:srgbClr val="FFFF00"/>
              </a:solidFill>
              <a:latin typeface="Times"/>
              <a:cs typeface="Times"/>
            </a:endParaRPr>
          </a:p>
        </p:txBody>
      </p:sp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CCBDC5AC-0602-E683-1A78-40C163B01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69075"/>
            <a:ext cx="6493130" cy="411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73527"/>
      </p:ext>
    </p:extLst>
  </p:cSld>
  <p:clrMapOvr>
    <a:masterClrMapping/>
  </p:clrMapOvr>
  <p:transition spd="slow" advTm="77013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011AD-34A0-84E1-025E-29E1BB71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E988-2B9B-C51D-D66A-E8C1CA0C9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ea typeface="+mj-lt"/>
                <a:cs typeface="+mj-lt"/>
              </a:rPr>
              <a:t>Volatile vs Propofol-based Meta-analysis 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9CDF19-C2E2-4E59-402B-276573F18E05}"/>
              </a:ext>
            </a:extLst>
          </p:cNvPr>
          <p:cNvSpPr txBox="1"/>
          <p:nvPr/>
        </p:nvSpPr>
        <p:spPr>
          <a:xfrm>
            <a:off x="-6832" y="4147251"/>
            <a:ext cx="67056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Times"/>
                <a:ea typeface="ＭＳ Ｐゴシック"/>
                <a:cs typeface="Times"/>
              </a:rPr>
              <a:t>Randomized trials, N=8,818; 560 delirium events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0577C8-2470-3B26-A452-68298B217869}"/>
              </a:ext>
            </a:extLst>
          </p:cNvPr>
          <p:cNvSpPr txBox="1"/>
          <p:nvPr/>
        </p:nvSpPr>
        <p:spPr>
          <a:xfrm>
            <a:off x="6629400" y="4705350"/>
            <a:ext cx="248809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dirty="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Ikram, unpublished</a:t>
            </a:r>
            <a:endParaRPr lang="en-US" sz="2000" dirty="0">
              <a:solidFill>
                <a:srgbClr val="FFFF00"/>
              </a:solidFill>
              <a:latin typeface="Times"/>
              <a:cs typeface="Times"/>
            </a:endParaRPr>
          </a:p>
        </p:txBody>
      </p:sp>
      <p:pic>
        <p:nvPicPr>
          <p:cNvPr id="4" name="image3.png">
            <a:extLst>
              <a:ext uri="{FF2B5EF4-FFF2-40B4-BE49-F238E27FC236}">
                <a16:creationId xmlns:a16="http://schemas.microsoft.com/office/drawing/2014/main" id="{12A9F8C5-CD27-7FE2-BF9E-53DD3A475C9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200" y="872972"/>
            <a:ext cx="8915400" cy="3146578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489033981"/>
      </p:ext>
    </p:extLst>
  </p:cSld>
  <p:clrMapOvr>
    <a:masterClrMapping/>
  </p:clrMapOvr>
  <p:transition spd="slow" advTm="77013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555" y="121994"/>
            <a:ext cx="9022383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chemeClr val="bg2"/>
                </a:solidFill>
                <a:latin typeface="+mj-lt"/>
                <a:ea typeface="ＭＳ Ｐゴシック"/>
              </a:rPr>
              <a:t>Epidural-general v. General Anesthesia</a:t>
            </a:r>
            <a:endParaRPr lang="en-US" sz="3200">
              <a:solidFill>
                <a:schemeClr val="bg2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69462A-D5B1-6143-C990-E4C1125FE7B3}"/>
              </a:ext>
            </a:extLst>
          </p:cNvPr>
          <p:cNvSpPr txBox="1"/>
          <p:nvPr/>
        </p:nvSpPr>
        <p:spPr>
          <a:xfrm>
            <a:off x="6804308" y="4429816"/>
            <a:ext cx="2311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>
                <a:solidFill>
                  <a:srgbClr val="FFFF00"/>
                </a:solidFill>
              </a:rPr>
              <a:t>Li, Anesthesiology 2021</a:t>
            </a:r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B170CEC5-06C8-4DE2-CF15-15560CF82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26545"/>
            <a:ext cx="6477000" cy="40759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307CCE-D93B-DD17-453A-7A7E3127A84D}"/>
              </a:ext>
            </a:extLst>
          </p:cNvPr>
          <p:cNvSpPr txBox="1"/>
          <p:nvPr/>
        </p:nvSpPr>
        <p:spPr>
          <a:xfrm>
            <a:off x="6781800" y="1009160"/>
            <a:ext cx="2286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2"/>
                </a:solidFill>
                <a:ea typeface="ＭＳ Ｐゴシック"/>
                <a:cs typeface="Times"/>
              </a:rPr>
              <a:t>Randomized trial, N=1802</a:t>
            </a:r>
          </a:p>
          <a:p>
            <a:endParaRPr lang="en-US" sz="200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>
                <a:solidFill>
                  <a:schemeClr val="bg2"/>
                </a:solidFill>
                <a:ea typeface="ＭＳ Ｐゴシック"/>
              </a:rPr>
              <a:t>58 delirium events</a:t>
            </a:r>
          </a:p>
          <a:p>
            <a:endParaRPr lang="en-US" sz="200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>
                <a:solidFill>
                  <a:schemeClr val="bg2"/>
                </a:solidFill>
                <a:ea typeface="ＭＳ Ｐゴシック"/>
              </a:rPr>
              <a:t>NNT = 31</a:t>
            </a:r>
          </a:p>
          <a:p>
            <a:endParaRPr lang="en-US" sz="200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>
                <a:solidFill>
                  <a:schemeClr val="bg2"/>
                </a:solidFill>
                <a:ea typeface="ＭＳ Ｐゴシック"/>
              </a:rPr>
              <a:t>Postop morphine</a:t>
            </a:r>
          </a:p>
          <a:p>
            <a:r>
              <a:rPr lang="en-US" sz="2000">
                <a:solidFill>
                  <a:schemeClr val="bg2"/>
                </a:solidFill>
                <a:ea typeface="ＭＳ Ｐゴシック"/>
              </a:rPr>
              <a:t>     0 [0, 0] vs </a:t>
            </a:r>
          </a:p>
          <a:p>
            <a:r>
              <a:rPr lang="en-US" sz="2000">
                <a:solidFill>
                  <a:schemeClr val="bg2"/>
                </a:solidFill>
                <a:ea typeface="ＭＳ Ｐゴシック"/>
              </a:rPr>
              <a:t>     43 [38, 50]</a:t>
            </a:r>
            <a:endParaRPr lang="en-US" sz="20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17244"/>
      </p:ext>
    </p:extLst>
  </p:cSld>
  <p:clrMapOvr>
    <a:masterClrMapping/>
  </p:clrMapOvr>
  <p:transition spd="slow" advTm="43658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Regional vs General anesthesia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800" y="2248584"/>
            <a:ext cx="1343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err="1">
                <a:solidFill>
                  <a:srgbClr val="FFFF00"/>
                </a:solidFill>
              </a:rPr>
              <a:t>Kunutsor</a:t>
            </a:r>
            <a:r>
              <a:rPr lang="en-US" sz="1800">
                <a:solidFill>
                  <a:srgbClr val="FFFF00"/>
                </a:solidFill>
              </a:rPr>
              <a:t>, BJA 2022</a:t>
            </a:r>
          </a:p>
        </p:txBody>
      </p:sp>
      <p:pic>
        <p:nvPicPr>
          <p:cNvPr id="4" name="Picture 3" descr="Chart, box and whisker chart&#10;&#10;Description automatically generated">
            <a:extLst>
              <a:ext uri="{FF2B5EF4-FFF2-40B4-BE49-F238E27FC236}">
                <a16:creationId xmlns:a16="http://schemas.microsoft.com/office/drawing/2014/main" id="{6CF61AC7-862C-51A1-D7EA-83C67A854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95350"/>
            <a:ext cx="7313328" cy="419100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069A9F4-7171-7105-A637-52F7758D709B}"/>
              </a:ext>
            </a:extLst>
          </p:cNvPr>
          <p:cNvSpPr/>
          <p:nvPr/>
        </p:nvSpPr>
        <p:spPr bwMode="auto">
          <a:xfrm>
            <a:off x="303864" y="2838450"/>
            <a:ext cx="7010400" cy="304800"/>
          </a:xfrm>
          <a:prstGeom prst="round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926613"/>
      </p:ext>
    </p:extLst>
  </p:cSld>
  <p:clrMapOvr>
    <a:masterClrMapping/>
  </p:clrMapOvr>
  <p:transition spd="slow" advTm="40682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72EA-6DFA-526C-A7AC-6E7CABBD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ea typeface="+mj-lt"/>
                <a:cs typeface="+mj-lt"/>
              </a:rPr>
              <a:t>Consistency?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8A5F8-676E-FEFF-1346-2E8684DCA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90" y="819150"/>
            <a:ext cx="9021410" cy="4267200"/>
          </a:xfrm>
        </p:spPr>
        <p:txBody>
          <a:bodyPr/>
          <a:lstStyle/>
          <a:p>
            <a:pPr marL="0" indent="0"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Propofol vs. sevoflurane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35% hazard reduction</a:t>
            </a:r>
          </a:p>
          <a:p>
            <a:pPr marL="0" indent="0"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Epidural/general vs. GA with postop morphine (43 mg)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 65% hazard reduction</a:t>
            </a:r>
          </a:p>
          <a:p>
            <a:pPr marL="0" indent="0"/>
            <a:r>
              <a:rPr lang="en-US" sz="2800" dirty="0">
                <a:latin typeface="Times"/>
                <a:ea typeface="ＭＳ Ｐゴシック"/>
                <a:cs typeface="Times"/>
              </a:rPr>
              <a:t>Regional vs general (large trials and meta-analysis)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No benefit</a:t>
            </a:r>
          </a:p>
          <a:p>
            <a:pPr marL="0" indent="0">
              <a:buFont typeface="Arial,Sans-Serif"/>
            </a:pPr>
            <a:r>
              <a:rPr lang="en-US" sz="3200" dirty="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These results appear inconsistent</a:t>
            </a:r>
          </a:p>
          <a:p>
            <a:pPr marL="354538" lvl="1" indent="0">
              <a:buFont typeface="Arial,Sans-Serif"/>
            </a:pPr>
            <a:r>
              <a:rPr lang="en-US" sz="2400" dirty="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If GA = spinal, how can epidural or propofol be protective?</a:t>
            </a:r>
            <a:endParaRPr lang="en-US" sz="2400" dirty="0">
              <a:latin typeface="Times"/>
              <a:ea typeface="ＭＳ Ｐゴシック"/>
              <a:cs typeface="Times"/>
            </a:endParaRPr>
          </a:p>
          <a:p>
            <a:pPr marL="354538" lvl="1" indent="0">
              <a:buFont typeface="Arial,Sans-Serif"/>
            </a:pPr>
            <a:endParaRPr lang="en-US" sz="1733" dirty="0">
              <a:latin typeface="Times"/>
              <a:ea typeface="ＭＳ Ｐゴシック"/>
              <a:cs typeface="Times"/>
            </a:endParaRPr>
          </a:p>
          <a:p>
            <a:pPr marL="0" indent="0">
              <a:spcBef>
                <a:spcPct val="0"/>
              </a:spcBef>
              <a:buFont typeface="Arial,Sans-Serif"/>
            </a:pPr>
            <a:endParaRPr lang="en-US" sz="2000" dirty="0">
              <a:latin typeface="Times"/>
              <a:ea typeface="ＭＳ Ｐゴシック"/>
              <a:cs typeface="Times"/>
            </a:endParaRPr>
          </a:p>
          <a:p>
            <a:pPr marL="0" indent="0"/>
            <a:endParaRPr lang="en-US" sz="2400" dirty="0">
              <a:latin typeface="Palatino"/>
              <a:ea typeface="ＭＳ Ｐゴシック"/>
            </a:endParaRPr>
          </a:p>
          <a:p>
            <a:pPr marL="0" indent="0"/>
            <a:endParaRPr lang="en-US" sz="2400" dirty="0">
              <a:latin typeface="Palatino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35099884"/>
      </p:ext>
    </p:extLst>
  </p:cSld>
  <p:clrMapOvr>
    <a:masterClrMapping/>
  </p:clrMapOvr>
  <p:transition spd="slow" advTm="55424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72EA-6DFA-526C-A7AC-6E7CABBD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ea typeface="+mj-lt"/>
                <a:cs typeface="+mj-lt"/>
              </a:rPr>
              <a:t>Depth of Anesthesia: ENGAGES Trial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8A5F8-676E-FEFF-1346-2E8684DCA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07538"/>
            <a:ext cx="8898819" cy="4054811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Randomization (N=1,232); major </a:t>
            </a:r>
            <a:r>
              <a:rPr lang="en-US" sz="2800" dirty="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noncardiac</a:t>
            </a:r>
            <a:r>
              <a:rPr lang="en-US" sz="2800" dirty="0">
                <a:latin typeface="Times"/>
                <a:ea typeface="ＭＳ Ｐゴシック"/>
                <a:cs typeface="Times"/>
              </a:rPr>
              <a:t> surgery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EEG Guided v. unguided anesthesia</a:t>
            </a:r>
          </a:p>
          <a:p>
            <a:pPr marL="0" indent="0"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Exposure details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Similar volatile anesthetic: 0.7 (guided) vs 0.8 MAC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Burst suppression: 7 vs 13 minutes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BIS &lt;40: 32 vs 60 minutes</a:t>
            </a:r>
          </a:p>
          <a:p>
            <a:pPr marL="0" indent="0"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Similar incidence of delirium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Guided: 157/604 (26%)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Unguided: 140/609 (23%)</a:t>
            </a:r>
          </a:p>
          <a:p>
            <a:pPr marL="0" indent="0">
              <a:spcBef>
                <a:spcPct val="0"/>
              </a:spcBef>
              <a:buFont typeface="Arial,Sans-Serif"/>
            </a:pPr>
            <a:endParaRPr lang="en-US" sz="2000" dirty="0">
              <a:latin typeface="Times"/>
              <a:ea typeface="ＭＳ Ｐゴシック"/>
              <a:cs typeface="Times"/>
            </a:endParaRPr>
          </a:p>
          <a:p>
            <a:pPr marL="0" indent="0"/>
            <a:endParaRPr lang="en-US" sz="2400" dirty="0">
              <a:latin typeface="Palatino"/>
              <a:ea typeface="ＭＳ Ｐゴシック"/>
            </a:endParaRPr>
          </a:p>
          <a:p>
            <a:pPr marL="0" indent="0"/>
            <a:endParaRPr lang="en-US" sz="2400" dirty="0">
              <a:latin typeface="Palatino"/>
              <a:ea typeface="ＭＳ Ｐゴシック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2533E-8B18-E216-2DD8-994245985D87}"/>
              </a:ext>
            </a:extLst>
          </p:cNvPr>
          <p:cNvSpPr txBox="1"/>
          <p:nvPr/>
        </p:nvSpPr>
        <p:spPr>
          <a:xfrm>
            <a:off x="6629400" y="4740045"/>
            <a:ext cx="2383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err="1">
                <a:solidFill>
                  <a:srgbClr val="FFFF00"/>
                </a:solidFill>
              </a:rPr>
              <a:t>Wildes</a:t>
            </a:r>
            <a:r>
              <a:rPr lang="en-US" sz="2000">
                <a:solidFill>
                  <a:srgbClr val="FFFF00"/>
                </a:solidFill>
              </a:rPr>
              <a:t>, JAMA 2019</a:t>
            </a:r>
          </a:p>
        </p:txBody>
      </p:sp>
    </p:spTree>
    <p:extLst>
      <p:ext uri="{BB962C8B-B14F-4D97-AF65-F5344CB8AC3E}">
        <p14:creationId xmlns:p14="http://schemas.microsoft.com/office/powerpoint/2010/main" val="2205936788"/>
      </p:ext>
    </p:extLst>
  </p:cSld>
  <p:clrMapOvr>
    <a:masterClrMapping/>
  </p:clrMapOvr>
  <p:transition spd="slow" advTm="82058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E72EA-6DFA-526C-A7AC-6E7CABBD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ea typeface="+mj-lt"/>
                <a:cs typeface="+mj-lt"/>
              </a:rPr>
              <a:t>Depth of Anesthesia: ENGAGES </a:t>
            </a:r>
            <a:r>
              <a:rPr lang="en-US" sz="4000">
                <a:ea typeface="+mj-lt"/>
                <a:cs typeface="+mj-lt"/>
              </a:rPr>
              <a:t>Canada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8A5F8-676E-FEFF-1346-2E8684DCA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907538"/>
            <a:ext cx="8898819" cy="4214853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Randomization (N=1,140); </a:t>
            </a:r>
            <a:r>
              <a:rPr lang="en-US" sz="2800" dirty="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cardiac</a:t>
            </a:r>
            <a:r>
              <a:rPr lang="en-US" sz="2800" dirty="0">
                <a:latin typeface="Times"/>
                <a:ea typeface="ＭＳ Ｐゴシック"/>
                <a:cs typeface="Times"/>
              </a:rPr>
              <a:t> surgery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EEG Guided v. unguided anesthesia</a:t>
            </a:r>
          </a:p>
          <a:p>
            <a:pPr marL="0" indent="0"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Exposure details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Similar volatile anesthetic: 0.65 (guided) vs 0.8 MAC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EEG suppression: 4 vs 12 minutes</a:t>
            </a:r>
          </a:p>
          <a:p>
            <a:pPr marL="0" indent="0">
              <a:buFont typeface="Arial,Sans-Serif"/>
            </a:pPr>
            <a:r>
              <a:rPr lang="en-US" sz="2800" dirty="0">
                <a:latin typeface="Times"/>
                <a:ea typeface="ＭＳ Ｐゴシック"/>
                <a:cs typeface="Times"/>
              </a:rPr>
              <a:t>Similar incidence of delirium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Guided: 102/562 (18%)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Unguided: 103/569 (18%)</a:t>
            </a:r>
          </a:p>
          <a:p>
            <a:pPr marL="354538" lvl="1" indent="0">
              <a:buFont typeface="Arial,Sans-Serif"/>
            </a:pPr>
            <a:r>
              <a:rPr lang="en-US" sz="2400" dirty="0">
                <a:latin typeface="Times"/>
                <a:ea typeface="ＭＳ Ｐゴシック"/>
                <a:cs typeface="Times"/>
              </a:rPr>
              <a:t>No difference in any other outcome</a:t>
            </a:r>
          </a:p>
          <a:p>
            <a:pPr marL="0" indent="0">
              <a:spcBef>
                <a:spcPct val="0"/>
              </a:spcBef>
              <a:buFont typeface="Arial,Sans-Serif"/>
            </a:pPr>
            <a:endParaRPr lang="en-US" sz="2000" dirty="0">
              <a:latin typeface="Times"/>
              <a:ea typeface="ＭＳ Ｐゴシック"/>
              <a:cs typeface="Times"/>
            </a:endParaRPr>
          </a:p>
          <a:p>
            <a:pPr marL="0" indent="0"/>
            <a:endParaRPr lang="en-US" sz="2400" dirty="0">
              <a:latin typeface="Palatino"/>
              <a:ea typeface="ＭＳ Ｐゴシック"/>
            </a:endParaRPr>
          </a:p>
          <a:p>
            <a:pPr marL="0" indent="0"/>
            <a:endParaRPr lang="en-US" sz="2400" dirty="0">
              <a:latin typeface="Palatino"/>
              <a:ea typeface="ＭＳ Ｐゴシック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2533E-8B18-E216-2DD8-994245985D87}"/>
              </a:ext>
            </a:extLst>
          </p:cNvPr>
          <p:cNvSpPr txBox="1"/>
          <p:nvPr/>
        </p:nvSpPr>
        <p:spPr>
          <a:xfrm>
            <a:off x="6156041" y="4722281"/>
            <a:ext cx="2911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FF00"/>
                </a:solidFill>
              </a:rPr>
              <a:t>Deschamps, JAMA 2024</a:t>
            </a:r>
          </a:p>
        </p:txBody>
      </p:sp>
    </p:spTree>
    <p:extLst>
      <p:ext uri="{BB962C8B-B14F-4D97-AF65-F5344CB8AC3E}">
        <p14:creationId xmlns:p14="http://schemas.microsoft.com/office/powerpoint/2010/main" val="2640482947"/>
      </p:ext>
    </p:extLst>
  </p:cSld>
  <p:clrMapOvr>
    <a:masterClrMapping/>
  </p:clrMapOvr>
  <p:transition spd="slow" advTm="65376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7A611-08CE-9FDC-906F-F551A75A9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Preoperative Cognitive Training</a:t>
            </a:r>
          </a:p>
        </p:txBody>
      </p:sp>
      <p:pic>
        <p:nvPicPr>
          <p:cNvPr id="10" name="Content Placeholder 9" descr="A graph with numbers and lines&#10;&#10;Description automatically generated">
            <a:extLst>
              <a:ext uri="{FF2B5EF4-FFF2-40B4-BE49-F238E27FC236}">
                <a16:creationId xmlns:a16="http://schemas.microsoft.com/office/drawing/2014/main" id="{B273E4B8-184F-297A-0E53-A9BE1B4F8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63143"/>
            <a:ext cx="6324600" cy="424815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73FCC7B-3D14-C053-6982-80822B084ED1}"/>
              </a:ext>
            </a:extLst>
          </p:cNvPr>
          <p:cNvSpPr txBox="1"/>
          <p:nvPr/>
        </p:nvSpPr>
        <p:spPr>
          <a:xfrm>
            <a:off x="6400801" y="1190745"/>
            <a:ext cx="2743199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  <a:ea typeface="ＭＳ Ｐゴシック"/>
                <a:cs typeface="Times"/>
              </a:rPr>
              <a:t>208 randomized cardiac surgical patients</a:t>
            </a:r>
          </a:p>
          <a:p>
            <a:endParaRPr lang="en-US" sz="1800" dirty="0">
              <a:solidFill>
                <a:schemeClr val="bg2"/>
              </a:solidFill>
              <a:ea typeface="ＭＳ Ｐゴシック"/>
              <a:cs typeface="Times"/>
            </a:endParaRPr>
          </a:p>
          <a:p>
            <a:r>
              <a:rPr lang="en-US" sz="1800" dirty="0">
                <a:solidFill>
                  <a:schemeClr val="bg2"/>
                </a:solidFill>
                <a:ea typeface="ＭＳ Ｐゴシック"/>
                <a:cs typeface="Times"/>
              </a:rPr>
              <a:t>7 days of in-hospital app-based cognitive training (average 6 hours total)</a:t>
            </a:r>
          </a:p>
          <a:p>
            <a:endParaRPr lang="en-US" sz="1800" dirty="0">
              <a:solidFill>
                <a:schemeClr val="bg2"/>
              </a:solidFill>
              <a:ea typeface="ＭＳ Ｐゴシック"/>
            </a:endParaRPr>
          </a:p>
          <a:p>
            <a:r>
              <a:rPr lang="en-US" sz="1800" dirty="0">
                <a:solidFill>
                  <a:schemeClr val="bg2"/>
                </a:solidFill>
                <a:ea typeface="ＭＳ Ｐゴシック"/>
              </a:rPr>
              <a:t>74 delirium events</a:t>
            </a:r>
          </a:p>
          <a:p>
            <a:endParaRPr lang="en-US" sz="1800" dirty="0">
              <a:solidFill>
                <a:schemeClr val="bg2"/>
              </a:solidFill>
              <a:ea typeface="ＭＳ Ｐゴシック"/>
            </a:endParaRPr>
          </a:p>
          <a:p>
            <a:r>
              <a:rPr lang="en-GB" sz="1800" kern="1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OR 0.46 [0.25, 0.82]</a:t>
            </a:r>
          </a:p>
          <a:p>
            <a:r>
              <a:rPr lang="en-US" sz="1400" dirty="0">
                <a:solidFill>
                  <a:schemeClr val="bg2"/>
                </a:solidFill>
                <a:effectLst/>
              </a:rPr>
              <a:t> </a:t>
            </a:r>
            <a:endParaRPr lang="en-US" sz="1800" dirty="0">
              <a:solidFill>
                <a:schemeClr val="bg2"/>
              </a:solidFill>
              <a:ea typeface="ＭＳ Ｐゴシック"/>
            </a:endParaRPr>
          </a:p>
          <a:p>
            <a:endParaRPr lang="en-US" sz="1800" dirty="0">
              <a:solidFill>
                <a:schemeClr val="bg2"/>
              </a:solidFill>
              <a:ea typeface="ＭＳ Ｐゴシック"/>
            </a:endParaRPr>
          </a:p>
          <a:p>
            <a:pPr algn="r"/>
            <a:r>
              <a:rPr lang="en-US" sz="1800" dirty="0">
                <a:solidFill>
                  <a:srgbClr val="FFFF00"/>
                </a:solidFill>
                <a:ea typeface="ＭＳ Ｐゴシック"/>
              </a:rPr>
              <a:t>Jiang, JAMA Open 2024</a:t>
            </a:r>
          </a:p>
        </p:txBody>
      </p:sp>
    </p:spTree>
    <p:extLst>
      <p:ext uri="{BB962C8B-B14F-4D97-AF65-F5344CB8AC3E}">
        <p14:creationId xmlns:p14="http://schemas.microsoft.com/office/powerpoint/2010/main" val="224018684"/>
      </p:ext>
    </p:extLst>
  </p:cSld>
  <p:clrMapOvr>
    <a:masterClrMapping/>
  </p:clrMapOvr>
  <p:transition spd="slow" advTm="49600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157698-F4B6-E02D-2B5A-FD5BFC4F681C}"/>
              </a:ext>
            </a:extLst>
          </p:cNvPr>
          <p:cNvSpPr txBox="1"/>
          <p:nvPr/>
        </p:nvSpPr>
        <p:spPr>
          <a:xfrm>
            <a:off x="685800" y="23766"/>
            <a:ext cx="70887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>
                <a:solidFill>
                  <a:schemeClr val="bg2"/>
                </a:solidFill>
                <a:latin typeface="+mn-lt"/>
              </a:rPr>
              <a:t>Melatonin (3-5 mg)</a:t>
            </a:r>
            <a:endParaRPr lang="en-US" sz="360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ED5143-311F-A082-A53D-5E8D5031DD6C}"/>
              </a:ext>
            </a:extLst>
          </p:cNvPr>
          <p:cNvSpPr txBox="1"/>
          <p:nvPr/>
        </p:nvSpPr>
        <p:spPr>
          <a:xfrm>
            <a:off x="4648200" y="4658083"/>
            <a:ext cx="43434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Han, Front Cardiovasc Med 2022</a:t>
            </a:r>
            <a:endParaRPr lang="en-US">
              <a:solidFill>
                <a:srgbClr val="FFFF00"/>
              </a:solidFill>
              <a:latin typeface="Times"/>
              <a:cs typeface="Times"/>
            </a:endParaRPr>
          </a:p>
        </p:txBody>
      </p:sp>
      <p:pic>
        <p:nvPicPr>
          <p:cNvPr id="6" name="Picture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9EC1B3AD-CF29-B827-61F6-D16C789AD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004" y="880002"/>
            <a:ext cx="8513991" cy="37438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AE6686-9F50-E68D-B8B1-511877C45BEF}"/>
              </a:ext>
            </a:extLst>
          </p:cNvPr>
          <p:cNvSpPr txBox="1"/>
          <p:nvPr/>
        </p:nvSpPr>
        <p:spPr>
          <a:xfrm>
            <a:off x="228599" y="4658069"/>
            <a:ext cx="43434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Mostly small trials</a:t>
            </a:r>
            <a:endParaRPr lang="en-US">
              <a:solidFill>
                <a:srgbClr val="FFFF00"/>
              </a:solidFill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380891045"/>
      </p:ext>
    </p:extLst>
  </p:cSld>
  <p:clrMapOvr>
    <a:masterClrMapping/>
  </p:clrMapOvr>
  <p:transition spd="slow" advTm="79562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03353F2-37F3-CA87-363B-72F87214EC70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642938"/>
          </a:xfrm>
          <a:prstGeom prst="rect">
            <a:avLst/>
          </a:prstGeom>
        </p:spPr>
        <p:txBody>
          <a:bodyPr/>
          <a:lstStyle>
            <a:lvl1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defRPr>
            </a:lvl1pPr>
            <a:lvl2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2pPr>
            <a:lvl3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3pPr>
            <a:lvl4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4pPr>
            <a:lvl5pPr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  <a:ea typeface="ＭＳ Ｐゴシック" pitchFamily="-106" charset="-128"/>
                <a:cs typeface="ＭＳ Ｐゴシック" pitchFamily="-106" charset="-128"/>
              </a:defRPr>
            </a:lvl5pPr>
            <a:lvl6pPr marL="50799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6pPr>
            <a:lvl7pPr marL="101599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7pPr>
            <a:lvl8pPr marL="1523985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8pPr>
            <a:lvl9pPr marL="2031980" algn="ctr" defTabSz="813145" rtl="0" eaLnBrk="0" fontAlgn="base" hangingPunct="0">
              <a:spcBef>
                <a:spcPct val="0"/>
              </a:spcBef>
              <a:spcAft>
                <a:spcPct val="0"/>
              </a:spcAft>
              <a:defRPr sz="4444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4000" kern="0" dirty="0">
                <a:solidFill>
                  <a:schemeClr val="bg2"/>
                </a:solidFill>
              </a:rPr>
              <a:t>Dexmedetomidine</a:t>
            </a:r>
          </a:p>
        </p:txBody>
      </p:sp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5BDB5F21-3F4C-3B43-D506-328AD197C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70830"/>
            <a:ext cx="7162800" cy="42726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B9318A-90FD-1761-BF6E-0C0E431AF8E1}"/>
              </a:ext>
            </a:extLst>
          </p:cNvPr>
          <p:cNvSpPr txBox="1"/>
          <p:nvPr/>
        </p:nvSpPr>
        <p:spPr>
          <a:xfrm>
            <a:off x="7343507" y="2314667"/>
            <a:ext cx="180049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ea typeface="ＭＳ Ｐゴシック"/>
              </a:rPr>
              <a:t>Wang, D</a:t>
            </a:r>
          </a:p>
          <a:p>
            <a:r>
              <a:rPr lang="en-US" sz="2000" dirty="0" err="1">
                <a:solidFill>
                  <a:srgbClr val="FFFF00"/>
                </a:solidFill>
                <a:ea typeface="ＭＳ Ｐゴシック"/>
              </a:rPr>
              <a:t>Eur</a:t>
            </a:r>
            <a:r>
              <a:rPr lang="en-US" sz="2000" dirty="0">
                <a:solidFill>
                  <a:srgbClr val="FFFF00"/>
                </a:solidFill>
                <a:ea typeface="ＭＳ Ｐゴシック"/>
              </a:rPr>
              <a:t> J Med Res</a:t>
            </a:r>
          </a:p>
          <a:p>
            <a:r>
              <a:rPr lang="en-US" sz="2000" dirty="0">
                <a:solidFill>
                  <a:srgbClr val="FFFF00"/>
                </a:solidFill>
                <a:ea typeface="ＭＳ Ｐゴシック"/>
              </a:rPr>
              <a:t>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34891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-124051"/>
            <a:ext cx="9059333" cy="846666"/>
          </a:xfrm>
        </p:spPr>
        <p:txBody>
          <a:bodyPr anchor="ctr"/>
          <a:lstStyle/>
          <a:p>
            <a:pPr>
              <a:defRPr/>
            </a:pPr>
            <a:r>
              <a:rPr lang="en-US" sz="4000" dirty="0">
                <a:solidFill>
                  <a:schemeClr val="bg2"/>
                </a:solidFill>
                <a:latin typeface="Arial" charset="0"/>
              </a:rPr>
              <a:t>Postoperative Delirium</a:t>
            </a:r>
          </a:p>
        </p:txBody>
      </p:sp>
      <p:sp>
        <p:nvSpPr>
          <p:cNvPr id="6146" name="Line 19"/>
          <p:cNvSpPr>
            <a:spLocks noChangeShapeType="1"/>
          </p:cNvSpPr>
          <p:nvPr/>
        </p:nvSpPr>
        <p:spPr bwMode="auto">
          <a:xfrm>
            <a:off x="556987" y="4365865"/>
            <a:ext cx="8043334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3556" dirty="0"/>
          </a:p>
        </p:txBody>
      </p:sp>
      <p:sp>
        <p:nvSpPr>
          <p:cNvPr id="6148" name="Rectangle 22"/>
          <p:cNvSpPr>
            <a:spLocks noChangeArrowheads="1"/>
          </p:cNvSpPr>
          <p:nvPr/>
        </p:nvSpPr>
        <p:spPr bwMode="auto">
          <a:xfrm>
            <a:off x="4191000" y="970493"/>
            <a:ext cx="4815754" cy="34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138" tIns="40569" rIns="81138" bIns="40569"/>
          <a:lstStyle/>
          <a:p>
            <a:pPr algn="ctr"/>
            <a:r>
              <a:rPr lang="en-US" sz="3462" dirty="0">
                <a:solidFill>
                  <a:srgbClr val="FFFF00"/>
                </a:solidFill>
                <a:latin typeface="Times" charset="0"/>
              </a:rPr>
              <a:t>Daniel I. Sessler, M.D.</a:t>
            </a:r>
          </a:p>
          <a:p>
            <a:pPr algn="ctr"/>
            <a:endParaRPr lang="en-US" sz="3462" dirty="0">
              <a:solidFill>
                <a:srgbClr val="FFFF00"/>
              </a:solidFill>
              <a:latin typeface="Times" charset="0"/>
            </a:endParaRPr>
          </a:p>
          <a:p>
            <a:pPr algn="ctr"/>
            <a:r>
              <a:rPr lang="en-US" sz="2423" dirty="0">
                <a:solidFill>
                  <a:srgbClr val="FFFF00"/>
                </a:solidFill>
                <a:latin typeface="Times" charset="0"/>
              </a:rPr>
              <a:t>Vice-president for Clinical Research</a:t>
            </a:r>
          </a:p>
          <a:p>
            <a:pPr algn="ctr"/>
            <a:r>
              <a:rPr lang="en-US" sz="2423" dirty="0">
                <a:solidFill>
                  <a:srgbClr val="FFFF00"/>
                </a:solidFill>
                <a:latin typeface="Times" charset="0"/>
              </a:rPr>
              <a:t>Professor of Anesthesiology</a:t>
            </a:r>
          </a:p>
          <a:p>
            <a:pPr algn="ctr"/>
            <a:r>
              <a:rPr lang="en-US" sz="2423" dirty="0">
                <a:solidFill>
                  <a:srgbClr val="FFFF00"/>
                </a:solidFill>
                <a:latin typeface="Times" charset="0"/>
              </a:rPr>
              <a:t>UTHealth, Houston</a:t>
            </a:r>
          </a:p>
          <a:p>
            <a:pPr algn="ctr"/>
            <a:endParaRPr lang="en-US" sz="2423" dirty="0">
              <a:solidFill>
                <a:schemeClr val="hlink"/>
              </a:solidFill>
              <a:latin typeface="Times" charset="0"/>
            </a:endParaRPr>
          </a:p>
          <a:p>
            <a:pPr algn="ctr"/>
            <a:r>
              <a:rPr lang="en-US" sz="1731" dirty="0">
                <a:latin typeface="Times" charset="0"/>
              </a:rPr>
              <a:t>No relevant conflicts</a:t>
            </a:r>
          </a:p>
          <a:p>
            <a:endParaRPr lang="en-US" sz="3223" dirty="0">
              <a:latin typeface="Times" charset="0"/>
            </a:endParaRPr>
          </a:p>
        </p:txBody>
      </p:sp>
      <p:sp>
        <p:nvSpPr>
          <p:cNvPr id="6" name="Text Box 20">
            <a:extLst>
              <a:ext uri="{FF2B5EF4-FFF2-40B4-BE49-F238E27FC236}">
                <a16:creationId xmlns:a16="http://schemas.microsoft.com/office/drawing/2014/main" id="{C2C38F80-AE38-1749-BDA6-C650CAE40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987" y="4449459"/>
            <a:ext cx="8285562" cy="625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2"/>
                </a:solidFill>
                <a:latin typeface="Helvetica" charset="0"/>
                <a:ea typeface="ＭＳ Ｐゴシック" charset="0"/>
              </a:defRPr>
            </a:lvl9pPr>
          </a:lstStyle>
          <a:p>
            <a:r>
              <a:rPr lang="en-US" sz="3462" dirty="0">
                <a:solidFill>
                  <a:srgbClr val="FF0000"/>
                </a:solidFill>
                <a:latin typeface="+mn-lt"/>
              </a:rPr>
              <a:t>www.OR.org                              DS@OR.org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D2079EB-0579-6575-BB55-19B88D5A0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23916"/>
            <a:ext cx="3653203" cy="329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98479"/>
      </p:ext>
    </p:extLst>
  </p:cSld>
  <p:clrMapOvr>
    <a:masterClrMapping/>
  </p:clrMapOvr>
  <p:transition spd="slow" advTm="22453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3065F-EA61-92D1-2C29-CD7213B8C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2"/>
                </a:solidFill>
              </a:rPr>
              <a:t>Dexmedetomidine for Non-cardiac Surg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00203B-24AA-02DD-6EAA-26B5DD9883D4}"/>
              </a:ext>
            </a:extLst>
          </p:cNvPr>
          <p:cNvSpPr txBox="1"/>
          <p:nvPr/>
        </p:nvSpPr>
        <p:spPr>
          <a:xfrm>
            <a:off x="7467600" y="4535146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rgbClr val="FFFF00"/>
                </a:solidFill>
                <a:latin typeface="+mj-lt"/>
              </a:rPr>
              <a:t>Wang D-X, Unpublished</a:t>
            </a:r>
            <a:endParaRPr lang="en-US" sz="1400" dirty="0">
              <a:solidFill>
                <a:srgbClr val="FFFF00"/>
              </a:solidFill>
            </a:endParaRPr>
          </a:p>
        </p:txBody>
      </p:sp>
      <p:pic>
        <p:nvPicPr>
          <p:cNvPr id="11" name="Picture 10" descr="A graph of a patient's recovery&#10;&#10;AI-generated content may be incorrect.">
            <a:extLst>
              <a:ext uri="{FF2B5EF4-FFF2-40B4-BE49-F238E27FC236}">
                <a16:creationId xmlns:a16="http://schemas.microsoft.com/office/drawing/2014/main" id="{F398D31F-BFB3-EE52-764E-C47BCFB5C4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01627"/>
            <a:ext cx="6858000" cy="41486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FB0E1E-BAC7-4D81-5F03-01AB550B4E7F}"/>
              </a:ext>
            </a:extLst>
          </p:cNvPr>
          <p:cNvSpPr txBox="1"/>
          <p:nvPr/>
        </p:nvSpPr>
        <p:spPr>
          <a:xfrm>
            <a:off x="7010400" y="916157"/>
            <a:ext cx="2057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N=1,500; 196 delirium events</a:t>
            </a:r>
          </a:p>
          <a:p>
            <a:endParaRPr lang="en-US" sz="2000" dirty="0">
              <a:solidFill>
                <a:schemeClr val="bg2"/>
              </a:solidFill>
            </a:endParaRPr>
          </a:p>
          <a:p>
            <a:r>
              <a:rPr lang="en-US" sz="2000" dirty="0">
                <a:solidFill>
                  <a:schemeClr val="bg2"/>
                </a:solidFill>
              </a:rPr>
              <a:t>Intraoperative &amp; postoperative administration</a:t>
            </a:r>
          </a:p>
          <a:p>
            <a:endParaRPr lang="en-US" sz="2000" dirty="0">
              <a:solidFill>
                <a:schemeClr val="bg2"/>
              </a:solidFill>
            </a:endParaRPr>
          </a:p>
          <a:p>
            <a:r>
              <a:rPr lang="en-US" sz="2000" dirty="0">
                <a:solidFill>
                  <a:schemeClr val="bg2"/>
                </a:solidFill>
              </a:rPr>
              <a:t>Neutral results in several smaller trials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5566649"/>
      </p:ext>
    </p:extLst>
  </p:cSld>
  <p:clrMapOvr>
    <a:masterClrMapping/>
  </p:clrMapOvr>
  <p:transition spd="slow" advTm="44650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3A541-2B84-052E-76A2-8FA7965D4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solidFill>
                  <a:schemeClr val="bg2"/>
                </a:solidFill>
              </a:rPr>
              <a:t>Dexmedetomidine in Cardiac Surgery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19BAFE-CF38-5F5B-C0A9-1A586AF990C7}"/>
              </a:ext>
            </a:extLst>
          </p:cNvPr>
          <p:cNvSpPr txBox="1"/>
          <p:nvPr/>
        </p:nvSpPr>
        <p:spPr>
          <a:xfrm>
            <a:off x="6423383" y="4705350"/>
            <a:ext cx="26444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FF00"/>
                </a:solidFill>
              </a:rPr>
              <a:t>Wang, Anaesthesia 2023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2B4C24-F199-DB82-DCE3-2734BAA4D402}"/>
              </a:ext>
            </a:extLst>
          </p:cNvPr>
          <p:cNvSpPr txBox="1"/>
          <p:nvPr/>
        </p:nvSpPr>
        <p:spPr>
          <a:xfrm>
            <a:off x="6347183" y="971550"/>
            <a:ext cx="272061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solidFill>
                  <a:schemeClr val="bg2"/>
                </a:solidFill>
                <a:ea typeface="ＭＳ Ｐゴシック"/>
                <a:cs typeface="Times"/>
              </a:rPr>
              <a:t>Randomized trial, N=652</a:t>
            </a:r>
          </a:p>
          <a:p>
            <a:endParaRPr lang="en-US" sz="200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>
                <a:solidFill>
                  <a:schemeClr val="bg2"/>
                </a:solidFill>
                <a:ea typeface="ＭＳ Ｐゴシック"/>
              </a:rPr>
              <a:t>145 delirium events</a:t>
            </a:r>
          </a:p>
          <a:p>
            <a:r>
              <a:rPr lang="en-US" sz="2000">
                <a:solidFill>
                  <a:schemeClr val="bg2"/>
                </a:solidFill>
                <a:ea typeface="ＭＳ Ｐゴシック"/>
              </a:rPr>
              <a:t>P = 0.62</a:t>
            </a:r>
          </a:p>
          <a:p>
            <a:endParaRPr lang="en-US" sz="200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>
                <a:solidFill>
                  <a:srgbClr val="FFFF00"/>
                </a:solidFill>
                <a:ea typeface="ＭＳ Ｐゴシック"/>
              </a:rPr>
              <a:t>Similar results from DECADE, N=798. Turan, Lancet 2020</a:t>
            </a:r>
            <a:endParaRPr lang="en-US" sz="2000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242160-18BE-C5E4-B703-5219661E5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2" y="917176"/>
            <a:ext cx="6160168" cy="39405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72C8ED-BD23-C4AF-DE58-EF9A7840D8B1}"/>
              </a:ext>
            </a:extLst>
          </p:cNvPr>
          <p:cNvSpPr txBox="1"/>
          <p:nvPr/>
        </p:nvSpPr>
        <p:spPr>
          <a:xfrm>
            <a:off x="3527783" y="2156251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tx2">
                    <a:lumMod val="10000"/>
                  </a:schemeClr>
                </a:solidFill>
                <a:ea typeface="ＭＳ Ｐゴシック"/>
              </a:rPr>
              <a:t>Dexmedetomidine</a:t>
            </a:r>
          </a:p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BFCE29-0608-F847-D41F-BB48983A6677}"/>
              </a:ext>
            </a:extLst>
          </p:cNvPr>
          <p:cNvSpPr txBox="1"/>
          <p:nvPr/>
        </p:nvSpPr>
        <p:spPr>
          <a:xfrm>
            <a:off x="1905000" y="1356278"/>
            <a:ext cx="1370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tx2">
                    <a:lumMod val="10000"/>
                  </a:schemeClr>
                </a:solidFill>
                <a:ea typeface="ＭＳ Ｐゴシック"/>
              </a:rPr>
              <a:t>Placebo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73569"/>
      </p:ext>
    </p:extLst>
  </p:cSld>
  <p:clrMapOvr>
    <a:masterClrMapping/>
  </p:clrMapOvr>
  <p:transition spd="slow" advTm="39370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3BBDB-D504-A19F-BAA5-97854C53A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bg2"/>
                </a:solidFill>
              </a:rPr>
              <a:t>NSAIDs</a:t>
            </a:r>
          </a:p>
        </p:txBody>
      </p: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80167CD7-2291-DC63-F3F3-BC6098B87B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19150"/>
            <a:ext cx="5914777" cy="4248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37F12E-D680-F166-3BDC-CC2AC90A4561}"/>
              </a:ext>
            </a:extLst>
          </p:cNvPr>
          <p:cNvSpPr txBox="1"/>
          <p:nvPr/>
        </p:nvSpPr>
        <p:spPr>
          <a:xfrm>
            <a:off x="6781800" y="4378464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FF00"/>
                </a:solidFill>
              </a:rPr>
              <a:t>Kim, Korean J Anesth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FD9531-9F38-65BA-1500-2CA258A527D6}"/>
              </a:ext>
            </a:extLst>
          </p:cNvPr>
          <p:cNvSpPr txBox="1"/>
          <p:nvPr/>
        </p:nvSpPr>
        <p:spPr>
          <a:xfrm>
            <a:off x="7162800" y="1581150"/>
            <a:ext cx="1846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Tiny studies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2E604A-FAD3-5124-0DFE-400F43DC2042}"/>
              </a:ext>
            </a:extLst>
          </p:cNvPr>
          <p:cNvCxnSpPr>
            <a:cxnSpLocks/>
            <a:stCxn id="7" idx="1"/>
          </p:cNvCxnSpPr>
          <p:nvPr/>
        </p:nvCxnSpPr>
        <p:spPr bwMode="auto">
          <a:xfrm flipH="1" flipV="1">
            <a:off x="6477000" y="1809750"/>
            <a:ext cx="685800" cy="22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86610714"/>
      </p:ext>
    </p:extLst>
  </p:cSld>
  <p:clrMapOvr>
    <a:masterClrMapping/>
  </p:clrMapOvr>
  <p:transition spd="slow" advTm="45450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DADBA-EB67-7A41-B7A8-512C37203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/>
              </a:rPr>
              <a:t>Antipsychotic  Prophylaxis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3E45A-8D68-014C-A8E1-0BCCF925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endParaRPr lang="en-US" sz="3200">
              <a:ea typeface="ＭＳ Ｐゴシック"/>
            </a:endParaRPr>
          </a:p>
          <a:p>
            <a:pPr marL="0" indent="0"/>
            <a:endParaRPr lang="en-US" sz="1900">
              <a:ea typeface="ＭＳ Ｐゴシック"/>
            </a:endParaRPr>
          </a:p>
          <a:p>
            <a:pPr marL="0" indent="0"/>
            <a:endParaRPr lang="en-US" sz="3200"/>
          </a:p>
        </p:txBody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A201A140-56A5-6DA9-9F86-632AC2C7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71" y="895350"/>
            <a:ext cx="8939472" cy="3200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3C682C-2A96-DFCF-ACA4-361F5C9F6AE5}"/>
              </a:ext>
            </a:extLst>
          </p:cNvPr>
          <p:cNvSpPr txBox="1"/>
          <p:nvPr/>
        </p:nvSpPr>
        <p:spPr>
          <a:xfrm>
            <a:off x="5105400" y="4743024"/>
            <a:ext cx="402534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dirty="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Neufeld et al, J Am </a:t>
            </a:r>
            <a:r>
              <a:rPr lang="en-US" sz="2000" dirty="0" err="1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Geriatr</a:t>
            </a:r>
            <a:r>
              <a:rPr lang="en-US" sz="2000" dirty="0">
                <a:solidFill>
                  <a:srgbClr val="FFFF00"/>
                </a:solidFill>
                <a:latin typeface="Times"/>
                <a:ea typeface="ＭＳ Ｐゴシック"/>
                <a:cs typeface="Times"/>
              </a:rPr>
              <a:t> Soc 2016</a:t>
            </a:r>
            <a:endParaRPr lang="en-US" sz="2000" dirty="0">
              <a:solidFill>
                <a:srgbClr val="FFFF00"/>
              </a:solidFill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648430715"/>
      </p:ext>
    </p:extLst>
  </p:cSld>
  <p:clrMapOvr>
    <a:masterClrMapping/>
  </p:clrMapOvr>
  <p:transition spd="slow" advTm="24053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A39A8-6ACA-DCE2-7E02-FED7D0AE2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00"/>
                </a:solidFill>
              </a:rPr>
              <a:t>Treatments That </a:t>
            </a:r>
            <a:r>
              <a:rPr lang="en-US" sz="4000" i="1" dirty="0">
                <a:solidFill>
                  <a:srgbClr val="FFFF00"/>
                </a:solidFill>
              </a:rPr>
              <a:t>Apparently</a:t>
            </a:r>
            <a:r>
              <a:rPr lang="en-US" sz="4000" dirty="0">
                <a:solidFill>
                  <a:srgbClr val="FFFF00"/>
                </a:solidFill>
              </a:rPr>
              <a:t> Work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376D73-79F0-04B8-3F4D-194DCC6103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819150"/>
            <a:ext cx="8816974" cy="4247784"/>
          </a:xfrm>
        </p:spPr>
        <p:txBody>
          <a:bodyPr/>
          <a:lstStyle/>
          <a:p>
            <a:r>
              <a:rPr lang="en-US" sz="2800" dirty="0">
                <a:solidFill>
                  <a:schemeClr val="bg2"/>
                </a:solidFill>
              </a:rPr>
              <a:t>Preoperative cognitive training</a:t>
            </a:r>
          </a:p>
          <a:p>
            <a:r>
              <a:rPr lang="en-US" sz="2800" dirty="0">
                <a:solidFill>
                  <a:schemeClr val="bg2"/>
                </a:solidFill>
              </a:rPr>
              <a:t>Melatonin</a:t>
            </a:r>
          </a:p>
          <a:p>
            <a:r>
              <a:rPr lang="en-US" sz="2800" dirty="0">
                <a:solidFill>
                  <a:schemeClr val="bg2"/>
                </a:solidFill>
              </a:rPr>
              <a:t>NSAIDs</a:t>
            </a:r>
          </a:p>
          <a:p>
            <a:r>
              <a:rPr lang="en-US" sz="2800" dirty="0">
                <a:solidFill>
                  <a:schemeClr val="bg2"/>
                </a:solidFill>
              </a:rPr>
              <a:t>Dexmedetomidine for noncardiac surgery</a:t>
            </a:r>
          </a:p>
          <a:p>
            <a:r>
              <a:rPr lang="en-US" sz="2800" dirty="0">
                <a:solidFill>
                  <a:schemeClr val="bg2"/>
                </a:solidFill>
              </a:rPr>
              <a:t>Orientation strategies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Glasses, hearing aids, clocks, family present</a:t>
            </a:r>
          </a:p>
          <a:p>
            <a:pPr lvl="1"/>
            <a:r>
              <a:rPr lang="en-US" sz="2400" dirty="0">
                <a:solidFill>
                  <a:schemeClr val="bg2"/>
                </a:solidFill>
              </a:rPr>
              <a:t>Hydration, nutrition</a:t>
            </a:r>
          </a:p>
          <a:p>
            <a:endParaRPr lang="en-US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483801"/>
      </p:ext>
    </p:extLst>
  </p:cSld>
  <p:clrMapOvr>
    <a:masterClrMapping/>
  </p:clrMapOvr>
  <p:transition spd="slow" advTm="66858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96A9D-0D6D-E4D9-7CB1-F0EBE3F4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00"/>
                </a:solidFill>
              </a:rPr>
              <a:t>Treatments with </a:t>
            </a:r>
            <a:r>
              <a:rPr lang="en-US" sz="4000" i="1" dirty="0">
                <a:solidFill>
                  <a:srgbClr val="FFFF00"/>
                </a:solidFill>
              </a:rPr>
              <a:t>Unclear</a:t>
            </a:r>
            <a:r>
              <a:rPr lang="en-US" sz="4000" dirty="0">
                <a:solidFill>
                  <a:srgbClr val="FFFF00"/>
                </a:solidFill>
              </a:rPr>
              <a:t> Benefit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A1B0-7FF8-F5A1-72EC-3D4B962F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90" y="819150"/>
            <a:ext cx="8898819" cy="4247784"/>
          </a:xfrm>
        </p:spPr>
        <p:txBody>
          <a:bodyPr/>
          <a:lstStyle/>
          <a:p>
            <a:r>
              <a:rPr lang="en-US" sz="2800" dirty="0"/>
              <a:t>Minimizing opioids</a:t>
            </a:r>
          </a:p>
          <a:p>
            <a:r>
              <a:rPr lang="en-US" sz="2800" dirty="0"/>
              <a:t>Good (non-opioid) analgesia</a:t>
            </a:r>
          </a:p>
          <a:p>
            <a:r>
              <a:rPr lang="en-US" sz="2800" dirty="0"/>
              <a:t>Avoiding sleep deprivation</a:t>
            </a:r>
          </a:p>
          <a:p>
            <a:r>
              <a:rPr lang="en-US" sz="2800" dirty="0"/>
              <a:t>Normothermia</a:t>
            </a:r>
          </a:p>
          <a:p>
            <a:r>
              <a:rPr lang="en-US" sz="3200"/>
              <a:t>Extreme hypotension </a:t>
            </a:r>
            <a:r>
              <a:rPr lang="en-US" sz="3200" dirty="0"/>
              <a:t>prevention</a:t>
            </a:r>
          </a:p>
          <a:p>
            <a:r>
              <a:rPr lang="en-US" sz="3200" dirty="0"/>
              <a:t>Antipsychotic prophylaxis</a:t>
            </a:r>
          </a:p>
          <a:p>
            <a:endParaRPr lang="en-US" sz="3600" dirty="0"/>
          </a:p>
          <a:p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514372"/>
      </p:ext>
    </p:extLst>
  </p:cSld>
  <p:clrMapOvr>
    <a:masterClrMapping/>
  </p:clrMapOvr>
  <p:transition spd="slow" advTm="73557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96A9D-0D6D-E4D9-7CB1-F0EBE3F49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9144000" cy="642938"/>
          </a:xfrm>
        </p:spPr>
        <p:txBody>
          <a:bodyPr/>
          <a:lstStyle/>
          <a:p>
            <a:r>
              <a:rPr lang="en-US" sz="4000" dirty="0">
                <a:solidFill>
                  <a:srgbClr val="FFFF00"/>
                </a:solidFill>
              </a:rPr>
              <a:t>Ineffective Treatments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A1B0-7FF8-F5A1-72EC-3D4B962F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819150"/>
            <a:ext cx="4114800" cy="4247784"/>
          </a:xfrm>
        </p:spPr>
        <p:txBody>
          <a:bodyPr/>
          <a:lstStyle/>
          <a:p>
            <a:r>
              <a:rPr lang="en-US" sz="2800" dirty="0"/>
              <a:t>Propofol versus volatile</a:t>
            </a:r>
          </a:p>
          <a:p>
            <a:r>
              <a:rPr lang="en-US" sz="2800" dirty="0"/>
              <a:t>Regional (versus GA)</a:t>
            </a:r>
          </a:p>
          <a:p>
            <a:r>
              <a:rPr lang="en-US" sz="2800" dirty="0"/>
              <a:t>Light anesthesia</a:t>
            </a:r>
          </a:p>
          <a:p>
            <a:r>
              <a:rPr lang="en-US" sz="2800" dirty="0"/>
              <a:t>Steroids</a:t>
            </a:r>
          </a:p>
          <a:p>
            <a:r>
              <a:rPr lang="en-US" sz="2800" dirty="0"/>
              <a:t>Avoiding midazolam</a:t>
            </a:r>
          </a:p>
          <a:p>
            <a:endParaRPr lang="en-US" sz="2400" dirty="0">
              <a:solidFill>
                <a:schemeClr val="bg2"/>
              </a:solidFill>
            </a:endParaRPr>
          </a:p>
          <a:p>
            <a:endParaRPr lang="en-US" sz="28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2817F5-83CA-F9B1-EB6C-DF363BEA7176}"/>
              </a:ext>
            </a:extLst>
          </p:cNvPr>
          <p:cNvSpPr txBox="1">
            <a:spLocks/>
          </p:cNvSpPr>
          <p:nvPr/>
        </p:nvSpPr>
        <p:spPr bwMode="auto">
          <a:xfrm>
            <a:off x="4419600" y="837389"/>
            <a:ext cx="4648199" cy="424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3025" tIns="36512" rIns="73025" bIns="36512" numCol="1" anchor="t" anchorCtr="0" compatLnSpc="1">
            <a:prstTxWarp prst="textNoShape">
              <a:avLst/>
            </a:prstTxWarp>
          </a:bodyPr>
          <a:lstStyle>
            <a:lvl1pPr marL="305150" indent="-305150" algn="l" defTabSz="813145" rtl="0" eaLnBrk="0" fontAlgn="base" hangingPunct="0">
              <a:spcBef>
                <a:spcPct val="50000"/>
              </a:spcBef>
              <a:spcAft>
                <a:spcPct val="0"/>
              </a:spcAft>
              <a:defRPr sz="3111">
                <a:solidFill>
                  <a:schemeClr val="bg2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defRPr>
            </a:lvl1pPr>
            <a:lvl2pPr marL="659688" indent="-227540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20000"/>
              <a:buFont typeface="Palatino" pitchFamily="2" charset="77"/>
              <a:buChar char="•"/>
              <a:defRPr sz="2444"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2pPr>
            <a:lvl3pPr marL="1015990" indent="-202846" algn="l" defTabSz="813145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3pPr>
            <a:lvl4pPr marL="142168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22"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4pPr>
            <a:lvl5pPr marL="182913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bg2"/>
                </a:solidFill>
                <a:latin typeface="+mn-lt"/>
                <a:ea typeface="ＭＳ Ｐゴシック" pitchFamily="-65" charset="-128"/>
              </a:defRPr>
            </a:lvl5pPr>
            <a:lvl6pPr marL="233713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6pPr>
            <a:lvl7pPr marL="284512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7pPr>
            <a:lvl8pPr marL="3353120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8pPr>
            <a:lvl9pPr marL="3861115" indent="-202846" algn="l" defTabSz="81314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222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800" kern="0" dirty="0"/>
              <a:t>Inhaled anti-</a:t>
            </a:r>
            <a:r>
              <a:rPr lang="en-US" sz="2800" kern="0" dirty="0" err="1"/>
              <a:t>cholenergics</a:t>
            </a:r>
            <a:endParaRPr lang="en-US" sz="2800" kern="0" dirty="0"/>
          </a:p>
          <a:p>
            <a:r>
              <a:rPr lang="en-US" sz="2800" kern="0" dirty="0"/>
              <a:t>Ketamine</a:t>
            </a:r>
          </a:p>
          <a:p>
            <a:r>
              <a:rPr lang="en-US" sz="2800" dirty="0"/>
              <a:t>Tight glucose control</a:t>
            </a:r>
          </a:p>
          <a:p>
            <a:pPr lvl="1"/>
            <a:r>
              <a:rPr lang="en-US" sz="2400" dirty="0"/>
              <a:t>Possibly worsens delirium</a:t>
            </a:r>
          </a:p>
          <a:p>
            <a:r>
              <a:rPr lang="en-US" sz="2800" dirty="0"/>
              <a:t> </a:t>
            </a:r>
          </a:p>
          <a:p>
            <a:endParaRPr lang="en-US" sz="2800" dirty="0"/>
          </a:p>
          <a:p>
            <a:endParaRPr lang="en-US" sz="2667" kern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C713C2-BE57-1A22-3062-B28528346F9B}"/>
              </a:ext>
            </a:extLst>
          </p:cNvPr>
          <p:cNvCxnSpPr/>
          <p:nvPr/>
        </p:nvCxnSpPr>
        <p:spPr bwMode="auto">
          <a:xfrm>
            <a:off x="4191000" y="971550"/>
            <a:ext cx="0" cy="40386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20093385"/>
      </p:ext>
    </p:extLst>
  </p:cSld>
  <p:clrMapOvr>
    <a:masterClrMapping/>
  </p:clrMapOvr>
  <p:transition spd="slow" advTm="66442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96A9D-0D6D-E4D9-7CB1-F0EBE3F49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FF00"/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A1B0-7FF8-F5A1-72EC-3D4B962F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26" y="762366"/>
            <a:ext cx="8898819" cy="4247784"/>
          </a:xfrm>
        </p:spPr>
        <p:txBody>
          <a:bodyPr/>
          <a:lstStyle/>
          <a:p>
            <a:r>
              <a:rPr lang="en-US" sz="2800" dirty="0"/>
              <a:t>Delirium is common</a:t>
            </a:r>
          </a:p>
          <a:p>
            <a:pPr lvl="1"/>
            <a:r>
              <a:rPr lang="en-US" sz="2400" dirty="0"/>
              <a:t>Risk factors are well known, but mostly unmodifiable</a:t>
            </a:r>
          </a:p>
          <a:p>
            <a:r>
              <a:rPr lang="en-US" sz="2800" dirty="0"/>
              <a:t>Consider treatments with reasonable evidence</a:t>
            </a:r>
          </a:p>
          <a:p>
            <a:pPr lvl="1"/>
            <a:r>
              <a:rPr lang="en-US" sz="2400" dirty="0"/>
              <a:t>NSAIDs</a:t>
            </a:r>
          </a:p>
          <a:p>
            <a:pPr lvl="1"/>
            <a:r>
              <a:rPr lang="en-US" sz="2400" dirty="0"/>
              <a:t>Melatonin</a:t>
            </a:r>
          </a:p>
          <a:p>
            <a:pPr lvl="1"/>
            <a:r>
              <a:rPr lang="en-US" sz="2400" dirty="0"/>
              <a:t>Dexmedetomidine for non-cardiac surgery</a:t>
            </a:r>
          </a:p>
          <a:p>
            <a:r>
              <a:rPr lang="en-US" sz="2800" dirty="0"/>
              <a:t>Consider logical but unproven strategies</a:t>
            </a:r>
          </a:p>
          <a:p>
            <a:pPr lvl="1"/>
            <a:r>
              <a:rPr lang="en-US" sz="2400" dirty="0"/>
              <a:t>Good analgesia without excessive opioid</a:t>
            </a:r>
          </a:p>
          <a:p>
            <a:pPr lvl="1"/>
            <a:r>
              <a:rPr lang="en-US" sz="2400" dirty="0"/>
              <a:t>Avoiding sleep deprivation</a:t>
            </a:r>
          </a:p>
          <a:p>
            <a:pPr lvl="1"/>
            <a:r>
              <a:rPr lang="en-US" sz="2400" dirty="0"/>
              <a:t>Orientation strategies: glasses, hearing aids, etc.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00432"/>
      </p:ext>
    </p:extLst>
  </p:cSld>
  <p:clrMapOvr>
    <a:masterClrMapping/>
  </p:clrMapOvr>
  <p:transition spd="slow" advTm="48448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E730-7DE7-CBC5-FA73-18C1D3B5DFE4}"/>
              </a:ext>
            </a:extLst>
          </p:cNvPr>
          <p:cNvSpPr txBox="1">
            <a:spLocks/>
          </p:cNvSpPr>
          <p:nvPr/>
        </p:nvSpPr>
        <p:spPr>
          <a:xfrm>
            <a:off x="-70064" y="-57700"/>
            <a:ext cx="9130263" cy="615462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4445" kern="0" dirty="0"/>
              <a:t>And that’s all folks…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12DE7F-BDE1-16BE-94A4-4C5C5F4D344A}"/>
              </a:ext>
            </a:extLst>
          </p:cNvPr>
          <p:cNvSpPr txBox="1">
            <a:spLocks/>
          </p:cNvSpPr>
          <p:nvPr/>
        </p:nvSpPr>
        <p:spPr>
          <a:xfrm>
            <a:off x="13738" y="4663558"/>
            <a:ext cx="9130262" cy="454728"/>
          </a:xfrm>
          <a:prstGeom prst="rect">
            <a:avLst/>
          </a:prstGeom>
        </p:spPr>
        <p:txBody>
          <a:bodyPr/>
          <a:lstStyle>
            <a:lvl1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+mj-lt"/>
                <a:ea typeface="+mj-ea"/>
                <a:cs typeface="ＭＳ Ｐゴシック" charset="0"/>
              </a:defRPr>
            </a:lvl1pPr>
            <a:lvl2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587045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174090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761134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348179" algn="ctr" defTabSz="939680" rtl="0" eaLnBrk="0" fontAlgn="base" hangingPunct="0">
              <a:spcBef>
                <a:spcPct val="0"/>
              </a:spcBef>
              <a:spcAft>
                <a:spcPct val="0"/>
              </a:spcAft>
              <a:defRPr sz="5136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3115" kern="0" dirty="0">
                <a:solidFill>
                  <a:srgbClr val="FFFF00"/>
                </a:solidFill>
              </a:rPr>
              <a:t>Selected O</a:t>
            </a:r>
            <a:r>
              <a:rPr lang="en-US" sz="2077" kern="0" dirty="0">
                <a:solidFill>
                  <a:srgbClr val="FFFF00"/>
                </a:solidFill>
              </a:rPr>
              <a:t>UTCOMES</a:t>
            </a:r>
            <a:r>
              <a:rPr lang="en-US" sz="3115" kern="0" dirty="0">
                <a:solidFill>
                  <a:srgbClr val="FFFF00"/>
                </a:solidFill>
              </a:rPr>
              <a:t> R</a:t>
            </a:r>
            <a:r>
              <a:rPr lang="en-US" sz="2077" kern="0" dirty="0">
                <a:solidFill>
                  <a:srgbClr val="FFFF00"/>
                </a:solidFill>
              </a:rPr>
              <a:t>ESEARCH</a:t>
            </a:r>
            <a:r>
              <a:rPr lang="en-US" sz="3115" kern="0" dirty="0">
                <a:solidFill>
                  <a:srgbClr val="FFFF00"/>
                </a:solidFill>
              </a:rPr>
              <a:t> covers since 2023</a:t>
            </a:r>
          </a:p>
        </p:txBody>
      </p:sp>
      <p:pic>
        <p:nvPicPr>
          <p:cNvPr id="6861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D64F541-1652-31BE-D6AE-03290AAD1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480" y="865144"/>
            <a:ext cx="1491992" cy="1926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20" name="Picture 1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65DB95D-CF60-5C9E-4D11-1C0AE6741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629" y="859868"/>
            <a:ext cx="1589057" cy="19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4352630-D74A-1DF3-E12E-9BE124EBF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72" y="865545"/>
            <a:ext cx="1637567" cy="1926064"/>
          </a:xfrm>
          <a:prstGeom prst="rect">
            <a:avLst/>
          </a:prstGeom>
        </p:spPr>
      </p:pic>
      <p:pic>
        <p:nvPicPr>
          <p:cNvPr id="5" name="Picture 4" descr="A close-up of a medical report&#10;&#10;Description automatically generated">
            <a:extLst>
              <a:ext uri="{FF2B5EF4-FFF2-40B4-BE49-F238E27FC236}">
                <a16:creationId xmlns:a16="http://schemas.microsoft.com/office/drawing/2014/main" id="{A7E2D3E5-C44E-BE99-19FF-9BE82D5E13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1888" y="854193"/>
            <a:ext cx="1637566" cy="1830030"/>
          </a:xfrm>
          <a:prstGeom prst="rect">
            <a:avLst/>
          </a:prstGeom>
        </p:spPr>
      </p:pic>
      <p:pic>
        <p:nvPicPr>
          <p:cNvPr id="7" name="Picture 6" descr="A medical informational poster of a person lying in a bed&#10;&#10;Description automatically generated">
            <a:extLst>
              <a:ext uri="{FF2B5EF4-FFF2-40B4-BE49-F238E27FC236}">
                <a16:creationId xmlns:a16="http://schemas.microsoft.com/office/drawing/2014/main" id="{45BA4CAA-943B-1201-7641-FB511FF146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320" y="2876900"/>
            <a:ext cx="1569681" cy="1834848"/>
          </a:xfrm>
          <a:prstGeom prst="rect">
            <a:avLst/>
          </a:prstGeom>
        </p:spPr>
      </p:pic>
      <p:pic>
        <p:nvPicPr>
          <p:cNvPr id="10" name="Picture 9" descr="A screen shot of a device&#10;&#10;Description automatically generated">
            <a:extLst>
              <a:ext uri="{FF2B5EF4-FFF2-40B4-BE49-F238E27FC236}">
                <a16:creationId xmlns:a16="http://schemas.microsoft.com/office/drawing/2014/main" id="{526D6387-0E9E-A099-5188-CE3D152DAD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1270" y="854193"/>
            <a:ext cx="1569680" cy="1876608"/>
          </a:xfrm>
          <a:prstGeom prst="rect">
            <a:avLst/>
          </a:prstGeom>
        </p:spPr>
      </p:pic>
      <p:pic>
        <p:nvPicPr>
          <p:cNvPr id="8" name="Picture 7" descr="A cover of a magazine&#10;&#10;Description automatically generated">
            <a:extLst>
              <a:ext uri="{FF2B5EF4-FFF2-40B4-BE49-F238E27FC236}">
                <a16:creationId xmlns:a16="http://schemas.microsoft.com/office/drawing/2014/main" id="{43E39898-F5D0-BAF4-290B-E34A65E488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86071" y="2876900"/>
            <a:ext cx="1554499" cy="1834848"/>
          </a:xfrm>
          <a:prstGeom prst="rect">
            <a:avLst/>
          </a:prstGeom>
        </p:spPr>
      </p:pic>
      <p:pic>
        <p:nvPicPr>
          <p:cNvPr id="9" name="Picture 8" descr="A poster of a diagram of the muscles of the back&#10;&#10;Description automatically generated">
            <a:extLst>
              <a:ext uri="{FF2B5EF4-FFF2-40B4-BE49-F238E27FC236}">
                <a16:creationId xmlns:a16="http://schemas.microsoft.com/office/drawing/2014/main" id="{119BA53D-54F9-D379-1B9F-0AEE16D55C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1694" y="2852532"/>
            <a:ext cx="1491993" cy="1835394"/>
          </a:xfrm>
          <a:prstGeom prst="rect">
            <a:avLst/>
          </a:prstGeom>
        </p:spPr>
      </p:pic>
      <p:pic>
        <p:nvPicPr>
          <p:cNvPr id="4" name="Picture 3" descr="A black cover with a black background&#10;&#10;Description automatically generated">
            <a:extLst>
              <a:ext uri="{FF2B5EF4-FFF2-40B4-BE49-F238E27FC236}">
                <a16:creationId xmlns:a16="http://schemas.microsoft.com/office/drawing/2014/main" id="{1EA3A46A-FF28-9BA7-6D1A-E4F60A1C40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38686" y="2842323"/>
            <a:ext cx="1514849" cy="18314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2A740D4-5879-6633-60E3-8FA2F167A888}"/>
              </a:ext>
            </a:extLst>
          </p:cNvPr>
          <p:cNvSpPr/>
          <p:nvPr/>
        </p:nvSpPr>
        <p:spPr bwMode="auto">
          <a:xfrm>
            <a:off x="5594811" y="2862948"/>
            <a:ext cx="1514848" cy="1790192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79131" tIns="39565" rIns="79131" bIns="39565" numCol="1" rtlCol="0" anchor="t" anchorCtr="0" compatLnSpc="1">
            <a:prstTxWarp prst="textNoShape">
              <a:avLst/>
            </a:prstTxWarp>
          </a:bodyPr>
          <a:lstStyle/>
          <a:p>
            <a:pPr defTabSz="791322"/>
            <a:endParaRPr lang="en-US" sz="2077" dirty="0">
              <a:solidFill>
                <a:srgbClr val="000000"/>
              </a:solidFill>
              <a:latin typeface="Helvetica" charset="0"/>
              <a:ea typeface="ＭＳ Ｐゴシック" charset="0"/>
            </a:endParaRPr>
          </a:p>
        </p:txBody>
      </p:sp>
      <p:pic>
        <p:nvPicPr>
          <p:cNvPr id="13" name="Picture 12" descr="A magazine cover with a diagram&#10;&#10;AI-generated content may be incorrect.">
            <a:extLst>
              <a:ext uri="{FF2B5EF4-FFF2-40B4-BE49-F238E27FC236}">
                <a16:creationId xmlns:a16="http://schemas.microsoft.com/office/drawing/2014/main" id="{B84AF835-380D-DE31-6A27-BD162B6313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07379" y="2842322"/>
            <a:ext cx="1514849" cy="1791267"/>
          </a:xfrm>
          <a:prstGeom prst="rect">
            <a:avLst/>
          </a:prstGeom>
        </p:spPr>
      </p:pic>
    </p:spTree>
  </p:cSld>
  <p:clrMapOvr>
    <a:masterClrMapping/>
  </p:clrMapOvr>
  <p:transition spd="slow" advTm="8309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26ED4-2DA7-641A-8057-2DF703F2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Wang D-X, in Preparation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EC609-2591-D922-87DB-E9A21F1A1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895350"/>
            <a:ext cx="6629400" cy="41189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C8C321-A60D-50D0-EFBE-D9EEFB372230}"/>
              </a:ext>
            </a:extLst>
          </p:cNvPr>
          <p:cNvSpPr txBox="1"/>
          <p:nvPr/>
        </p:nvSpPr>
        <p:spPr>
          <a:xfrm>
            <a:off x="7010400" y="1123950"/>
            <a:ext cx="2057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N=562</a:t>
            </a:r>
          </a:p>
          <a:p>
            <a:endParaRPr lang="en-US">
              <a:solidFill>
                <a:schemeClr val="bg2"/>
              </a:solidFill>
            </a:endParaRPr>
          </a:p>
          <a:p>
            <a:r>
              <a:rPr lang="en-US">
                <a:solidFill>
                  <a:schemeClr val="bg2"/>
                </a:solidFill>
              </a:rPr>
              <a:t>Randomized to targeted v. routine thermal management</a:t>
            </a:r>
          </a:p>
        </p:txBody>
      </p:sp>
    </p:spTree>
    <p:extLst>
      <p:ext uri="{BB962C8B-B14F-4D97-AF65-F5344CB8AC3E}">
        <p14:creationId xmlns:p14="http://schemas.microsoft.com/office/powerpoint/2010/main" val="4286108637"/>
      </p:ext>
    </p:extLst>
  </p:cSld>
  <p:clrMapOvr>
    <a:masterClrMapping/>
  </p:clrMapOvr>
  <p:transition spd="slow" advTm="35317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77CA9-E371-D4BA-B8BC-5F17CB862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DSM‐V Criteria for Delirium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AEE78-0E7A-9BD5-6E62-4129A50D2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819150"/>
            <a:ext cx="8305800" cy="4247784"/>
          </a:xfrm>
        </p:spPr>
        <p:txBody>
          <a:bodyPr/>
          <a:lstStyle/>
          <a:p>
            <a:pPr marL="0" indent="0"/>
            <a:r>
              <a:rPr lang="en-US" sz="3200" dirty="0"/>
              <a:t>An acute disturbance of attention and cognition that occurs after surgery, characterized by a sudden onset and fluctuating course of inattention, disorientation, memory deficit, and impaired psychomotor activity. </a:t>
            </a:r>
          </a:p>
          <a:p>
            <a:pPr marL="0" indent="0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 summary: Acute short-lived disturbances in consciousness or thinking </a:t>
            </a:r>
          </a:p>
          <a:p>
            <a:pPr marL="0" indent="0" algn="ctr"/>
            <a:endParaRPr lang="en-US" sz="900" dirty="0">
              <a:latin typeface="+mj-lt"/>
            </a:endParaRPr>
          </a:p>
          <a:p>
            <a:pPr marL="0" indent="0" algn="ctr"/>
            <a:endParaRPr lang="en-US" sz="900" dirty="0">
              <a:latin typeface="+mj-lt"/>
            </a:endParaRPr>
          </a:p>
          <a:p>
            <a:pPr marL="0" indent="0" algn="ctr"/>
            <a:endParaRPr lang="en-US" sz="800" dirty="0">
              <a:latin typeface="+mj-lt"/>
            </a:endParaRPr>
          </a:p>
          <a:p>
            <a:pPr marL="0" indent="0" algn="ctr"/>
            <a:endParaRPr lang="en-US" sz="800" dirty="0">
              <a:latin typeface="+mj-lt"/>
            </a:endParaRPr>
          </a:p>
          <a:p>
            <a:pPr marL="0" indent="0" algn="ctr"/>
            <a:endParaRPr lang="en-US" sz="800" dirty="0">
              <a:latin typeface="+mj-lt"/>
            </a:endParaRPr>
          </a:p>
          <a:p>
            <a:pPr marL="0" indent="0" algn="ctr"/>
            <a:endParaRPr lang="en-US" sz="800" dirty="0">
              <a:latin typeface="+mj-lt"/>
            </a:endParaRPr>
          </a:p>
          <a:p>
            <a:pPr marL="0" indent="0" algn="ctr"/>
            <a:endParaRPr lang="en-US" sz="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0125580"/>
      </p:ext>
    </p:extLst>
  </p:cSld>
  <p:clrMapOvr>
    <a:masterClrMapping/>
  </p:clrMapOvr>
  <p:transition spd="slow" advTm="34709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B7248-946D-68C6-2ECA-6A038C51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Emergence Delirium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9B3C2B-ED70-6426-1EDA-15B217190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95350"/>
            <a:ext cx="6629400" cy="41678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13251A-35F1-7DC1-F16D-2C60DE0E6010}"/>
              </a:ext>
            </a:extLst>
          </p:cNvPr>
          <p:cNvSpPr txBox="1"/>
          <p:nvPr/>
        </p:nvSpPr>
        <p:spPr>
          <a:xfrm>
            <a:off x="6858000" y="466309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FF00"/>
                </a:solidFill>
              </a:rPr>
              <a:t>Wang, D-X</a:t>
            </a:r>
          </a:p>
        </p:txBody>
      </p:sp>
    </p:spTree>
    <p:extLst>
      <p:ext uri="{BB962C8B-B14F-4D97-AF65-F5344CB8AC3E}">
        <p14:creationId xmlns:p14="http://schemas.microsoft.com/office/powerpoint/2010/main" val="2343648818"/>
      </p:ext>
    </p:extLst>
  </p:cSld>
  <p:clrMapOvr>
    <a:masterClrMapping/>
  </p:clrMapOvr>
  <p:transition spd="slow" advTm="13749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6DBBD-86CE-66F4-7564-1DDE1399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Postoperative Delirium</a:t>
            </a:r>
          </a:p>
        </p:txBody>
      </p:sp>
      <p:pic>
        <p:nvPicPr>
          <p:cNvPr id="5" name="Picture 4" descr="A picture containing text, diagram, font, screenshot&#10;&#10;Description automatically generated">
            <a:extLst>
              <a:ext uri="{FF2B5EF4-FFF2-40B4-BE49-F238E27FC236}">
                <a16:creationId xmlns:a16="http://schemas.microsoft.com/office/drawing/2014/main" id="{874751F7-8D34-D9B0-1017-086563466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95350"/>
            <a:ext cx="6629400" cy="41657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FA50E6-6381-4C0C-A29C-3F4458E544F6}"/>
              </a:ext>
            </a:extLst>
          </p:cNvPr>
          <p:cNvSpPr txBox="1"/>
          <p:nvPr/>
        </p:nvSpPr>
        <p:spPr>
          <a:xfrm>
            <a:off x="6934200" y="4696160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FFFF00"/>
                </a:solidFill>
              </a:rPr>
              <a:t>Wang, D-X</a:t>
            </a:r>
          </a:p>
        </p:txBody>
      </p:sp>
    </p:spTree>
    <p:extLst>
      <p:ext uri="{BB962C8B-B14F-4D97-AF65-F5344CB8AC3E}">
        <p14:creationId xmlns:p14="http://schemas.microsoft.com/office/powerpoint/2010/main" val="1228144557"/>
      </p:ext>
    </p:extLst>
  </p:cSld>
  <p:clrMapOvr>
    <a:masterClrMapping/>
  </p:clrMapOvr>
  <p:transition spd="slow" advTm="47690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2"/>
                </a:solidFill>
              </a:rPr>
              <a:t>Depth of Anesthesia: BALANCED Trial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4600" y="4835584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rgbClr val="FFFF00"/>
                </a:solidFill>
              </a:rPr>
              <a:t>Evered, Br J Anesth, 2021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79526"/>
            <a:ext cx="6477000" cy="3550278"/>
          </a:xfrm>
        </p:spPr>
      </p:pic>
      <p:sp>
        <p:nvSpPr>
          <p:cNvPr id="12" name="TextBox 11"/>
          <p:cNvSpPr txBox="1"/>
          <p:nvPr/>
        </p:nvSpPr>
        <p:spPr>
          <a:xfrm>
            <a:off x="609600" y="4429804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2"/>
                </a:solidFill>
              </a:rPr>
              <a:t>Percentage of new delirium diagnoses for each group on each day. BIS, bispectral index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577B2E-46AD-2D4B-7D4B-6328C58DE878}"/>
              </a:ext>
            </a:extLst>
          </p:cNvPr>
          <p:cNvSpPr txBox="1"/>
          <p:nvPr/>
        </p:nvSpPr>
        <p:spPr>
          <a:xfrm>
            <a:off x="6756788" y="971550"/>
            <a:ext cx="2311012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  <a:ea typeface="ＭＳ Ｐゴシック"/>
                <a:cs typeface="Times"/>
              </a:rPr>
              <a:t>Randomized trial, N=655</a:t>
            </a:r>
          </a:p>
          <a:p>
            <a:endParaRPr lang="en-US" sz="2000" dirty="0">
              <a:solidFill>
                <a:schemeClr val="bg2"/>
              </a:solidFill>
              <a:ea typeface="ＭＳ Ｐゴシック"/>
              <a:cs typeface="Times"/>
            </a:endParaRPr>
          </a:p>
          <a:p>
            <a:r>
              <a:rPr lang="en-US" sz="2000" dirty="0">
                <a:solidFill>
                  <a:schemeClr val="bg2"/>
                </a:solidFill>
                <a:ea typeface="ＭＳ Ｐゴシック"/>
                <a:cs typeface="Times"/>
              </a:rPr>
              <a:t>0.6 vs 0.8 MAC</a:t>
            </a:r>
          </a:p>
          <a:p>
            <a:endParaRPr lang="en-US" sz="2000" dirty="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 dirty="0">
                <a:solidFill>
                  <a:schemeClr val="bg2"/>
                </a:solidFill>
                <a:ea typeface="ＭＳ Ｐゴシック"/>
              </a:rPr>
              <a:t>121 delirium events</a:t>
            </a:r>
          </a:p>
          <a:p>
            <a:endParaRPr lang="en-US" sz="2000" dirty="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 dirty="0">
                <a:solidFill>
                  <a:schemeClr val="bg2"/>
                </a:solidFill>
                <a:ea typeface="ＭＳ Ｐゴシック"/>
              </a:rPr>
              <a:t>Odds 0.58</a:t>
            </a:r>
          </a:p>
          <a:p>
            <a:r>
              <a:rPr lang="en-US" sz="2000" dirty="0">
                <a:solidFill>
                  <a:schemeClr val="bg2"/>
                </a:solidFill>
                <a:ea typeface="ＭＳ Ｐゴシック"/>
              </a:rPr>
              <a:t>[0.38, 0.88]</a:t>
            </a:r>
          </a:p>
          <a:p>
            <a:endParaRPr lang="en-US" sz="2000" dirty="0">
              <a:solidFill>
                <a:schemeClr val="bg2"/>
              </a:solidFill>
              <a:ea typeface="ＭＳ Ｐゴシック"/>
            </a:endParaRPr>
          </a:p>
          <a:p>
            <a:r>
              <a:rPr lang="en-US" sz="2000" dirty="0">
                <a:solidFill>
                  <a:schemeClr val="bg2"/>
                </a:solidFill>
                <a:ea typeface="ＭＳ Ｐゴシック"/>
              </a:rPr>
              <a:t>NNT = 11</a:t>
            </a:r>
            <a:endParaRPr lang="en-US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599127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ea typeface="ＭＳ Ｐゴシック"/>
              </a:rPr>
              <a:t>Risk factors (overview) </a:t>
            </a:r>
            <a:endParaRPr lang="en-US" sz="3600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409387" y="895350"/>
            <a:ext cx="2638613" cy="381000"/>
          </a:xfrm>
          <a:prstGeom prst="roundRect">
            <a:avLst/>
          </a:prstGeom>
          <a:gradFill flip="none" rotWithShape="1">
            <a:gsLst>
              <a:gs pos="0">
                <a:srgbClr val="F59F87">
                  <a:tint val="66000"/>
                  <a:satMod val="160000"/>
                </a:srgbClr>
              </a:gs>
              <a:gs pos="50000">
                <a:srgbClr val="F59F87">
                  <a:tint val="44500"/>
                  <a:satMod val="160000"/>
                </a:srgbClr>
              </a:gs>
              <a:gs pos="100000">
                <a:srgbClr val="F59F87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Pre-operative</a:t>
            </a:r>
            <a:r>
              <a:rPr kumimoji="0" 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risk </a:t>
            </a:r>
            <a:r>
              <a:rPr kumimoji="0" 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Palatino"/>
              </a:rPr>
              <a:t>factors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09386" y="1352550"/>
          <a:ext cx="2562414" cy="3474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62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664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Age</a:t>
                      </a:r>
                      <a:r>
                        <a:rPr lang="en-US" sz="1200" b="0" baseline="0" dirty="0">
                          <a:solidFill>
                            <a:schemeClr val="bg2"/>
                          </a:solidFill>
                          <a:latin typeface="+mj-lt"/>
                        </a:rPr>
                        <a:t> over 65</a:t>
                      </a:r>
                      <a:endParaRPr lang="en-US" sz="1200" b="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64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Male sex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64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Baseline cognitive</a:t>
                      </a:r>
                      <a:r>
                        <a:rPr lang="en-US" sz="1200" baseline="0" dirty="0">
                          <a:solidFill>
                            <a:schemeClr val="bg2"/>
                          </a:solidFill>
                          <a:latin typeface="+mj-lt"/>
                        </a:rPr>
                        <a:t> dysfunction</a:t>
                      </a:r>
                      <a:endParaRPr lang="en-US" sz="12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64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Comorbid</a:t>
                      </a:r>
                      <a:r>
                        <a:rPr lang="en-US" sz="1200" baseline="0" dirty="0">
                          <a:solidFill>
                            <a:schemeClr val="bg2"/>
                          </a:solidFill>
                          <a:latin typeface="+mj-lt"/>
                        </a:rPr>
                        <a:t> medical conditions</a:t>
                      </a:r>
                      <a:endParaRPr lang="en-US" sz="12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64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Anxiety/depression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64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Benzodiazepine use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Sensory impairment</a:t>
                      </a:r>
                    </a:p>
                    <a:p>
                      <a:pPr algn="ctr"/>
                      <a:endParaRPr lang="en-US" sz="12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Alcohol use/smoking</a:t>
                      </a:r>
                    </a:p>
                    <a:p>
                      <a:pPr algn="ctr"/>
                      <a:endParaRPr lang="en-US" sz="12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07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Sleep deprivation</a:t>
                      </a:r>
                    </a:p>
                    <a:p>
                      <a:pPr algn="ctr"/>
                      <a:endParaRPr lang="en-US" sz="12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079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2"/>
                          </a:solidFill>
                          <a:latin typeface="+mj-lt"/>
                        </a:rPr>
                        <a:t>Electrolyte abnormalities</a:t>
                      </a:r>
                    </a:p>
                    <a:p>
                      <a:pPr algn="ctr"/>
                      <a:endParaRPr lang="en-US" sz="120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 bwMode="auto">
          <a:xfrm>
            <a:off x="3433109" y="895350"/>
            <a:ext cx="2552700" cy="381000"/>
          </a:xfrm>
          <a:prstGeom prst="round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Intraoperative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risk factors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661709" y="1429124"/>
          <a:ext cx="2095500" cy="2966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Cardiac</a:t>
                      </a:r>
                      <a:r>
                        <a:rPr lang="en-US" sz="1200" b="0" baseline="0" dirty="0">
                          <a:solidFill>
                            <a:schemeClr val="bg2"/>
                          </a:solidFill>
                          <a:latin typeface="+mj-lt"/>
                        </a:rPr>
                        <a:t> surgery</a:t>
                      </a:r>
                      <a:endParaRPr lang="en-US" sz="1200" b="0" dirty="0">
                        <a:solidFill>
                          <a:schemeClr val="bg2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Vascular surgery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Emergency surgery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Increased surgical duration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Hypotension/shock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Blood transfusion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Arrhythmias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Hypothermia/hyperthermia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 bwMode="auto">
          <a:xfrm>
            <a:off x="6400800" y="895350"/>
            <a:ext cx="2514600" cy="381000"/>
          </a:xfrm>
          <a:prstGeom prst="roundRect">
            <a:avLst/>
          </a:prstGeom>
          <a:gradFill flip="none" rotWithShape="1">
            <a:gsLst>
              <a:gs pos="0">
                <a:srgbClr val="97FF97">
                  <a:tint val="66000"/>
                  <a:satMod val="160000"/>
                </a:srgbClr>
              </a:gs>
              <a:gs pos="50000">
                <a:srgbClr val="97FF97">
                  <a:tint val="44500"/>
                  <a:satMod val="160000"/>
                </a:srgbClr>
              </a:gs>
              <a:gs pos="100000">
                <a:srgbClr val="97FF97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Postoperative risk factors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6610350" y="1429124"/>
          <a:ext cx="2095500" cy="29667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Low hemoglobin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Hypoxemia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Prolonged intubation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Pain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Hypoalbuminemia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Liver failure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Renal failure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2"/>
                          </a:solidFill>
                          <a:latin typeface="+mj-lt"/>
                        </a:rPr>
                        <a:t>Sleep-wake disturbances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071159" y="4704159"/>
            <a:ext cx="3276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2"/>
                </a:solidFill>
                <a:latin typeface="+mj-lt"/>
              </a:rPr>
              <a:t>Janjua M, </a:t>
            </a:r>
            <a:r>
              <a:rPr lang="en-US" sz="1000" dirty="0" err="1">
                <a:solidFill>
                  <a:schemeClr val="bg2"/>
                </a:solidFill>
                <a:latin typeface="+mj-lt"/>
              </a:rPr>
              <a:t>statPearls</a:t>
            </a:r>
            <a:r>
              <a:rPr lang="en-US" sz="1000" dirty="0">
                <a:solidFill>
                  <a:schemeClr val="bg2"/>
                </a:solidFill>
                <a:latin typeface="+mj-lt"/>
              </a:rPr>
              <a:t>, 2022 Jan</a:t>
            </a:r>
          </a:p>
        </p:txBody>
      </p:sp>
    </p:spTree>
    <p:extLst>
      <p:ext uri="{BB962C8B-B14F-4D97-AF65-F5344CB8AC3E}">
        <p14:creationId xmlns:p14="http://schemas.microsoft.com/office/powerpoint/2010/main" val="2100111193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E7570-4140-A523-9E9C-5088D3423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Core Temperature: Ju, JCA 2023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0D263E-18F1-53E9-BB74-20766C5AA1BF}"/>
              </a:ext>
            </a:extLst>
          </p:cNvPr>
          <p:cNvSpPr txBox="1"/>
          <p:nvPr/>
        </p:nvSpPr>
        <p:spPr>
          <a:xfrm>
            <a:off x="5943600" y="895350"/>
            <a:ext cx="3124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N=27,674</a:t>
            </a:r>
          </a:p>
          <a:p>
            <a:endParaRPr lang="en-US">
              <a:solidFill>
                <a:schemeClr val="bg2"/>
              </a:solidFill>
            </a:endParaRPr>
          </a:p>
          <a:p>
            <a:r>
              <a:rPr lang="en-US">
                <a:solidFill>
                  <a:schemeClr val="bg2"/>
                </a:solidFill>
              </a:rPr>
              <a:t>Observational</a:t>
            </a:r>
          </a:p>
          <a:p>
            <a:endParaRPr lang="en-US">
              <a:solidFill>
                <a:schemeClr val="bg2"/>
              </a:solidFill>
            </a:endParaRPr>
          </a:p>
          <a:p>
            <a:r>
              <a:rPr lang="en-US">
                <a:solidFill>
                  <a:schemeClr val="bg2"/>
                </a:solidFill>
              </a:rPr>
              <a:t>Severe = 34.8°C</a:t>
            </a:r>
          </a:p>
          <a:p>
            <a:r>
              <a:rPr lang="en-US">
                <a:solidFill>
                  <a:schemeClr val="bg2"/>
                </a:solidFill>
              </a:rPr>
              <a:t>Mild = 35.7°C</a:t>
            </a:r>
          </a:p>
          <a:p>
            <a:r>
              <a:rPr lang="en-US">
                <a:solidFill>
                  <a:schemeClr val="bg2"/>
                </a:solidFill>
              </a:rPr>
              <a:t>Normal = 36.5°C</a:t>
            </a:r>
          </a:p>
          <a:p>
            <a:endParaRPr lang="en-US">
              <a:solidFill>
                <a:schemeClr val="bg2"/>
              </a:solidFill>
            </a:endParaRPr>
          </a:p>
          <a:p>
            <a:r>
              <a:rPr lang="en-US">
                <a:solidFill>
                  <a:srgbClr val="FFC000"/>
                </a:solidFill>
              </a:rPr>
              <a:t>Probably highly confounded</a:t>
            </a:r>
          </a:p>
          <a:p>
            <a:endParaRPr lang="en-US">
              <a:solidFill>
                <a:schemeClr val="bg2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BDCB391-5D3A-91FE-D540-D9CDE4432BAF}"/>
              </a:ext>
            </a:extLst>
          </p:cNvPr>
          <p:cNvGrpSpPr/>
          <p:nvPr/>
        </p:nvGrpSpPr>
        <p:grpSpPr>
          <a:xfrm>
            <a:off x="152400" y="893039"/>
            <a:ext cx="5638800" cy="4201932"/>
            <a:chOff x="152400" y="893039"/>
            <a:chExt cx="5638800" cy="4201932"/>
          </a:xfrm>
        </p:grpSpPr>
        <p:pic>
          <p:nvPicPr>
            <p:cNvPr id="5" name="Picture 4" descr="A picture containing text, line, plot, screenshot&#10;&#10;Description automatically generated">
              <a:extLst>
                <a:ext uri="{FF2B5EF4-FFF2-40B4-BE49-F238E27FC236}">
                  <a16:creationId xmlns:a16="http://schemas.microsoft.com/office/drawing/2014/main" id="{73DBBAD3-6E65-FF1A-CF0F-E12F77D66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893039"/>
              <a:ext cx="5638800" cy="4201932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EB2F278-B655-4C94-483B-3396236D93CC}"/>
                </a:ext>
              </a:extLst>
            </p:cNvPr>
            <p:cNvSpPr txBox="1"/>
            <p:nvPr/>
          </p:nvSpPr>
          <p:spPr>
            <a:xfrm>
              <a:off x="1981200" y="1429358"/>
              <a:ext cx="29252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Severe hypothermia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108A43F-41C2-5C03-1AB0-2EB251B63471}"/>
                </a:ext>
              </a:extLst>
            </p:cNvPr>
            <p:cNvSpPr txBox="1"/>
            <p:nvPr/>
          </p:nvSpPr>
          <p:spPr>
            <a:xfrm>
              <a:off x="2133600" y="3023077"/>
              <a:ext cx="33505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5">
                      <a:lumMod val="90000"/>
                    </a:schemeClr>
                  </a:solidFill>
                </a:rPr>
                <a:t>Moderate hypothermia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4CD6E85-47F5-A008-B06C-4658B713B19B}"/>
                </a:ext>
              </a:extLst>
            </p:cNvPr>
            <p:cNvSpPr txBox="1"/>
            <p:nvPr/>
          </p:nvSpPr>
          <p:spPr>
            <a:xfrm>
              <a:off x="3092525" y="3927356"/>
              <a:ext cx="22204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FFC000"/>
                  </a:solidFill>
                </a:rPr>
                <a:t>Normothermic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705858-F436-C93E-AEAB-B6B29D75004D}"/>
                </a:ext>
              </a:extLst>
            </p:cNvPr>
            <p:cNvSpPr/>
            <p:nvPr/>
          </p:nvSpPr>
          <p:spPr bwMode="auto">
            <a:xfrm>
              <a:off x="1219200" y="895350"/>
              <a:ext cx="4038600" cy="228600"/>
            </a:xfrm>
            <a:prstGeom prst="rect">
              <a:avLst/>
            </a:prstGeom>
            <a:solidFill>
              <a:schemeClr val="bg2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0717088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496C1-D3B3-A3F8-A911-20455516B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Huang, et al (unpublished)</a:t>
            </a:r>
          </a:p>
        </p:txBody>
      </p:sp>
      <p:pic>
        <p:nvPicPr>
          <p:cNvPr id="4" name="图片 1" descr="图表, 散点图, 气泡图&#10;&#10;AI 生成的内容可能不正确。">
            <a:extLst>
              <a:ext uri="{FF2B5EF4-FFF2-40B4-BE49-F238E27FC236}">
                <a16:creationId xmlns:a16="http://schemas.microsoft.com/office/drawing/2014/main" id="{B79DFA05-9F2A-1B79-E75A-94366DE7C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95350"/>
            <a:ext cx="6172200" cy="4114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366DF-E022-4EAA-F62A-6C1886D8BDB4}"/>
              </a:ext>
            </a:extLst>
          </p:cNvPr>
          <p:cNvSpPr txBox="1"/>
          <p:nvPr/>
        </p:nvSpPr>
        <p:spPr>
          <a:xfrm>
            <a:off x="7147560" y="1333500"/>
            <a:ext cx="1691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N=804</a:t>
            </a:r>
          </a:p>
        </p:txBody>
      </p:sp>
    </p:spTree>
    <p:extLst>
      <p:ext uri="{BB962C8B-B14F-4D97-AF65-F5344CB8AC3E}">
        <p14:creationId xmlns:p14="http://schemas.microsoft.com/office/powerpoint/2010/main" val="1692883825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9B41B-6032-D737-1B43-51A4CC897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background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48A45-4C9E-2BFC-D3F3-7FD4D86E5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Avoiding midazolam</a:t>
            </a:r>
          </a:p>
          <a:p>
            <a:r>
              <a:rPr lang="en-US" dirty="0"/>
              <a:t>Inhaled anti-</a:t>
            </a:r>
            <a:r>
              <a:rPr lang="en-US" dirty="0" err="1"/>
              <a:t>cholenergics</a:t>
            </a:r>
            <a:r>
              <a:rPr lang="en-US" dirty="0"/>
              <a:t> (complication in </a:t>
            </a:r>
            <a:r>
              <a:rPr lang="en-US" dirty="0" err="1"/>
              <a:t>pulm</a:t>
            </a:r>
            <a:r>
              <a:rPr lang="en-US"/>
              <a:t> trial)</a:t>
            </a:r>
            <a:endParaRPr lang="en-US" dirty="0"/>
          </a:p>
          <a:p>
            <a:r>
              <a:rPr lang="en-US" dirty="0"/>
              <a:t>Ketamine</a:t>
            </a:r>
          </a:p>
          <a:p>
            <a:r>
              <a:rPr lang="en-US" dirty="0"/>
              <a:t>Tight glucose control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16835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2AC0-BE6A-AF3F-24D4-BFCBF9871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Delirium Sub-types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481BD7-EFE8-AAF7-4EA0-01CD6445B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52" y="895350"/>
            <a:ext cx="7319495" cy="4114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9B6E6D-E15F-844B-5AC5-A8BC5B2E545A}"/>
              </a:ext>
            </a:extLst>
          </p:cNvPr>
          <p:cNvSpPr txBox="1"/>
          <p:nvPr/>
        </p:nvSpPr>
        <p:spPr>
          <a:xfrm>
            <a:off x="1068808" y="1123950"/>
            <a:ext cx="843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90%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4D4827C-774B-A509-6230-DCD0ADBFE58F}"/>
              </a:ext>
            </a:extLst>
          </p:cNvPr>
          <p:cNvCxnSpPr>
            <a:cxnSpLocks/>
          </p:cNvCxnSpPr>
          <p:nvPr/>
        </p:nvCxnSpPr>
        <p:spPr bwMode="auto">
          <a:xfrm>
            <a:off x="1828800" y="1581150"/>
            <a:ext cx="257261" cy="50244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47895260"/>
      </p:ext>
    </p:extLst>
  </p:cSld>
  <p:clrMapOvr>
    <a:masterClrMapping/>
  </p:clrMapOvr>
  <p:transition spd="slow" advTm="88938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C0EC4-94C3-34BE-C386-6EC55D088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71CD45-1C1F-9197-686A-69B810D96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26" y="725459"/>
            <a:ext cx="8754557" cy="4380949"/>
          </a:xfrm>
        </p:spPr>
        <p:txBody>
          <a:bodyPr/>
          <a:lstStyle/>
          <a:p>
            <a:pPr marL="0" indent="0"/>
            <a:r>
              <a:rPr lang="en-US" sz="2800">
                <a:ea typeface="ＭＳ Ｐゴシック"/>
              </a:rPr>
              <a:t>CAM</a:t>
            </a:r>
            <a:endParaRPr lang="en-US" sz="2800"/>
          </a:p>
          <a:p>
            <a:pPr marL="0" indent="0"/>
            <a:r>
              <a:rPr lang="en-US" sz="2800">
                <a:ea typeface="ＭＳ Ｐゴシック"/>
              </a:rPr>
              <a:t>CAM-ICU</a:t>
            </a:r>
            <a:endParaRPr lang="en-US" sz="2800"/>
          </a:p>
          <a:p>
            <a:pPr marL="0" indent="0"/>
            <a:r>
              <a:rPr lang="en-US" sz="2800">
                <a:ea typeface="ＭＳ Ｐゴシック"/>
              </a:rPr>
              <a:t>3D-CAM</a:t>
            </a:r>
            <a:endParaRPr lang="en-US" sz="2800"/>
          </a:p>
          <a:p>
            <a:pPr marL="354538" lvl="1" indent="0">
              <a:spcAft>
                <a:spcPts val="1000"/>
              </a:spcAft>
            </a:pPr>
            <a:r>
              <a:rPr lang="en-US" sz="2400">
                <a:ea typeface="+mn-lt"/>
                <a:cs typeface="+mn-lt"/>
              </a:rPr>
              <a:t>Disturbance of consciousness</a:t>
            </a:r>
            <a:endParaRPr lang="en-US" sz="2400">
              <a:cs typeface="+mn-lt"/>
            </a:endParaRPr>
          </a:p>
          <a:p>
            <a:pPr marL="354538" lvl="1" indent="0">
              <a:spcAft>
                <a:spcPts val="1000"/>
              </a:spcAft>
            </a:pPr>
            <a:r>
              <a:rPr lang="en-US" sz="2400">
                <a:ea typeface="+mn-lt"/>
                <a:cs typeface="+mn-lt"/>
              </a:rPr>
              <a:t>Inattention</a:t>
            </a:r>
            <a:endParaRPr lang="en-US" sz="2400">
              <a:cs typeface="+mn-lt"/>
            </a:endParaRPr>
          </a:p>
          <a:p>
            <a:pPr marL="354538" lvl="1" indent="0">
              <a:spcAft>
                <a:spcPts val="1000"/>
              </a:spcAft>
            </a:pPr>
            <a:r>
              <a:rPr lang="en-US" sz="2400">
                <a:ea typeface="+mn-lt"/>
                <a:cs typeface="+mn-lt"/>
              </a:rPr>
              <a:t>Disorganization of thinking</a:t>
            </a:r>
            <a:endParaRPr lang="en-US" sz="2400">
              <a:cs typeface="+mn-lt"/>
            </a:endParaRPr>
          </a:p>
          <a:p>
            <a:pPr marL="354538" lvl="1" indent="0">
              <a:spcAft>
                <a:spcPts val="1000"/>
              </a:spcAft>
            </a:pPr>
            <a:r>
              <a:rPr lang="en-US" sz="2400">
                <a:ea typeface="+mn-lt"/>
                <a:cs typeface="+mn-lt"/>
              </a:rPr>
              <a:t>Changed level of arousal</a:t>
            </a:r>
          </a:p>
          <a:p>
            <a:pPr marL="354538" lvl="1" indent="0">
              <a:buNone/>
            </a:pPr>
            <a:endParaRPr lang="en-US" sz="1800">
              <a:cs typeface="+mn-lt"/>
            </a:endParaRPr>
          </a:p>
          <a:p>
            <a:pPr marL="354538" lvl="1" indent="0">
              <a:buNone/>
            </a:pPr>
            <a:r>
              <a:rPr lang="en-US" sz="1600">
                <a:ea typeface="+mn-lt"/>
                <a:cs typeface="+mn-lt"/>
              </a:rPr>
              <a:t>Each component is scored on a 3-point scale, total score of ≥4 is considered positive for delirium</a:t>
            </a:r>
            <a:endParaRPr lang="en-US" sz="1600"/>
          </a:p>
          <a:p>
            <a:pPr marL="0" indent="0"/>
            <a:endParaRPr lang="en-US" sz="1400">
              <a:cs typeface="Times"/>
            </a:endParaRPr>
          </a:p>
          <a:p>
            <a:pPr marL="304800" indent="-30480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23334"/>
      </p:ext>
    </p:extLst>
  </p:cSld>
  <p:clrMapOvr>
    <a:masterClrMapping/>
  </p:clrMapOvr>
  <p:transition spd="slow" advTm="49024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3BAE6-CB29-466F-184B-7294A2581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Delirium Incidence and Associations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AE866-9718-D87E-5A61-94DA97258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9" y="715749"/>
            <a:ext cx="8898819" cy="4247784"/>
          </a:xfrm>
        </p:spPr>
        <p:txBody>
          <a:bodyPr/>
          <a:lstStyle/>
          <a:p>
            <a:pPr marL="304800" indent="-304800"/>
            <a:r>
              <a:rPr lang="en-US" sz="2800" dirty="0">
                <a:ea typeface="ＭＳ Ｐゴシック"/>
              </a:rPr>
              <a:t>Incidence, generally lower in recent reports</a:t>
            </a:r>
            <a:endParaRPr lang="en-US" sz="2800" dirty="0">
              <a:ea typeface="ＭＳ Ｐゴシック"/>
              <a:cs typeface="Times"/>
            </a:endParaRPr>
          </a:p>
          <a:p>
            <a:pPr marL="457200" indent="-457200">
              <a:buFont typeface="Arial"/>
              <a:buChar char="•"/>
            </a:pPr>
            <a:r>
              <a:rPr lang="en-US" sz="1800" dirty="0">
                <a:ea typeface="ＭＳ Ｐゴシック"/>
                <a:cs typeface="Times"/>
              </a:rPr>
              <a:t>Cardiac</a:t>
            </a:r>
            <a:r>
              <a:rPr lang="en-US" sz="1800" dirty="0">
                <a:ea typeface="ＭＳ Ｐゴシック"/>
              </a:rPr>
              <a:t> surgery: 12-27%</a:t>
            </a:r>
            <a:endParaRPr lang="en-US" sz="1800" dirty="0">
              <a:ea typeface="ＭＳ Ｐゴシック"/>
              <a:cs typeface="Times"/>
            </a:endParaRPr>
          </a:p>
          <a:p>
            <a:pPr marL="457200" indent="-457200">
              <a:buFont typeface="Arial"/>
              <a:buChar char="•"/>
            </a:pPr>
            <a:r>
              <a:rPr lang="en-US" sz="1800" dirty="0">
                <a:ea typeface="ＭＳ Ｐゴシック"/>
                <a:cs typeface="Times"/>
              </a:rPr>
              <a:t>General surgery: 4-12%</a:t>
            </a:r>
            <a:endParaRPr lang="en-US" sz="1800" dirty="0"/>
          </a:p>
          <a:p>
            <a:pPr marL="457200" indent="-457200">
              <a:buFont typeface="Arial"/>
              <a:buChar char="•"/>
            </a:pPr>
            <a:r>
              <a:rPr lang="en-US" sz="1800" dirty="0">
                <a:ea typeface="ＭＳ Ｐゴシック"/>
                <a:cs typeface="Times"/>
              </a:rPr>
              <a:t>Orthopedic surgery: 15-30% (highest for hip fractures)</a:t>
            </a:r>
          </a:p>
          <a:p>
            <a:pPr marL="304800" indent="-304800"/>
            <a:r>
              <a:rPr lang="en-US" sz="2800" dirty="0">
                <a:ea typeface="ＭＳ Ｐゴシック"/>
              </a:rPr>
              <a:t>Associations — </a:t>
            </a:r>
            <a:r>
              <a:rPr lang="en-US" sz="2800" dirty="0">
                <a:solidFill>
                  <a:srgbClr val="FFFF00"/>
                </a:solidFill>
                <a:ea typeface="ＭＳ Ｐゴシック"/>
              </a:rPr>
              <a:t>probably non-causal </a:t>
            </a:r>
            <a:endParaRPr lang="en-US" sz="1800" dirty="0">
              <a:solidFill>
                <a:srgbClr val="FFFF00"/>
              </a:solidFill>
              <a:ea typeface="ＭＳ Ｐゴシック"/>
              <a:cs typeface="Times"/>
            </a:endParaRPr>
          </a:p>
          <a:p>
            <a:pPr marL="304800" indent="-304800">
              <a:buFont typeface="Arial"/>
              <a:buChar char="•"/>
            </a:pPr>
            <a:r>
              <a:rPr lang="en-US" sz="1800" dirty="0">
                <a:ea typeface="ＭＳ Ｐゴシック"/>
              </a:rPr>
              <a:t>Long-term cognitive impairment</a:t>
            </a:r>
          </a:p>
          <a:p>
            <a:pPr marL="304800" indent="-304800">
              <a:buFont typeface="Arial"/>
              <a:buChar char="•"/>
            </a:pPr>
            <a:r>
              <a:rPr lang="en-US" sz="1800" dirty="0">
                <a:ea typeface="ＭＳ Ｐゴシック"/>
                <a:cs typeface="Times"/>
              </a:rPr>
              <a:t>Prolonged hospitalization</a:t>
            </a:r>
            <a:endParaRPr lang="en-US" dirty="0">
              <a:cs typeface="Times"/>
            </a:endParaRPr>
          </a:p>
          <a:p>
            <a:pPr marL="304800" indent="-304800">
              <a:buFont typeface="Arial"/>
              <a:buChar char="•"/>
            </a:pPr>
            <a:r>
              <a:rPr lang="en-US" sz="1800" dirty="0">
                <a:ea typeface="ＭＳ Ｐゴシック"/>
                <a:cs typeface="Times"/>
              </a:rPr>
              <a:t>Frailty and falling risk</a:t>
            </a:r>
            <a:endParaRPr lang="en-US" sz="1800" dirty="0">
              <a:cs typeface="Times"/>
            </a:endParaRPr>
          </a:p>
          <a:p>
            <a:pPr marL="304800" indent="-304800">
              <a:buFont typeface="Arial"/>
              <a:buChar char="•"/>
            </a:pPr>
            <a:r>
              <a:rPr lang="en-US" sz="1800" dirty="0">
                <a:ea typeface="ＭＳ Ｐゴシック"/>
                <a:cs typeface="Times"/>
              </a:rPr>
              <a:t>Readmission and mortality  </a:t>
            </a:r>
            <a:endParaRPr lang="en-US" sz="1800" dirty="0"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492292360"/>
      </p:ext>
    </p:extLst>
  </p:cSld>
  <p:clrMapOvr>
    <a:masterClrMapping/>
  </p:clrMapOvr>
  <p:transition spd="slow" advTm="95605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3E192-D00C-7F10-CEAA-239E6853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812"/>
            <a:ext cx="9144000" cy="642938"/>
          </a:xfrm>
        </p:spPr>
        <p:txBody>
          <a:bodyPr/>
          <a:lstStyle/>
          <a:p>
            <a:r>
              <a:rPr lang="en-US" sz="4400" dirty="0">
                <a:solidFill>
                  <a:schemeClr val="bg2"/>
                </a:solidFill>
                <a:ea typeface="ＭＳ Ｐゴシック"/>
              </a:rPr>
              <a:t>Non-modifiable Risk Factors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150C8FDA-A837-D991-2462-A92D26956000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163603061"/>
              </p:ext>
            </p:extLst>
          </p:nvPr>
        </p:nvGraphicFramePr>
        <p:xfrm>
          <a:off x="152400" y="895350"/>
          <a:ext cx="8869680" cy="338328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6484489">
                  <a:extLst>
                    <a:ext uri="{9D8B030D-6E8A-4147-A177-3AD203B41FA5}">
                      <a16:colId xmlns:a16="http://schemas.microsoft.com/office/drawing/2014/main" val="1232753620"/>
                    </a:ext>
                  </a:extLst>
                </a:gridCol>
                <a:gridCol w="2385191">
                  <a:extLst>
                    <a:ext uri="{9D8B030D-6E8A-4147-A177-3AD203B41FA5}">
                      <a16:colId xmlns:a16="http://schemas.microsoft.com/office/drawing/2014/main" val="3787130106"/>
                    </a:ext>
                  </a:extLst>
                </a:gridCol>
              </a:tblGrid>
              <a:tr h="42291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Risk factor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Odds ratio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703953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Age &gt;70 years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3.3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49924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Baseline cognitive impairment 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4.2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460658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Medical comorbidities (COPD, DM, HTN)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2.5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725231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Alcohol abuse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3.3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093790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Type of surgery (especially cardiac)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2-4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160083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Occult strokes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089009"/>
                  </a:ext>
                </a:extLst>
              </a:tr>
              <a:tr h="42291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Cerebral small-vessel disease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97888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450BC3B-95DF-32FA-4539-DBEDD776F25E}"/>
              </a:ext>
            </a:extLst>
          </p:cNvPr>
          <p:cNvSpPr txBox="1"/>
          <p:nvPr/>
        </p:nvSpPr>
        <p:spPr>
          <a:xfrm>
            <a:off x="1447800" y="4317371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All are also risk factors for prolonged hospitalization, complications, and death</a:t>
            </a:r>
          </a:p>
        </p:txBody>
      </p:sp>
    </p:spTree>
    <p:extLst>
      <p:ext uri="{BB962C8B-B14F-4D97-AF65-F5344CB8AC3E}">
        <p14:creationId xmlns:p14="http://schemas.microsoft.com/office/powerpoint/2010/main" val="4248688994"/>
      </p:ext>
    </p:extLst>
  </p:cSld>
  <p:clrMapOvr>
    <a:masterClrMapping/>
  </p:clrMapOvr>
  <p:transition spd="slow" advTm="36384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5070-6027-FBF5-182A-D6D3B9B20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Intraop &amp; Postop Hypotension</a:t>
            </a:r>
          </a:p>
        </p:txBody>
      </p:sp>
      <p:pic>
        <p:nvPicPr>
          <p:cNvPr id="5" name="Picture 4" descr="A graph of a normalized growth rate&#10;&#10;AI-generated content may be incorrect.">
            <a:extLst>
              <a:ext uri="{FF2B5EF4-FFF2-40B4-BE49-F238E27FC236}">
                <a16:creationId xmlns:a16="http://schemas.microsoft.com/office/drawing/2014/main" id="{DACAA68A-ADD4-FA44-FADA-33435C888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3" y="868635"/>
            <a:ext cx="8981653" cy="4191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C5783B-CD9C-9ACC-88E7-6D09FE071888}"/>
              </a:ext>
            </a:extLst>
          </p:cNvPr>
          <p:cNvSpPr txBox="1"/>
          <p:nvPr/>
        </p:nvSpPr>
        <p:spPr>
          <a:xfrm>
            <a:off x="5867400" y="1276350"/>
            <a:ext cx="1905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dirty="0">
                <a:solidFill>
                  <a:schemeClr val="tx1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Rössler, Anesthesiology 2025</a:t>
            </a:r>
          </a:p>
        </p:txBody>
      </p:sp>
      <p:pic>
        <p:nvPicPr>
          <p:cNvPr id="4" name="Picture 3" descr="A graph of a patient's disease&#10;&#10;AI-generated content may be incorrect.">
            <a:extLst>
              <a:ext uri="{FF2B5EF4-FFF2-40B4-BE49-F238E27FC236}">
                <a16:creationId xmlns:a16="http://schemas.microsoft.com/office/drawing/2014/main" id="{7FCE7ABC-24B7-DCC9-8BEA-C6E4D18E9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7" y="855006"/>
            <a:ext cx="4112313" cy="4215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E11CCA-1F43-2BEB-4D4B-B17DEEF05044}"/>
              </a:ext>
            </a:extLst>
          </p:cNvPr>
          <p:cNvSpPr txBox="1"/>
          <p:nvPr/>
        </p:nvSpPr>
        <p:spPr>
          <a:xfrm>
            <a:off x="838200" y="3105150"/>
            <a:ext cx="160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dirty="0" err="1">
                <a:solidFill>
                  <a:schemeClr val="tx1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Wachtendorf</a:t>
            </a:r>
            <a:r>
              <a:rPr lang="en-US" sz="1800" dirty="0">
                <a:solidFill>
                  <a:schemeClr val="tx1">
                    <a:lumMod val="10000"/>
                  </a:schemeClr>
                </a:solidFill>
                <a:effectLst/>
                <a:latin typeface="Helvetica Neue" panose="02000503000000020004" pitchFamily="2" charset="0"/>
              </a:rPr>
              <a:t>, A&amp;A 2022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572B4D-E7C4-97A4-FA84-DCB915F5B816}"/>
              </a:ext>
            </a:extLst>
          </p:cNvPr>
          <p:cNvSpPr/>
          <p:nvPr/>
        </p:nvSpPr>
        <p:spPr bwMode="auto">
          <a:xfrm>
            <a:off x="4191000" y="849585"/>
            <a:ext cx="457199" cy="4210050"/>
          </a:xfrm>
          <a:prstGeom prst="rect">
            <a:avLst/>
          </a:prstGeom>
          <a:solidFill>
            <a:schemeClr val="tx1">
              <a:lumMod val="1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Palatino" pitchFamily="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8414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3CC4C-F9F0-90B5-F99C-624A31FE8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024" y="38040"/>
            <a:ext cx="9144000" cy="642938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</a:rPr>
              <a:t>Covert Strokes &amp; Vascular Disease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899196B-9778-85BE-1373-5F463074C022}"/>
              </a:ext>
            </a:extLst>
          </p:cNvPr>
          <p:cNvGrpSpPr/>
          <p:nvPr/>
        </p:nvGrpSpPr>
        <p:grpSpPr>
          <a:xfrm>
            <a:off x="76200" y="807869"/>
            <a:ext cx="6553200" cy="4286310"/>
            <a:chOff x="76200" y="819150"/>
            <a:chExt cx="6553200" cy="4286310"/>
          </a:xfrm>
        </p:grpSpPr>
        <p:pic>
          <p:nvPicPr>
            <p:cNvPr id="4" name="图片 12">
              <a:extLst>
                <a:ext uri="{FF2B5EF4-FFF2-40B4-BE49-F238E27FC236}">
                  <a16:creationId xmlns:a16="http://schemas.microsoft.com/office/drawing/2014/main" id="{F7A83BDA-A7A5-1FFC-EC8A-6D16A9604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" y="895350"/>
              <a:ext cx="6400800" cy="414173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8DB420-34A1-672A-75BB-9F0B75764511}"/>
                </a:ext>
              </a:extLst>
            </p:cNvPr>
            <p:cNvSpPr/>
            <p:nvPr/>
          </p:nvSpPr>
          <p:spPr bwMode="auto">
            <a:xfrm>
              <a:off x="4953000" y="819150"/>
              <a:ext cx="1676400" cy="4286310"/>
            </a:xfrm>
            <a:prstGeom prst="rect">
              <a:avLst/>
            </a:prstGeom>
            <a:solidFill>
              <a:srgbClr val="00000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alatino" pitchFamily="1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83B862A-E8D3-335B-6E54-3225EE324BA5}"/>
              </a:ext>
            </a:extLst>
          </p:cNvPr>
          <p:cNvSpPr txBox="1"/>
          <p:nvPr/>
        </p:nvSpPr>
        <p:spPr>
          <a:xfrm>
            <a:off x="5143500" y="826976"/>
            <a:ext cx="39243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Prospective cohort,</a:t>
            </a:r>
          </a:p>
          <a:p>
            <a:r>
              <a:rPr lang="en-US" sz="1800" dirty="0">
                <a:solidFill>
                  <a:schemeClr val="bg2"/>
                </a:solidFill>
              </a:rPr>
              <a:t>934 patients, mostly neurosurgical, all with MRIs</a:t>
            </a:r>
          </a:p>
          <a:p>
            <a:endParaRPr lang="en-US" sz="1800" dirty="0">
              <a:solidFill>
                <a:schemeClr val="bg2"/>
              </a:solidFill>
            </a:endParaRPr>
          </a:p>
          <a:p>
            <a:r>
              <a:rPr lang="en-US" sz="1800" dirty="0">
                <a:solidFill>
                  <a:schemeClr val="bg2"/>
                </a:solidFill>
              </a:rPr>
              <a:t>Hazard for delirium with strokes: </a:t>
            </a:r>
            <a:r>
              <a:rPr lang="en-US" altLang="zh-CN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 (95% CI, 1.6-3.9)</a:t>
            </a:r>
          </a:p>
          <a:p>
            <a:endParaRPr lang="en-US" altLang="zh-CN" sz="1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chemeClr val="bg2"/>
              </a:solidFill>
            </a:endParaRPr>
          </a:p>
          <a:p>
            <a:r>
              <a:rPr lang="en-US" sz="1800" dirty="0">
                <a:solidFill>
                  <a:schemeClr val="bg2"/>
                </a:solidFill>
              </a:rPr>
              <a:t>Similar results from </a:t>
            </a:r>
            <a:r>
              <a:rPr lang="en-US" sz="1800" dirty="0" err="1">
                <a:solidFill>
                  <a:schemeClr val="bg2"/>
                </a:solidFill>
              </a:rPr>
              <a:t>NeuroVISION</a:t>
            </a:r>
            <a:r>
              <a:rPr lang="en-US" sz="1800" dirty="0">
                <a:solidFill>
                  <a:schemeClr val="bg2"/>
                </a:solidFill>
              </a:rPr>
              <a:t>, Lancet 2019. 1114 patients, 78 covert strokes, hazard for delirium 2.2</a:t>
            </a:r>
          </a:p>
          <a:p>
            <a:endParaRPr lang="en-US" sz="1800" dirty="0">
              <a:solidFill>
                <a:schemeClr val="bg2"/>
              </a:solidFill>
            </a:endParaRPr>
          </a:p>
          <a:p>
            <a:r>
              <a:rPr lang="en-US" sz="1800" dirty="0">
                <a:solidFill>
                  <a:schemeClr val="bg2"/>
                </a:solidFill>
              </a:rPr>
              <a:t>Preoperative cerebral small-vessel disease also doubles delirium risk (unpublished)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7509B6-010B-09FC-9176-B60C0E0BED54}"/>
              </a:ext>
            </a:extLst>
          </p:cNvPr>
          <p:cNvSpPr txBox="1"/>
          <p:nvPr/>
        </p:nvSpPr>
        <p:spPr>
          <a:xfrm>
            <a:off x="1295400" y="971550"/>
            <a:ext cx="309769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Times"/>
                <a:ea typeface="ＭＳ Ｐゴシック"/>
                <a:cs typeface="Times"/>
              </a:rPr>
              <a:t>Cui, Anesthesiology 2025</a:t>
            </a:r>
            <a:endParaRPr lang="en-US" sz="2000" dirty="0">
              <a:solidFill>
                <a:schemeClr val="bg1"/>
              </a:solidFill>
              <a:latin typeface="Times"/>
              <a:cs typeface="Time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41C0AB-9483-7162-D942-3D7E450CE194}"/>
              </a:ext>
            </a:extLst>
          </p:cNvPr>
          <p:cNvCxnSpPr/>
          <p:nvPr/>
        </p:nvCxnSpPr>
        <p:spPr bwMode="auto">
          <a:xfrm>
            <a:off x="5143500" y="2800350"/>
            <a:ext cx="37719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837152568"/>
      </p:ext>
    </p:extLst>
  </p:cSld>
  <p:clrMapOvr>
    <a:masterClrMapping/>
  </p:clrMapOvr>
  <p:transition spd="slow" advTm="76053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5"/>
</p:tagLst>
</file>

<file path=ppt/theme/theme1.xml><?xml version="1.0" encoding="utf-8"?>
<a:theme xmlns:a="http://schemas.openxmlformats.org/drawingml/2006/main" name="untitled 1">
  <a:themeElements>
    <a:clrScheme name="">
      <a:dk1>
        <a:srgbClr val="FFFFFF"/>
      </a:dk1>
      <a:lt1>
        <a:srgbClr val="CCFFFF"/>
      </a:lt1>
      <a:dk2>
        <a:srgbClr val="0033CC"/>
      </a:dk2>
      <a:lt2>
        <a:srgbClr val="CCFFFF"/>
      </a:lt2>
      <a:accent1>
        <a:srgbClr val="618FFD"/>
      </a:accent1>
      <a:accent2>
        <a:srgbClr val="00AE00"/>
      </a:accent2>
      <a:accent3>
        <a:srgbClr val="AAADE2"/>
      </a:accent3>
      <a:accent4>
        <a:srgbClr val="AE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alatino" pitchFamily="1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Sessler:Applications:Microsoft PowerPoint 4:Templates:On Screen &amp; 35mm Slides:dbllines.ppt - Double Lines</Template>
  <TotalTime>33983</TotalTime>
  <Pages>24</Pages>
  <Words>1076</Words>
  <Application>Microsoft Macintosh PowerPoint</Application>
  <PresentationFormat>On-screen Show (16:9)</PresentationFormat>
  <Paragraphs>286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ＭＳ Ｐゴシック</vt:lpstr>
      <vt:lpstr>Arial</vt:lpstr>
      <vt:lpstr>Arial,Sans-Serif</vt:lpstr>
      <vt:lpstr>Helvetica</vt:lpstr>
      <vt:lpstr>Helvetica Neue</vt:lpstr>
      <vt:lpstr>Palatino</vt:lpstr>
      <vt:lpstr>Times</vt:lpstr>
      <vt:lpstr>Times New Roman</vt:lpstr>
      <vt:lpstr>untitled 1</vt:lpstr>
      <vt:lpstr>PowerPoint Presentation</vt:lpstr>
      <vt:lpstr>Postoperative Delirium</vt:lpstr>
      <vt:lpstr>DSM‐V Criteria for Delirium</vt:lpstr>
      <vt:lpstr>Delirium Sub-types</vt:lpstr>
      <vt:lpstr>Diagnosis</vt:lpstr>
      <vt:lpstr>Delirium Incidence and Associations</vt:lpstr>
      <vt:lpstr>Non-modifiable Risk Factors</vt:lpstr>
      <vt:lpstr>Intraop &amp; Postop Hypotension</vt:lpstr>
      <vt:lpstr>Covert Strokes &amp; Vascular Disease</vt:lpstr>
      <vt:lpstr>Volatile vs Propofol-based Anesthesia </vt:lpstr>
      <vt:lpstr>Volatile vs Propofol-based Meta-analysis </vt:lpstr>
      <vt:lpstr>PowerPoint Presentation</vt:lpstr>
      <vt:lpstr>Regional vs General anesthesia</vt:lpstr>
      <vt:lpstr>Consistency?</vt:lpstr>
      <vt:lpstr>Depth of Anesthesia: ENGAGES Trial</vt:lpstr>
      <vt:lpstr>Depth of Anesthesia: ENGAGES Canada</vt:lpstr>
      <vt:lpstr>Preoperative Cognitive Training</vt:lpstr>
      <vt:lpstr>PowerPoint Presentation</vt:lpstr>
      <vt:lpstr>PowerPoint Presentation</vt:lpstr>
      <vt:lpstr>Dexmedetomidine for Non-cardiac Surg</vt:lpstr>
      <vt:lpstr>Dexmedetomidine in Cardiac Surgery</vt:lpstr>
      <vt:lpstr>NSAIDs</vt:lpstr>
      <vt:lpstr>Antipsychotic  Prophylaxis </vt:lpstr>
      <vt:lpstr>Treatments That Apparently Work</vt:lpstr>
      <vt:lpstr>Treatments with Unclear Benefit</vt:lpstr>
      <vt:lpstr>Ineffective Treatments</vt:lpstr>
      <vt:lpstr>Summary</vt:lpstr>
      <vt:lpstr>PowerPoint Presentation</vt:lpstr>
      <vt:lpstr>Wang D-X, in Preparation</vt:lpstr>
      <vt:lpstr>Emergence Delirium</vt:lpstr>
      <vt:lpstr>Postoperative Delirium</vt:lpstr>
      <vt:lpstr>Depth of Anesthesia: BALANCED Trial</vt:lpstr>
      <vt:lpstr>Risk factors (overview) </vt:lpstr>
      <vt:lpstr>Core Temperature: Ju, JCA 2023</vt:lpstr>
      <vt:lpstr>Huang, et al (unpublished)</vt:lpstr>
      <vt:lpstr>Need background for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*Thermo Combined-20</dc:title>
  <dc:subject/>
  <dc:creator/>
  <cp:keywords/>
  <dc:description/>
  <cp:lastModifiedBy>Sessler, Daniel I</cp:lastModifiedBy>
  <cp:revision>2408</cp:revision>
  <cp:lastPrinted>1997-11-20T13:06:47Z</cp:lastPrinted>
  <dcterms:created xsi:type="dcterms:W3CDTF">2008-12-02T16:16:09Z</dcterms:created>
  <dcterms:modified xsi:type="dcterms:W3CDTF">2026-04-16T12:18:44Z</dcterms:modified>
</cp:coreProperties>
</file>