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682" r:id="rId2"/>
    <p:sldId id="674" r:id="rId3"/>
    <p:sldId id="693" r:id="rId4"/>
    <p:sldId id="347" r:id="rId5"/>
    <p:sldId id="349" r:id="rId6"/>
    <p:sldId id="354" r:id="rId7"/>
    <p:sldId id="372" r:id="rId8"/>
    <p:sldId id="373" r:id="rId9"/>
    <p:sldId id="350" r:id="rId10"/>
    <p:sldId id="378" r:id="rId11"/>
    <p:sldId id="375" r:id="rId12"/>
    <p:sldId id="698" r:id="rId13"/>
    <p:sldId id="662" r:id="rId14"/>
    <p:sldId id="697" r:id="rId15"/>
    <p:sldId id="652" r:id="rId16"/>
    <p:sldId id="692" r:id="rId17"/>
    <p:sldId id="687" r:id="rId18"/>
    <p:sldId id="701" r:id="rId19"/>
    <p:sldId id="702" r:id="rId20"/>
    <p:sldId id="660" r:id="rId21"/>
    <p:sldId id="694" r:id="rId22"/>
    <p:sldId id="673" r:id="rId23"/>
    <p:sldId id="654" r:id="rId24"/>
    <p:sldId id="657" r:id="rId25"/>
    <p:sldId id="655" r:id="rId26"/>
    <p:sldId id="679" r:id="rId27"/>
    <p:sldId id="680" r:id="rId28"/>
    <p:sldId id="353" r:id="rId29"/>
    <p:sldId id="348" r:id="rId30"/>
    <p:sldId id="297" r:id="rId31"/>
    <p:sldId id="551" r:id="rId32"/>
    <p:sldId id="650" r:id="rId33"/>
    <p:sldId id="669" r:id="rId34"/>
    <p:sldId id="730" r:id="rId35"/>
    <p:sldId id="731" r:id="rId36"/>
    <p:sldId id="732" r:id="rId37"/>
    <p:sldId id="733" r:id="rId38"/>
    <p:sldId id="377" r:id="rId39"/>
    <p:sldId id="366" r:id="rId40"/>
    <p:sldId id="664" r:id="rId41"/>
    <p:sldId id="597" r:id="rId42"/>
    <p:sldId id="651" r:id="rId43"/>
    <p:sldId id="594" r:id="rId44"/>
    <p:sldId id="596" r:id="rId45"/>
    <p:sldId id="367" r:id="rId46"/>
    <p:sldId id="368" r:id="rId47"/>
    <p:sldId id="369" r:id="rId48"/>
    <p:sldId id="370" r:id="rId49"/>
    <p:sldId id="695" r:id="rId50"/>
    <p:sldId id="683" r:id="rId51"/>
    <p:sldId id="643" r:id="rId52"/>
    <p:sldId id="287" r:id="rId53"/>
    <p:sldId id="670" r:id="rId54"/>
    <p:sldId id="644" r:id="rId55"/>
    <p:sldId id="671" r:id="rId56"/>
    <p:sldId id="379" r:id="rId57"/>
    <p:sldId id="672" r:id="rId58"/>
    <p:sldId id="661" r:id="rId59"/>
    <p:sldId id="684" r:id="rId60"/>
    <p:sldId id="352" r:id="rId61"/>
    <p:sldId id="333" r:id="rId62"/>
    <p:sldId id="653" r:id="rId63"/>
    <p:sldId id="360" r:id="rId64"/>
    <p:sldId id="681" r:id="rId65"/>
    <p:sldId id="686" r:id="rId66"/>
  </p:sldIdLst>
  <p:sldSz cx="9144000" cy="5143500" type="screen16x9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7"/>
    <p:restoredTop sz="96868"/>
  </p:normalViewPr>
  <p:slideViewPr>
    <p:cSldViewPr>
      <p:cViewPr varScale="1">
        <p:scale>
          <a:sx n="178" d="100"/>
          <a:sy n="178" d="100"/>
        </p:scale>
        <p:origin x="168" y="776"/>
      </p:cViewPr>
      <p:guideLst>
        <p:guide orient="horz" pos="162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3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961BB3A-A6D4-D54E-AC57-1AFF46244D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0B86FB5-B581-8148-88C0-01660A13B6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2FCD80D5-5157-2D4F-99C1-BC6107B3C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BC349924-A4A8-DB45-AE58-0B1951E39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693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2FCD80D5-5157-2D4F-99C1-BC6107B3C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BC349924-A4A8-DB45-AE58-0B1951E39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4954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2FCD80D5-5157-2D4F-99C1-BC6107B3C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BC349924-A4A8-DB45-AE58-0B1951E39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742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2FCD80D5-5157-2D4F-99C1-BC6107B3C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BC349924-A4A8-DB45-AE58-0B1951E39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6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BE47A006-B888-3943-BADF-D7231B2B34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7C71DB55-6DFE-7647-AAC1-622D44802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620CE07A-FC88-F041-8E46-5D0E88A030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</p:spPr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9D7A7EE5-8D8D-B54B-AC00-51FDF199F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C2CD1066-CE77-A343-B856-EDEA7916B4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9870C1AD-CA65-9847-8E84-A0C0F6C95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337EDA94-55C2-9242-9630-8C695BFB44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65E255DB-E4B4-6D40-8FD6-B1F6C0633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2AC7B54B-2952-1B4D-945C-F02394E58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8F92F05B-0D40-5B4B-8614-DA38530ED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374BF6DE-2211-4C48-94CA-EBEC7AE03E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A066DE9C-0F06-C84F-B014-744117D9D3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1557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54B8AFBC-51DC-A842-8817-C1A27EBDFC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C1849546-EE1E-1742-94C4-910FB9931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494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About 3.5 times as many patients needed move</a:t>
            </a:r>
            <a:r>
              <a:rPr lang="en-US" baseline="0" dirty="0"/>
              <a:t> P from 0.05 to 0.0003.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080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4B95146A-21F7-EA4E-8D52-3C4F49B183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E9826F85-25E8-D449-A495-08B5BD41C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715D85EB-59E4-484E-9772-2A802A82E3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348C5C0E-3634-AA46-8EA3-72FC1A1E68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31198CFD-D9A7-9448-B25E-A87A61011E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F170587C-9588-294F-A187-606EC8E38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E40B7A7D-6122-904F-AB0C-94C3A94D01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7E73A6DA-CE8C-754C-B487-24717CD135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D69200FA-C4A4-F643-BCA9-217087269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F6F62168-3A1F-F648-BCB5-4A7128CAD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7D514529-9C85-A143-A110-19FDB48CEB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C219B233-1F56-0B47-A661-F759B1410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54530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D69200FA-C4A4-F643-BCA9-217087269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55298" name="Rectangle 3">
            <a:extLst>
              <a:ext uri="{FF2B5EF4-FFF2-40B4-BE49-F238E27FC236}">
                <a16:creationId xmlns:a16="http://schemas.microsoft.com/office/drawing/2014/main" id="{F6F62168-3A1F-F648-BCB5-4A7128CAD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6265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4CD4691C-11DC-4648-A12C-DF612D00C9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4642F385-0F4E-8A47-A032-610CBBCD9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8274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54B8AFBC-51DC-A842-8817-C1A27EBDFC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C1849546-EE1E-1742-94C4-910FB9931D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9815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7662DE73-C1DC-8E4F-80AA-CC38D41A5E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78666CEE-EFAF-1D4A-B186-A950AB037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095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CF8CA985-10DA-D444-9F3B-A67074958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10BBB2B3-8F37-3849-94D5-CB108E700B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CAE0382B-4358-D241-B44C-13140AEBDC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F16920AF-E774-9B40-BCF2-4A19B88CA1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533D1E19-B2E3-E64F-91C5-4B9E3A7B1C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F8275DE5-2CED-B648-9E95-27B9B5C47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5433D840-5098-4C47-941B-0F206D7679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40AEB38F-6473-664C-983D-2D997D99A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B9613F4F-3A5A-184A-8C63-613C0905E6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9E247324-79EA-D44C-889F-C3B38F500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33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154" y="1597728"/>
            <a:ext cx="7771694" cy="1103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06" y="2915200"/>
            <a:ext cx="6399389" cy="1313351"/>
          </a:xfrm>
        </p:spPr>
        <p:txBody>
          <a:bodyPr/>
          <a:lstStyle>
            <a:lvl1pPr marL="0" indent="0" algn="ctr">
              <a:buNone/>
              <a:defRPr/>
            </a:lvl1pPr>
            <a:lvl2pPr marL="507995" indent="0" algn="ctr">
              <a:buNone/>
              <a:defRPr/>
            </a:lvl2pPr>
            <a:lvl3pPr marL="1015990" indent="0" algn="ctr">
              <a:buNone/>
              <a:defRPr/>
            </a:lvl3pPr>
            <a:lvl4pPr marL="1523985" indent="0" algn="ctr">
              <a:buNone/>
              <a:defRPr/>
            </a:lvl4pPr>
            <a:lvl5pPr marL="2031980" indent="0" algn="ctr">
              <a:buNone/>
              <a:defRPr/>
            </a:lvl5pPr>
            <a:lvl6pPr marL="2539975" indent="0" algn="ctr">
              <a:buNone/>
              <a:defRPr/>
            </a:lvl6pPr>
            <a:lvl7pPr marL="3047970" indent="0" algn="ctr">
              <a:buNone/>
              <a:defRPr/>
            </a:lvl7pPr>
            <a:lvl8pPr marL="3555964" indent="0" algn="ctr">
              <a:buNone/>
              <a:defRPr/>
            </a:lvl8pPr>
            <a:lvl9pPr marL="406395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88107507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524252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1064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688667" cy="51064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2550775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4626" y="858624"/>
            <a:ext cx="8898819" cy="4247784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532321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962875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95" y="3305359"/>
            <a:ext cx="7771694" cy="1020732"/>
          </a:xfrm>
        </p:spPr>
        <p:txBody>
          <a:bodyPr anchor="t"/>
          <a:lstStyle>
            <a:lvl1pPr algn="l">
              <a:defRPr sz="444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195" y="2180218"/>
            <a:ext cx="7771694" cy="1125140"/>
          </a:xfrm>
        </p:spPr>
        <p:txBody>
          <a:bodyPr anchor="b"/>
          <a:lstStyle>
            <a:lvl1pPr marL="0" indent="0">
              <a:buNone/>
              <a:defRPr sz="2222"/>
            </a:lvl1pPr>
            <a:lvl2pPr marL="507995" indent="0">
              <a:buNone/>
              <a:defRPr sz="2000"/>
            </a:lvl2pPr>
            <a:lvl3pPr marL="1015990" indent="0">
              <a:buNone/>
              <a:defRPr sz="1778"/>
            </a:lvl3pPr>
            <a:lvl4pPr marL="1523985" indent="0">
              <a:buNone/>
              <a:defRPr sz="1556"/>
            </a:lvl4pPr>
            <a:lvl5pPr marL="2031980" indent="0">
              <a:buNone/>
              <a:defRPr sz="1556"/>
            </a:lvl5pPr>
            <a:lvl6pPr marL="2539975" indent="0">
              <a:buNone/>
              <a:defRPr sz="1556"/>
            </a:lvl6pPr>
            <a:lvl7pPr marL="3047970" indent="0">
              <a:buNone/>
              <a:defRPr sz="1556"/>
            </a:lvl7pPr>
            <a:lvl8pPr marL="3555964" indent="0">
              <a:buNone/>
              <a:defRPr sz="1556"/>
            </a:lvl8pPr>
            <a:lvl9pPr marL="4063959" indent="0">
              <a:buNone/>
              <a:defRPr sz="15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41629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4626" y="858624"/>
            <a:ext cx="4363861" cy="424778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7820" y="858624"/>
            <a:ext cx="4365624" cy="424778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10995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8" y="206070"/>
            <a:ext cx="8230306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848" y="1151243"/>
            <a:ext cx="4041069" cy="47945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848" y="1630699"/>
            <a:ext cx="4041069" cy="2963282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320" y="1151243"/>
            <a:ext cx="4042833" cy="47945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320" y="1630699"/>
            <a:ext cx="4042833" cy="2963282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3528141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4311106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516111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9" y="204697"/>
            <a:ext cx="3009194" cy="870988"/>
          </a:xfrm>
        </p:spPr>
        <p:txBody>
          <a:bodyPr/>
          <a:lstStyle>
            <a:lvl1pPr algn="l">
              <a:defRPr sz="222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404" y="204697"/>
            <a:ext cx="5111750" cy="4389284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849" y="1075685"/>
            <a:ext cx="3009194" cy="3518296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01338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2" y="3600726"/>
            <a:ext cx="5487459" cy="424503"/>
          </a:xfrm>
        </p:spPr>
        <p:txBody>
          <a:bodyPr/>
          <a:lstStyle>
            <a:lvl1pPr algn="l">
              <a:defRPr sz="222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2" y="460223"/>
            <a:ext cx="5487459" cy="3085550"/>
          </a:xfrm>
        </p:spPr>
        <p:txBody>
          <a:bodyPr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2" y="4025228"/>
            <a:ext cx="5487459" cy="604471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42043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FFF27ED-01DD-A94D-B761-59325537A3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54FC14-68FD-DB40-80E2-621AB520B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4626" y="858624"/>
            <a:ext cx="8898819" cy="424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4">
            <a:extLst>
              <a:ext uri="{FF2B5EF4-FFF2-40B4-BE49-F238E27FC236}">
                <a16:creationId xmlns:a16="http://schemas.microsoft.com/office/drawing/2014/main" id="{8E2FAD10-6752-1C40-9551-95DD732BC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22" y="688273"/>
            <a:ext cx="907344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 dirty="0"/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4F4E8881-CDCC-AB42-ABB1-43F5912BA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22" y="770701"/>
            <a:ext cx="907344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2pPr>
      <a:lvl3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3pPr>
      <a:lvl4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4pPr>
      <a:lvl5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5pPr>
      <a:lvl6pPr marL="507995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6pPr>
      <a:lvl7pPr marL="1015990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7pPr>
      <a:lvl8pPr marL="1523985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8pPr>
      <a:lvl9pPr marL="2031980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9pPr>
    </p:titleStyle>
    <p:bodyStyle>
      <a:lvl1pPr marL="305150" indent="-305150" algn="l" defTabSz="813145" rtl="0" eaLnBrk="0" fontAlgn="base" hangingPunct="0">
        <a:spcBef>
          <a:spcPct val="50000"/>
        </a:spcBef>
        <a:spcAft>
          <a:spcPct val="0"/>
        </a:spcAft>
        <a:defRPr sz="3111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59688" indent="-227540" algn="l" defTabSz="813145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pitchFamily="2" charset="77"/>
        <a:buChar char="•"/>
        <a:defRPr sz="2444">
          <a:solidFill>
            <a:schemeClr val="tx1"/>
          </a:solidFill>
          <a:latin typeface="+mn-lt"/>
          <a:ea typeface="ＭＳ Ｐゴシック" pitchFamily="-65" charset="-128"/>
        </a:defRPr>
      </a:lvl2pPr>
      <a:lvl3pPr marL="1015990" indent="-202846" algn="l" defTabSz="813145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>
          <a:solidFill>
            <a:schemeClr val="tx1"/>
          </a:solidFill>
          <a:latin typeface="+mn-lt"/>
          <a:ea typeface="ＭＳ Ｐゴシック" pitchFamily="-65" charset="-128"/>
        </a:defRPr>
      </a:lvl3pPr>
      <a:lvl4pPr marL="1421680" indent="-202846" algn="l" defTabSz="813145" rtl="0" eaLnBrk="0" fontAlgn="base" hangingPunct="0">
        <a:spcBef>
          <a:spcPct val="20000"/>
        </a:spcBef>
        <a:spcAft>
          <a:spcPct val="0"/>
        </a:spcAft>
        <a:buChar char="–"/>
        <a:defRPr sz="2222">
          <a:solidFill>
            <a:schemeClr val="tx1"/>
          </a:solidFill>
          <a:latin typeface="+mn-lt"/>
          <a:ea typeface="ＭＳ Ｐゴシック" pitchFamily="-65" charset="-128"/>
        </a:defRPr>
      </a:lvl4pPr>
      <a:lvl5pPr marL="182913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  <a:ea typeface="ＭＳ Ｐゴシック" pitchFamily="-65" charset="-128"/>
        </a:defRPr>
      </a:lvl5pPr>
      <a:lvl6pPr marL="2337130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6pPr>
      <a:lvl7pPr marL="284512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7pPr>
      <a:lvl8pPr marL="3353120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8pPr>
      <a:lvl9pPr marL="386111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78241" y="3219564"/>
            <a:ext cx="8677006" cy="81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673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3462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4673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4673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3808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16"/>
            <a:ext cx="6076764" cy="3064303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321" y="7465"/>
            <a:ext cx="3157765" cy="30799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731587" y="4487035"/>
            <a:ext cx="7808565" cy="518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69" i="1" dirty="0">
                <a:latin typeface="Times" charset="0"/>
              </a:rPr>
              <a:t>Providing the evidence for evidence-based medicine</a:t>
            </a:r>
            <a:r>
              <a:rPr lang="en-US" sz="2077" kern="1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91047734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B29B8B3C-87A8-A54F-BBFF-10E91BC1E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Factorial Trials; Devereaux NEJM 2014</a:t>
            </a:r>
          </a:p>
        </p:txBody>
      </p:sp>
      <p:graphicFrame>
        <p:nvGraphicFramePr>
          <p:cNvPr id="105496" name="Group 24">
            <a:extLst>
              <a:ext uri="{FF2B5EF4-FFF2-40B4-BE49-F238E27FC236}">
                <a16:creationId xmlns:a16="http://schemas.microsoft.com/office/drawing/2014/main" id="{C27AD54F-1A9F-6B40-BF76-7E33278C6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853302"/>
              </p:ext>
            </p:extLst>
          </p:nvPr>
        </p:nvGraphicFramePr>
        <p:xfrm>
          <a:off x="719313" y="1496984"/>
          <a:ext cx="7027333" cy="1185334"/>
        </p:xfrm>
        <a:graphic>
          <a:graphicData uri="http://schemas.openxmlformats.org/drawingml/2006/table">
            <a:tbl>
              <a:tblPr/>
              <a:tblGrid>
                <a:gridCol w="35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6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Clonidine</a:t>
                      </a: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 +ASA</a:t>
                      </a:r>
                    </a:p>
                  </a:txBody>
                  <a:tcPr marL="101600" marR="101600" marT="50800" marB="50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Placebo + ASA</a:t>
                      </a:r>
                    </a:p>
                  </a:txBody>
                  <a:tcPr marL="101600" marR="101600" marT="50800" marB="50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Clonidine</a:t>
                      </a: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 + Placebo</a:t>
                      </a:r>
                    </a:p>
                  </a:txBody>
                  <a:tcPr marL="101600" marR="101600" marT="50800" marB="50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Placebo + Placebo</a:t>
                      </a:r>
                    </a:p>
                  </a:txBody>
                  <a:tcPr marL="101600" marR="101600" marT="50800" marB="50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06C1D772-76CD-D347-97AE-283583CC9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28" y="2094943"/>
            <a:ext cx="7036152" cy="622652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7C691C-5F90-5046-A497-8FDBCBA1F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82873"/>
            <a:ext cx="7039680" cy="541514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13" name="Group 24">
            <a:extLst>
              <a:ext uri="{FF2B5EF4-FFF2-40B4-BE49-F238E27FC236}">
                <a16:creationId xmlns:a16="http://schemas.microsoft.com/office/drawing/2014/main" id="{BB13EDA3-14F0-444F-8AC6-83A946099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80586"/>
              </p:ext>
            </p:extLst>
          </p:nvPr>
        </p:nvGraphicFramePr>
        <p:xfrm>
          <a:off x="762000" y="3650192"/>
          <a:ext cx="7027333" cy="1185334"/>
        </p:xfrm>
        <a:graphic>
          <a:graphicData uri="http://schemas.openxmlformats.org/drawingml/2006/table">
            <a:tbl>
              <a:tblPr/>
              <a:tblGrid>
                <a:gridCol w="35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6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Clonidine +</a:t>
                      </a: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ASA</a:t>
                      </a:r>
                    </a:p>
                  </a:txBody>
                  <a:tcPr marL="101600" marR="101600" marT="50800" marB="50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Placebo + </a:t>
                      </a: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ASA</a:t>
                      </a:r>
                    </a:p>
                  </a:txBody>
                  <a:tcPr marL="101600" marR="101600" marT="50800" marB="50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Clonidine + Placebo</a:t>
                      </a:r>
                    </a:p>
                  </a:txBody>
                  <a:tcPr marL="101600" marR="101600" marT="50800" marB="50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  <a:ea typeface="ＭＳ Ｐゴシック" charset="0"/>
                          <a:cs typeface="ＭＳ Ｐゴシック" charset="0"/>
                        </a:rPr>
                        <a:t>Placebo + Placebo</a:t>
                      </a:r>
                    </a:p>
                  </a:txBody>
                  <a:tcPr marL="101600" marR="101600" marT="50800" marB="50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11066E7-4B58-8F4A-A104-F4545874C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0" y="3650192"/>
            <a:ext cx="3471333" cy="1188861"/>
          </a:xfrm>
          <a:prstGeom prst="rect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BC556E-837B-DD49-B276-C0B10B1D2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650192"/>
            <a:ext cx="3556000" cy="1188861"/>
          </a:xfrm>
          <a:prstGeom prst="rect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D6EF89-9526-0040-B934-7794C86AD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" y="1304721"/>
            <a:ext cx="3488972" cy="158220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3556" dirty="0">
              <a:solidFill>
                <a:schemeClr val="bg2"/>
              </a:solidFill>
              <a:latin typeface="Helvetica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8C27E1-D7E5-3542-9EC8-F26596E88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134" y="1318832"/>
            <a:ext cx="3411361" cy="1582208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3556" dirty="0">
              <a:solidFill>
                <a:schemeClr val="bg2"/>
              </a:solidFill>
              <a:latin typeface="Helvetica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2C7F0B-F816-5C4A-BB11-0588B6ADC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34" y="3459692"/>
            <a:ext cx="6995583" cy="821972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3556" dirty="0">
              <a:solidFill>
                <a:schemeClr val="bg2"/>
              </a:solidFill>
              <a:latin typeface="Helvetica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F90771-6CDB-0840-BB6A-5C3E1BE0C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223" y="4249914"/>
            <a:ext cx="6995583" cy="760236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endParaRPr lang="en-US" altLang="en-US" sz="3556" dirty="0">
              <a:solidFill>
                <a:schemeClr val="bg2"/>
              </a:solidFill>
              <a:latin typeface="Helvetica" pitchFamily="2" charset="0"/>
            </a:endParaRPr>
          </a:p>
        </p:txBody>
      </p:sp>
      <p:sp>
        <p:nvSpPr>
          <p:cNvPr id="18465" name="TextBox 3">
            <a:extLst>
              <a:ext uri="{FF2B5EF4-FFF2-40B4-BE49-F238E27FC236}">
                <a16:creationId xmlns:a16="http://schemas.microsoft.com/office/drawing/2014/main" id="{1B11E3D4-C53C-3148-BE7F-779589821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13" y="895350"/>
            <a:ext cx="3725333" cy="47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US" altLang="en-US" sz="2667" dirty="0">
                <a:solidFill>
                  <a:srgbClr val="FF0000"/>
                </a:solidFill>
                <a:latin typeface="Times" pitchFamily="2" charset="0"/>
              </a:rPr>
              <a:t>Clonidine </a:t>
            </a:r>
            <a:r>
              <a:rPr lang="en-US" altLang="en-US" sz="2667" i="1" dirty="0">
                <a:latin typeface="Times" pitchFamily="2" charset="0"/>
              </a:rPr>
              <a:t>vs</a:t>
            </a:r>
            <a:r>
              <a:rPr lang="en-US" altLang="en-US" sz="2667" dirty="0">
                <a:latin typeface="Times" pitchFamily="2" charset="0"/>
              </a:rPr>
              <a:t>. Placebo</a:t>
            </a:r>
          </a:p>
        </p:txBody>
      </p:sp>
      <p:sp>
        <p:nvSpPr>
          <p:cNvPr id="18466" name="TextBox 5">
            <a:extLst>
              <a:ext uri="{FF2B5EF4-FFF2-40B4-BE49-F238E27FC236}">
                <a16:creationId xmlns:a16="http://schemas.microsoft.com/office/drawing/2014/main" id="{A93CE9DC-F356-5747-87FC-FE4EBF0E0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147426"/>
            <a:ext cx="2704042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marL="0" lvl="1"/>
            <a:r>
              <a:rPr lang="en-US" altLang="en-US" sz="2667" dirty="0">
                <a:solidFill>
                  <a:srgbClr val="FFFF00"/>
                </a:solidFill>
                <a:latin typeface="Times" pitchFamily="2" charset="0"/>
              </a:rPr>
              <a:t>ASA </a:t>
            </a:r>
            <a:r>
              <a:rPr lang="en-US" altLang="en-US" sz="2667" i="1" dirty="0">
                <a:solidFill>
                  <a:srgbClr val="FFFFFF"/>
                </a:solidFill>
                <a:latin typeface="Times" pitchFamily="2" charset="0"/>
              </a:rPr>
              <a:t>vs</a:t>
            </a:r>
            <a:r>
              <a:rPr lang="en-US" altLang="en-US" sz="2667" dirty="0">
                <a:solidFill>
                  <a:srgbClr val="FFFFFF"/>
                </a:solidFill>
                <a:latin typeface="Times" pitchFamily="2" charset="0"/>
              </a:rPr>
              <a:t>. Placebo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3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D9B514C3-D428-E846-B70A-5CA81F2E0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Factorial Trial Pros &amp; Cons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296A3BC2-FE5B-8948-A38E-42E42EE0B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Advantages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More efficient than separate trials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Can test for interactions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Disadvantages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Complexity, potential for reduced compliance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Reduces fraction of eligible subjects and enrollment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Adds ≈10% to sample size for marginal effects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Rarely powered for interactions</a:t>
            </a:r>
          </a:p>
          <a:p>
            <a:pPr lvl="2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Testing for interactions by the square of treatments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095E6-4214-C1B9-0926-16A470F88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Comparative Effectiveness Trials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B6E2CD-493D-1399-46AB-B5AE6AEDA45D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32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How to find a good trial topic?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Look for good clinicians doing things differently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If best treatment were established, everyone would use it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Various treatments probably differ in safety &amp; efficacy</a:t>
            </a:r>
          </a:p>
          <a:p>
            <a:pPr>
              <a:lnSpc>
                <a:spcPct val="90000"/>
              </a:lnSpc>
            </a:pPr>
            <a:r>
              <a:rPr lang="en-US" altLang="ja-JP" sz="32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When best treatments are unclear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Patients are essentially being treated randomly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Formal randomization poses little additional risk</a:t>
            </a:r>
          </a:p>
          <a:p>
            <a:pPr lvl="1">
              <a:lnSpc>
                <a:spcPct val="90000"/>
              </a:lnSpc>
            </a:pPr>
            <a:r>
              <a:rPr lang="en-US" altLang="ja-JP" sz="2533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Provides robust evidence</a:t>
            </a:r>
          </a:p>
          <a:p>
            <a:pPr>
              <a:lnSpc>
                <a:spcPct val="90000"/>
              </a:lnSpc>
            </a:pPr>
            <a:r>
              <a:rPr lang="en-US" altLang="ja-JP" sz="3200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Learning healthcare system!</a:t>
            </a:r>
            <a:r>
              <a:rPr lang="en-US" altLang="ja-JP" sz="32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  </a:t>
            </a:r>
          </a:p>
          <a:p>
            <a:endParaRPr lang="en-US" altLang="x-none" sz="3067" kern="0" dirty="0">
              <a:solidFill>
                <a:schemeClr val="bg2"/>
              </a:solidFill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ja-JP" sz="2400" kern="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333932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14B9-3123-C94D-8E09-88AD1AC0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bg2"/>
                </a:solidFill>
              </a:rPr>
              <a:t>US Criteria for Waived-Modified Consent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225CE-F5EA-DB4D-B201-DC779DE76F75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400" dirty="0">
                <a:solidFill>
                  <a:schemeClr val="bg2"/>
                </a:solidFill>
              </a:rPr>
              <a:t>Involvement carries no more than minimal risk</a:t>
            </a:r>
            <a:endParaRPr lang="en-US" sz="1800" dirty="0">
              <a:solidFill>
                <a:schemeClr val="bg2"/>
              </a:solidFill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Does not adversely affect the rights and welfare of subjects</a:t>
            </a:r>
          </a:p>
          <a:p>
            <a:r>
              <a:rPr lang="en-GB" sz="2400" dirty="0">
                <a:solidFill>
                  <a:schemeClr val="bg2"/>
                </a:solidFill>
              </a:rPr>
              <a:t>The research is otherwise impractical</a:t>
            </a:r>
          </a:p>
          <a:p>
            <a:pPr lvl="1"/>
            <a:r>
              <a:rPr lang="en-GB" sz="1800" dirty="0">
                <a:solidFill>
                  <a:schemeClr val="bg2"/>
                </a:solidFill>
              </a:rPr>
              <a:t>Consent introduces privacy risk, selection bias, or alters behaviours</a:t>
            </a:r>
          </a:p>
          <a:p>
            <a:pPr lvl="1"/>
            <a:r>
              <a:rPr lang="en-GB" sz="1800" dirty="0">
                <a:solidFill>
                  <a:schemeClr val="bg2"/>
                </a:solidFill>
              </a:rPr>
              <a:t>Makes the research too expensive or slow (debatable)</a:t>
            </a:r>
            <a:r>
              <a:rPr lang="en-GB" sz="2000" dirty="0">
                <a:solidFill>
                  <a:schemeClr val="bg2"/>
                </a:solidFill>
              </a:rPr>
              <a:t> </a:t>
            </a:r>
            <a:endParaRPr lang="en-US" sz="2000" dirty="0">
              <a:solidFill>
                <a:schemeClr val="bg2"/>
              </a:solidFill>
            </a:endParaRPr>
          </a:p>
          <a:p>
            <a:r>
              <a:rPr lang="en-US" sz="2400" dirty="0">
                <a:solidFill>
                  <a:schemeClr val="bg2"/>
                </a:solidFill>
              </a:rPr>
              <a:t>Data are de-identified to the extent practical</a:t>
            </a:r>
          </a:p>
          <a:p>
            <a:r>
              <a:rPr lang="en-US" sz="2400" dirty="0">
                <a:solidFill>
                  <a:schemeClr val="bg2"/>
                </a:solidFill>
              </a:rPr>
              <a:t>Subjects given pertinent information afterwards when appropriate</a:t>
            </a:r>
          </a:p>
          <a:p>
            <a:endParaRPr lang="en-US" altLang="en-US" sz="18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74AAC49B-0083-1A4F-BBF7-39C2A539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729902"/>
            <a:ext cx="88225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2000" dirty="0">
                <a:solidFill>
                  <a:srgbClr val="FFFF00"/>
                </a:solidFill>
                <a:latin typeface="Times" pitchFamily="2" charset="0"/>
              </a:rPr>
              <a:t>45 CFR 46.116 (f); For details and IRB guidance, see Symons, Anesthesiology 2020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809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95C0D-28B3-3D3B-6604-F46E273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bg2"/>
                </a:solidFill>
              </a:rPr>
              <a:t>Clinician Gatekeeping is Unethical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EC9412-64C6-0550-1677-7E02F64D607A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858624"/>
            <a:ext cx="8997245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Gatekeeping definition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Preventing eligible patients from participating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Generalized systematic preclusion</a:t>
            </a:r>
          </a:p>
          <a:p>
            <a:pPr>
              <a:lnSpc>
                <a:spcPct val="90000"/>
              </a:lnSpc>
            </a:pPr>
            <a:r>
              <a:rPr lang="en-US" altLang="ja-JP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Respect for persons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Gatekeeping denies patients’ autonomy and self-determination, paternalistic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Patients have the right to participate, even at some risk (altruistic behavior)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IRBs are expert at assessing risks and potential benefits; most clinicians are not</a:t>
            </a:r>
          </a:p>
          <a:p>
            <a:pPr>
              <a:lnSpc>
                <a:spcPct val="90000"/>
              </a:lnSpc>
            </a:pPr>
            <a:r>
              <a:rPr lang="en-US" altLang="ja-JP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Beneficence requires research merit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Gatekeeping introduces selection bias, especially in cluster trials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Enrollment may be inadequate: decreased power, Type-2 error</a:t>
            </a:r>
          </a:p>
          <a:p>
            <a:pPr>
              <a:lnSpc>
                <a:spcPct val="90000"/>
              </a:lnSpc>
            </a:pPr>
            <a:r>
              <a:rPr lang="en-US" altLang="ja-JP" sz="2667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Justice</a:t>
            </a:r>
          </a:p>
          <a:p>
            <a:pPr lvl="1">
              <a:lnSpc>
                <a:spcPct val="90000"/>
              </a:lnSpc>
            </a:pPr>
            <a:r>
              <a:rPr lang="en-US" altLang="ja-JP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Gatekeeping risks unfair burden of risks and benefits</a:t>
            </a:r>
          </a:p>
          <a:p>
            <a:pPr>
              <a:lnSpc>
                <a:spcPct val="90000"/>
              </a:lnSpc>
            </a:pPr>
            <a:endParaRPr lang="en-US" altLang="ja-JP" sz="2667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  <a:p>
            <a:endParaRPr lang="en-US" altLang="x-none" sz="2400" kern="0" dirty="0">
              <a:solidFill>
                <a:schemeClr val="bg2"/>
              </a:solidFill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ja-JP" sz="2400" kern="0" dirty="0">
              <a:ea typeface="ＭＳ Ｐゴシック" panose="020B0600070205080204" pitchFamily="34" charset="-128"/>
            </a:endParaRP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3F1775F4-299F-4AD1-8C72-D8A5AE3B8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774168"/>
            <a:ext cx="2895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dirty="0">
                <a:solidFill>
                  <a:srgbClr val="FFFF00"/>
                </a:solidFill>
                <a:latin typeface="Times" pitchFamily="2" charset="0"/>
              </a:rPr>
              <a:t>Sharkey, J Med Ethics 2010</a:t>
            </a:r>
            <a:endParaRPr lang="en-US" alt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54716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14B9-3123-C94D-8E09-88AD1AC0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bg2"/>
                </a:solidFill>
              </a:rPr>
              <a:t>Types of Modified Consent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225CE-F5EA-DB4D-B201-DC779DE76F75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>
                <a:solidFill>
                  <a:schemeClr val="bg2"/>
                </a:solidFill>
              </a:rPr>
              <a:t>Info provided with opt-out (“broadcast consent”)</a:t>
            </a:r>
          </a:p>
          <a:p>
            <a:r>
              <a:rPr lang="en-US" sz="2800" dirty="0">
                <a:solidFill>
                  <a:schemeClr val="bg2"/>
                </a:solidFill>
              </a:rPr>
              <a:t>Simplified consent containing only some elements</a:t>
            </a:r>
          </a:p>
          <a:p>
            <a:r>
              <a:rPr lang="en-GB" sz="2800" dirty="0">
                <a:solidFill>
                  <a:schemeClr val="bg2"/>
                </a:solidFill>
              </a:rPr>
              <a:t>Verbal consent</a:t>
            </a:r>
          </a:p>
          <a:p>
            <a:r>
              <a:rPr lang="en-US" sz="2800" dirty="0">
                <a:solidFill>
                  <a:schemeClr val="bg2"/>
                </a:solidFill>
              </a:rPr>
              <a:t>Video explanation with              constituting consent</a:t>
            </a:r>
          </a:p>
          <a:p>
            <a:r>
              <a:rPr lang="en-GB" sz="2800" dirty="0">
                <a:solidFill>
                  <a:schemeClr val="bg2"/>
                </a:solidFill>
              </a:rPr>
              <a:t>Consent only in treatment group</a:t>
            </a:r>
          </a:p>
          <a:p>
            <a:r>
              <a:rPr lang="en-GB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Complete waiver</a:t>
            </a:r>
            <a:endParaRPr lang="en-US" altLang="en-US" sz="28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E6F550-4037-C8FF-613A-BBB3ADA9F125}"/>
              </a:ext>
            </a:extLst>
          </p:cNvPr>
          <p:cNvGrpSpPr/>
          <p:nvPr/>
        </p:nvGrpSpPr>
        <p:grpSpPr>
          <a:xfrm>
            <a:off x="3707922" y="2800350"/>
            <a:ext cx="1016478" cy="461665"/>
            <a:chOff x="7924800" y="1388417"/>
            <a:chExt cx="1016478" cy="461665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0180200-8D04-73CD-44C3-67F0B63661E2}"/>
                </a:ext>
              </a:extLst>
            </p:cNvPr>
            <p:cNvSpPr/>
            <p:nvPr/>
          </p:nvSpPr>
          <p:spPr bwMode="auto">
            <a:xfrm>
              <a:off x="7924800" y="1428750"/>
              <a:ext cx="1006429" cy="381000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FAB951-48CE-0B8E-6E4B-BF50B92CC2E0}"/>
                </a:ext>
              </a:extLst>
            </p:cNvPr>
            <p:cNvSpPr txBox="1"/>
            <p:nvPr/>
          </p:nvSpPr>
          <p:spPr>
            <a:xfrm>
              <a:off x="7934849" y="1388417"/>
              <a:ext cx="10064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10000"/>
                    </a:schemeClr>
                  </a:solidFill>
                </a:rPr>
                <a:t>Agree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61761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B0F3C-38DB-2A61-1D59-324F52F51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5040-EE32-A85A-AE2B-20B362E20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bg2"/>
                </a:solidFill>
              </a:rPr>
              <a:t>Real-time Randomization, Consent Waived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5B698F-02BC-E41E-2FEA-5E70C929A28A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858624"/>
            <a:ext cx="8997245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>
                <a:solidFill>
                  <a:schemeClr val="bg2"/>
                </a:solidFill>
              </a:rPr>
              <a:t>Conventional design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33,000-patient trial of older v. newer bank blood</a:t>
            </a:r>
          </a:p>
          <a:p>
            <a:r>
              <a:rPr lang="en-US" sz="2800" dirty="0">
                <a:solidFill>
                  <a:schemeClr val="bg2"/>
                </a:solidFill>
              </a:rPr>
              <a:t>Patients qualify when they meet unpredictable conditions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Massive intraoperative blood loss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Intraoperative hypotension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“Triple Low” of low BP, low EEG power, &amp; low anesthetic</a:t>
            </a:r>
          </a:p>
          <a:p>
            <a:pPr lvl="2"/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Screened 37,570 patients to enroll 7,570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Intraoperative pulmonary hypertension</a:t>
            </a:r>
          </a:p>
        </p:txBody>
      </p:sp>
    </p:spTree>
    <p:extLst>
      <p:ext uri="{BB962C8B-B14F-4D97-AF65-F5344CB8AC3E}">
        <p14:creationId xmlns:p14="http://schemas.microsoft.com/office/powerpoint/2010/main" val="36879881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72115-2FE4-6B43-8A9E-DC7E3155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642938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Cluster Trials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D3F681-E658-A74D-9B11-8AB32C0EF5BB}"/>
              </a:ext>
            </a:extLst>
          </p:cNvPr>
          <p:cNvSpPr txBox="1">
            <a:spLocks noChangeArrowheads="1"/>
          </p:cNvSpPr>
          <p:nvPr/>
        </p:nvSpPr>
        <p:spPr>
          <a:xfrm>
            <a:off x="122590" y="819150"/>
            <a:ext cx="8898819" cy="3962400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200" dirty="0">
                <a:solidFill>
                  <a:schemeClr val="bg2"/>
                </a:solidFill>
              </a:rPr>
              <a:t>Exposures assigned to groups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Hospitals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Nursing units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Operating rooms, suites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Individual physicians</a:t>
            </a:r>
          </a:p>
          <a:p>
            <a:r>
              <a:rPr lang="en-US" sz="3200" dirty="0">
                <a:solidFill>
                  <a:schemeClr val="bg2"/>
                </a:solidFill>
              </a:rPr>
              <a:t>Everyone in group treated similarly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Waived consent thus required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Analysis can be restricted</a:t>
            </a:r>
          </a:p>
          <a:p>
            <a:r>
              <a:rPr lang="en-US" sz="3067" dirty="0">
                <a:solidFill>
                  <a:schemeClr val="bg2"/>
                </a:solidFill>
              </a:rPr>
              <a:t>Three flavors!</a:t>
            </a:r>
          </a:p>
        </p:txBody>
      </p:sp>
    </p:spTree>
    <p:extLst>
      <p:ext uri="{BB962C8B-B14F-4D97-AF65-F5344CB8AC3E}">
        <p14:creationId xmlns:p14="http://schemas.microsoft.com/office/powerpoint/2010/main" val="320575673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E4143-5258-463A-6FC6-4313B5899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BA5D-0E59-272F-6995-CE6C7402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28279"/>
            <a:ext cx="8991600" cy="59115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Conventional Cluster Trials</a:t>
            </a:r>
          </a:p>
        </p:txBody>
      </p: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8C69E55B-C20B-A86D-8FEC-9A7D7AC6AC06}"/>
              </a:ext>
            </a:extLst>
          </p:cNvPr>
          <p:cNvGrpSpPr/>
          <p:nvPr/>
        </p:nvGrpSpPr>
        <p:grpSpPr>
          <a:xfrm>
            <a:off x="1462671" y="895350"/>
            <a:ext cx="6065535" cy="523220"/>
            <a:chOff x="1466871" y="895350"/>
            <a:chExt cx="7301090" cy="523220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D6A80DA7-7E13-9748-0127-9E916689D746}"/>
                </a:ext>
              </a:extLst>
            </p:cNvPr>
            <p:cNvSpPr txBox="1"/>
            <p:nvPr/>
          </p:nvSpPr>
          <p:spPr>
            <a:xfrm>
              <a:off x="4317453" y="895350"/>
              <a:ext cx="16677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Periods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0" name="Straight Arrow Connector 439">
              <a:extLst>
                <a:ext uri="{FF2B5EF4-FFF2-40B4-BE49-F238E27FC236}">
                  <a16:creationId xmlns:a16="http://schemas.microsoft.com/office/drawing/2014/main" id="{FF5A69C2-8DFE-CBA0-3F7C-396C27DA132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85154" y="1188831"/>
              <a:ext cx="2782807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1" name="Straight Arrow Connector 440">
              <a:extLst>
                <a:ext uri="{FF2B5EF4-FFF2-40B4-BE49-F238E27FC236}">
                  <a16:creationId xmlns:a16="http://schemas.microsoft.com/office/drawing/2014/main" id="{DB332D81-3B23-80F5-7452-F2B6B16D4104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466871" y="1185247"/>
              <a:ext cx="2630269" cy="551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AB746F-CD8D-6CC8-2078-F3EC45129571}"/>
              </a:ext>
            </a:extLst>
          </p:cNvPr>
          <p:cNvCxnSpPr>
            <a:cxnSpLocks/>
          </p:cNvCxnSpPr>
          <p:nvPr/>
        </p:nvCxnSpPr>
        <p:spPr bwMode="auto">
          <a:xfrm>
            <a:off x="7444539" y="4857750"/>
            <a:ext cx="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9C72471E-7970-B9CA-6B35-E818F7583DA1}"/>
              </a:ext>
            </a:extLst>
          </p:cNvPr>
          <p:cNvGrpSpPr/>
          <p:nvPr/>
        </p:nvGrpSpPr>
        <p:grpSpPr>
          <a:xfrm>
            <a:off x="1461549" y="1482620"/>
            <a:ext cx="1134061" cy="580334"/>
            <a:chOff x="1228316" y="1216478"/>
            <a:chExt cx="1345347" cy="750179"/>
          </a:xfrm>
        </p:grpSpPr>
        <p:sp>
          <p:nvSpPr>
            <p:cNvPr id="463" name="Rounded Rectangle 462">
              <a:extLst>
                <a:ext uri="{FF2B5EF4-FFF2-40B4-BE49-F238E27FC236}">
                  <a16:creationId xmlns:a16="http://schemas.microsoft.com/office/drawing/2014/main" id="{6810C8EF-FF35-E35B-D141-75A31171D29C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7DCA0BB9-3CD8-99D0-11FB-DF6C43A6ED22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136D215E-08F7-5DC8-E5A6-FEFDA8FCD163}"/>
              </a:ext>
            </a:extLst>
          </p:cNvPr>
          <p:cNvGrpSpPr/>
          <p:nvPr/>
        </p:nvGrpSpPr>
        <p:grpSpPr>
          <a:xfrm>
            <a:off x="47193" y="1601998"/>
            <a:ext cx="1500868" cy="3244728"/>
            <a:chOff x="208691" y="1416591"/>
            <a:chExt cx="1500868" cy="2722352"/>
          </a:xfrm>
        </p:grpSpPr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4791BB90-3087-22AC-1C00-46C458F7D1A8}"/>
                </a:ext>
              </a:extLst>
            </p:cNvPr>
            <p:cNvSpPr txBox="1"/>
            <p:nvPr/>
          </p:nvSpPr>
          <p:spPr>
            <a:xfrm>
              <a:off x="208691" y="2427768"/>
              <a:ext cx="150086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Clusters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3" name="Straight Arrow Connector 492">
              <a:extLst>
                <a:ext uri="{FF2B5EF4-FFF2-40B4-BE49-F238E27FC236}">
                  <a16:creationId xmlns:a16="http://schemas.microsoft.com/office/drawing/2014/main" id="{321F9CFC-E667-D662-4FB2-3C6BF12AAAA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49135" y="1416591"/>
              <a:ext cx="0" cy="107588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7" name="Straight Arrow Connector 496">
              <a:extLst>
                <a:ext uri="{FF2B5EF4-FFF2-40B4-BE49-F238E27FC236}">
                  <a16:creationId xmlns:a16="http://schemas.microsoft.com/office/drawing/2014/main" id="{94D073DF-D73C-FD75-3410-8B473F1CDF9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49135" y="3025029"/>
              <a:ext cx="0" cy="111391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5758C673-81CA-E15B-FEF7-2F7C20281EC2}"/>
              </a:ext>
            </a:extLst>
          </p:cNvPr>
          <p:cNvGrpSpPr/>
          <p:nvPr/>
        </p:nvGrpSpPr>
        <p:grpSpPr>
          <a:xfrm>
            <a:off x="1461549" y="2038746"/>
            <a:ext cx="1134061" cy="580334"/>
            <a:chOff x="1228316" y="1216478"/>
            <a:chExt cx="1345347" cy="750179"/>
          </a:xfrm>
        </p:grpSpPr>
        <p:sp>
          <p:nvSpPr>
            <p:cNvPr id="502" name="Rounded Rectangle 501">
              <a:extLst>
                <a:ext uri="{FF2B5EF4-FFF2-40B4-BE49-F238E27FC236}">
                  <a16:creationId xmlns:a16="http://schemas.microsoft.com/office/drawing/2014/main" id="{B8E3B674-3C69-8AA2-F21E-F300D81D39DD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B1074AE9-CECA-8402-9B9A-FF5E52476D74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E06025BC-E842-D1F6-447A-5DD1AF4B3F8F}"/>
              </a:ext>
            </a:extLst>
          </p:cNvPr>
          <p:cNvGrpSpPr/>
          <p:nvPr/>
        </p:nvGrpSpPr>
        <p:grpSpPr>
          <a:xfrm>
            <a:off x="1461549" y="2605567"/>
            <a:ext cx="1134061" cy="580334"/>
            <a:chOff x="1228316" y="1216478"/>
            <a:chExt cx="1345347" cy="750179"/>
          </a:xfrm>
        </p:grpSpPr>
        <p:sp>
          <p:nvSpPr>
            <p:cNvPr id="505" name="Rounded Rectangle 504">
              <a:extLst>
                <a:ext uri="{FF2B5EF4-FFF2-40B4-BE49-F238E27FC236}">
                  <a16:creationId xmlns:a16="http://schemas.microsoft.com/office/drawing/2014/main" id="{89D0E5E2-7ABA-8348-C49B-CE494154C8AA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983B67F3-2253-4B86-C683-48D43A533307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9BDC10C-0B95-FB21-457B-E36A727EDDC4}"/>
              </a:ext>
            </a:extLst>
          </p:cNvPr>
          <p:cNvGrpSpPr/>
          <p:nvPr/>
        </p:nvGrpSpPr>
        <p:grpSpPr>
          <a:xfrm>
            <a:off x="1472448" y="3217435"/>
            <a:ext cx="1136179" cy="549237"/>
            <a:chOff x="3601498" y="1368242"/>
            <a:chExt cx="1336973" cy="709981"/>
          </a:xfrm>
        </p:grpSpPr>
        <p:sp>
          <p:nvSpPr>
            <p:cNvPr id="236" name="Rounded Rectangle 235">
              <a:extLst>
                <a:ext uri="{FF2B5EF4-FFF2-40B4-BE49-F238E27FC236}">
                  <a16:creationId xmlns:a16="http://schemas.microsoft.com/office/drawing/2014/main" id="{D5DCD592-A4E8-C854-B1D9-654DD258326E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00D1162-25CF-5E10-9B5C-1063F8F8C5C0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C0DEFF6-277C-AABD-F5B6-D5BE0EE5BBD9}"/>
              </a:ext>
            </a:extLst>
          </p:cNvPr>
          <p:cNvGrpSpPr/>
          <p:nvPr/>
        </p:nvGrpSpPr>
        <p:grpSpPr>
          <a:xfrm>
            <a:off x="1472448" y="3810993"/>
            <a:ext cx="1136179" cy="549237"/>
            <a:chOff x="3601498" y="1368242"/>
            <a:chExt cx="1336973" cy="70998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34DBF8E-1D12-7728-EBE7-B27D3901E6C4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BA33F6-40FD-F07A-59BA-73BBC38D7754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76721D-A04D-3CA5-48F2-D0D76B6BF71D}"/>
              </a:ext>
            </a:extLst>
          </p:cNvPr>
          <p:cNvGrpSpPr/>
          <p:nvPr/>
        </p:nvGrpSpPr>
        <p:grpSpPr>
          <a:xfrm>
            <a:off x="1472448" y="4436635"/>
            <a:ext cx="1136179" cy="549237"/>
            <a:chOff x="3601498" y="1368242"/>
            <a:chExt cx="1336973" cy="70998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53D991B-812B-5CFC-E903-4D0B9967005A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EA595D-93B2-024F-51CF-D6975E2C2FB8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9FDD9F-F3CE-E472-22A0-95464F7CAF0B}"/>
              </a:ext>
            </a:extLst>
          </p:cNvPr>
          <p:cNvGrpSpPr/>
          <p:nvPr/>
        </p:nvGrpSpPr>
        <p:grpSpPr>
          <a:xfrm>
            <a:off x="2696791" y="1482620"/>
            <a:ext cx="1134061" cy="580334"/>
            <a:chOff x="1228316" y="1216478"/>
            <a:chExt cx="1345347" cy="750179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1E914134-2EAA-2E91-CE4D-93B72C093AA9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16B976-8518-ABCD-A518-1ABD592AC2B9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3BBCAF-133C-8921-F599-261B81734AA9}"/>
              </a:ext>
            </a:extLst>
          </p:cNvPr>
          <p:cNvGrpSpPr/>
          <p:nvPr/>
        </p:nvGrpSpPr>
        <p:grpSpPr>
          <a:xfrm>
            <a:off x="2696791" y="2038746"/>
            <a:ext cx="1134061" cy="580334"/>
            <a:chOff x="1228316" y="1216478"/>
            <a:chExt cx="1345347" cy="750179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656E07A3-7A5A-26F7-E4F1-500FBB23AE61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F9E1D6-1D2A-4084-AF9F-92CDC32C6233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B02B55-668E-C145-48B2-831333F95019}"/>
              </a:ext>
            </a:extLst>
          </p:cNvPr>
          <p:cNvGrpSpPr/>
          <p:nvPr/>
        </p:nvGrpSpPr>
        <p:grpSpPr>
          <a:xfrm>
            <a:off x="2696791" y="2605567"/>
            <a:ext cx="1134061" cy="580334"/>
            <a:chOff x="1228316" y="1216478"/>
            <a:chExt cx="1345347" cy="750179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80B245CB-359D-3D55-2D99-6F46D527542B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C4251B-4C1D-7CFF-CC7E-13AE0000C933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9F3C6F-3593-D5D2-41DE-46BA66DD4736}"/>
              </a:ext>
            </a:extLst>
          </p:cNvPr>
          <p:cNvGrpSpPr/>
          <p:nvPr/>
        </p:nvGrpSpPr>
        <p:grpSpPr>
          <a:xfrm>
            <a:off x="2707690" y="3217435"/>
            <a:ext cx="1136179" cy="549237"/>
            <a:chOff x="3601498" y="1368242"/>
            <a:chExt cx="1336973" cy="70998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CD79C17F-655F-DE13-34B3-9049F7F6D278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D25B65-D298-F952-F4C0-FB9118F2DD6B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9A61C3D-947D-D457-1145-2223CA3A5531}"/>
              </a:ext>
            </a:extLst>
          </p:cNvPr>
          <p:cNvGrpSpPr/>
          <p:nvPr/>
        </p:nvGrpSpPr>
        <p:grpSpPr>
          <a:xfrm>
            <a:off x="2707690" y="3810993"/>
            <a:ext cx="1136179" cy="549237"/>
            <a:chOff x="3601498" y="1368242"/>
            <a:chExt cx="1336973" cy="709981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1B4F348D-0409-1398-E1B5-6BA666952121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8CCECA-B8BD-125D-7FE8-A42400A63B60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A378C0-12A6-A43D-338F-196540CDB3E1}"/>
              </a:ext>
            </a:extLst>
          </p:cNvPr>
          <p:cNvGrpSpPr/>
          <p:nvPr/>
        </p:nvGrpSpPr>
        <p:grpSpPr>
          <a:xfrm>
            <a:off x="2707690" y="4436635"/>
            <a:ext cx="1136179" cy="549237"/>
            <a:chOff x="3601498" y="1368242"/>
            <a:chExt cx="1336973" cy="709981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2249D9BD-C416-513E-C680-C5FA4B1B4B22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B501BB-825C-7081-5D5E-08C11C17BB8E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1FABC9B-D458-60D3-04CB-3177B7986059}"/>
              </a:ext>
            </a:extLst>
          </p:cNvPr>
          <p:cNvGrpSpPr/>
          <p:nvPr/>
        </p:nvGrpSpPr>
        <p:grpSpPr>
          <a:xfrm>
            <a:off x="3910644" y="1482620"/>
            <a:ext cx="1134061" cy="580334"/>
            <a:chOff x="1228316" y="1216478"/>
            <a:chExt cx="1345347" cy="750179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9F9FC13D-47E2-FE2A-707F-BF182034DB2A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05CB7A-F6E8-CACD-23AA-8814DF211B4E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7B7A2B6-621A-2BC3-AD52-B9DC8D4CCB04}"/>
              </a:ext>
            </a:extLst>
          </p:cNvPr>
          <p:cNvGrpSpPr/>
          <p:nvPr/>
        </p:nvGrpSpPr>
        <p:grpSpPr>
          <a:xfrm>
            <a:off x="3910644" y="2038746"/>
            <a:ext cx="1134061" cy="580334"/>
            <a:chOff x="1228316" y="1216478"/>
            <a:chExt cx="1345347" cy="750179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9724911A-26DC-FA1A-CFD0-7DF006376F1D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3C6B375-2484-34CE-71C2-2EE0337ABD55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EA4AF8B-88E7-78B4-DCAB-2F8EDEE2F6FA}"/>
              </a:ext>
            </a:extLst>
          </p:cNvPr>
          <p:cNvGrpSpPr/>
          <p:nvPr/>
        </p:nvGrpSpPr>
        <p:grpSpPr>
          <a:xfrm>
            <a:off x="3910644" y="2605567"/>
            <a:ext cx="1134061" cy="580334"/>
            <a:chOff x="1228316" y="1216478"/>
            <a:chExt cx="1345347" cy="750179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17BCC276-B7B4-ECF5-DDE7-2C8099548110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DD74B9C-2853-1EDD-DDCF-D20F05D464F0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94CF4CC-2D2B-F62E-C0CA-CA561F9E9197}"/>
              </a:ext>
            </a:extLst>
          </p:cNvPr>
          <p:cNvGrpSpPr/>
          <p:nvPr/>
        </p:nvGrpSpPr>
        <p:grpSpPr>
          <a:xfrm>
            <a:off x="3921543" y="3217435"/>
            <a:ext cx="1136179" cy="549237"/>
            <a:chOff x="3601498" y="1368242"/>
            <a:chExt cx="1336973" cy="709981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FEACEA1E-F719-45B6-0126-30EF142BF582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817B0D-C5AE-7907-0D71-56AE278D31C3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CC85BDF-6C61-1D56-06CC-448D2067DFA4}"/>
              </a:ext>
            </a:extLst>
          </p:cNvPr>
          <p:cNvGrpSpPr/>
          <p:nvPr/>
        </p:nvGrpSpPr>
        <p:grpSpPr>
          <a:xfrm>
            <a:off x="3921543" y="3810993"/>
            <a:ext cx="1136179" cy="549237"/>
            <a:chOff x="3601498" y="1368242"/>
            <a:chExt cx="1336973" cy="709981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DFCD470-1B1F-FDDB-744C-A4FD631C70F4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BFBE18-43A7-EBBE-FED2-146DA26E29D8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C99840-1EED-0AE2-4E1D-62D85A9AB494}"/>
              </a:ext>
            </a:extLst>
          </p:cNvPr>
          <p:cNvGrpSpPr/>
          <p:nvPr/>
        </p:nvGrpSpPr>
        <p:grpSpPr>
          <a:xfrm>
            <a:off x="3921543" y="4436635"/>
            <a:ext cx="1136179" cy="549237"/>
            <a:chOff x="3601498" y="1368242"/>
            <a:chExt cx="1336973" cy="709981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AA4C0BA7-1EC7-3A8C-38BC-66B34EE3E711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0547B1E-55A5-36B2-1834-8832F0B7627C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C5D82F1-B183-7368-719D-6F7FAF12522A}"/>
              </a:ext>
            </a:extLst>
          </p:cNvPr>
          <p:cNvGrpSpPr/>
          <p:nvPr/>
        </p:nvGrpSpPr>
        <p:grpSpPr>
          <a:xfrm>
            <a:off x="5151233" y="1482620"/>
            <a:ext cx="1134061" cy="580334"/>
            <a:chOff x="1228316" y="1216478"/>
            <a:chExt cx="1345347" cy="750179"/>
          </a:xfrm>
        </p:grpSpPr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69D1718A-A413-C55E-A27D-478D135318BC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C24F066-B6F7-489B-4922-4493D7E50EB8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BEC921D-9A31-9D95-C94D-8C130C6EE59A}"/>
              </a:ext>
            </a:extLst>
          </p:cNvPr>
          <p:cNvGrpSpPr/>
          <p:nvPr/>
        </p:nvGrpSpPr>
        <p:grpSpPr>
          <a:xfrm>
            <a:off x="5151233" y="2038746"/>
            <a:ext cx="1134061" cy="580334"/>
            <a:chOff x="1228316" y="1216478"/>
            <a:chExt cx="1345347" cy="750179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9B2138CB-7092-FC73-AA98-F71F1876908E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B080453-7F40-72CA-052A-192AD66B5FAC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26F3B3A-771D-77E9-BEAE-9B830DBB3F03}"/>
              </a:ext>
            </a:extLst>
          </p:cNvPr>
          <p:cNvGrpSpPr/>
          <p:nvPr/>
        </p:nvGrpSpPr>
        <p:grpSpPr>
          <a:xfrm>
            <a:off x="5151233" y="2605567"/>
            <a:ext cx="1134061" cy="580334"/>
            <a:chOff x="1228316" y="1216478"/>
            <a:chExt cx="1345347" cy="750179"/>
          </a:xfrm>
        </p:grpSpPr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C50BCB87-D08E-0106-C858-E109E86203AA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69FD7D7-799B-97D0-1DE1-3D11F772FF1E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810F2F5F-B505-4D86-216D-9B1DFB5D7C2B}"/>
              </a:ext>
            </a:extLst>
          </p:cNvPr>
          <p:cNvGrpSpPr/>
          <p:nvPr/>
        </p:nvGrpSpPr>
        <p:grpSpPr>
          <a:xfrm>
            <a:off x="5162132" y="3217435"/>
            <a:ext cx="1136179" cy="549237"/>
            <a:chOff x="3601498" y="1368242"/>
            <a:chExt cx="1336973" cy="709981"/>
          </a:xfrm>
        </p:grpSpPr>
        <p:sp>
          <p:nvSpPr>
            <p:cNvPr id="449" name="Rounded Rectangle 448">
              <a:extLst>
                <a:ext uri="{FF2B5EF4-FFF2-40B4-BE49-F238E27FC236}">
                  <a16:creationId xmlns:a16="http://schemas.microsoft.com/office/drawing/2014/main" id="{A61C68AB-E706-021A-E305-F0B60009D9FF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9F1B7EAF-21E2-3665-9904-AC52F129DD04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8D44B343-251E-828D-08E6-9D86EFB9C230}"/>
              </a:ext>
            </a:extLst>
          </p:cNvPr>
          <p:cNvGrpSpPr/>
          <p:nvPr/>
        </p:nvGrpSpPr>
        <p:grpSpPr>
          <a:xfrm>
            <a:off x="5162132" y="3810993"/>
            <a:ext cx="1136179" cy="549237"/>
            <a:chOff x="3601498" y="1368242"/>
            <a:chExt cx="1336973" cy="709981"/>
          </a:xfrm>
        </p:grpSpPr>
        <p:sp>
          <p:nvSpPr>
            <p:cNvPr id="452" name="Rounded Rectangle 451">
              <a:extLst>
                <a:ext uri="{FF2B5EF4-FFF2-40B4-BE49-F238E27FC236}">
                  <a16:creationId xmlns:a16="http://schemas.microsoft.com/office/drawing/2014/main" id="{426A8410-F6DC-C25E-449B-0510B0019874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633F64B2-65B6-C14D-0DE0-8E9B30CDB1CE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5AEBABA3-C6C9-D6DD-89FE-2F0121CE9308}"/>
              </a:ext>
            </a:extLst>
          </p:cNvPr>
          <p:cNvGrpSpPr/>
          <p:nvPr/>
        </p:nvGrpSpPr>
        <p:grpSpPr>
          <a:xfrm>
            <a:off x="5162132" y="4436635"/>
            <a:ext cx="1136179" cy="549237"/>
            <a:chOff x="3601498" y="1368242"/>
            <a:chExt cx="1336973" cy="709981"/>
          </a:xfrm>
        </p:grpSpPr>
        <p:sp>
          <p:nvSpPr>
            <p:cNvPr id="455" name="Rounded Rectangle 454">
              <a:extLst>
                <a:ext uri="{FF2B5EF4-FFF2-40B4-BE49-F238E27FC236}">
                  <a16:creationId xmlns:a16="http://schemas.microsoft.com/office/drawing/2014/main" id="{FA129E2D-0545-346A-832D-D87218BBD6C9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37AD14D6-44ED-15AC-A961-78231FF82895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13888E50-EF4C-56E0-A031-6B0739C0AB7F}"/>
              </a:ext>
            </a:extLst>
          </p:cNvPr>
          <p:cNvGrpSpPr/>
          <p:nvPr/>
        </p:nvGrpSpPr>
        <p:grpSpPr>
          <a:xfrm>
            <a:off x="6381128" y="1482620"/>
            <a:ext cx="1134061" cy="580334"/>
            <a:chOff x="1228316" y="1216478"/>
            <a:chExt cx="1345347" cy="750179"/>
          </a:xfrm>
        </p:grpSpPr>
        <p:sp>
          <p:nvSpPr>
            <p:cNvPr id="458" name="Rounded Rectangle 457">
              <a:extLst>
                <a:ext uri="{FF2B5EF4-FFF2-40B4-BE49-F238E27FC236}">
                  <a16:creationId xmlns:a16="http://schemas.microsoft.com/office/drawing/2014/main" id="{5451D433-9CAD-F11B-8A12-65A016B1F2E8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1AFA8EA2-B49F-33FE-6999-62D64A18638A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8123676F-5A94-12C5-AAD1-A164EB1DA60D}"/>
              </a:ext>
            </a:extLst>
          </p:cNvPr>
          <p:cNvGrpSpPr/>
          <p:nvPr/>
        </p:nvGrpSpPr>
        <p:grpSpPr>
          <a:xfrm>
            <a:off x="6381128" y="2038746"/>
            <a:ext cx="1134061" cy="580334"/>
            <a:chOff x="1228316" y="1216478"/>
            <a:chExt cx="1345347" cy="750179"/>
          </a:xfrm>
        </p:grpSpPr>
        <p:sp>
          <p:nvSpPr>
            <p:cNvPr id="461" name="Rounded Rectangle 460">
              <a:extLst>
                <a:ext uri="{FF2B5EF4-FFF2-40B4-BE49-F238E27FC236}">
                  <a16:creationId xmlns:a16="http://schemas.microsoft.com/office/drawing/2014/main" id="{A3A2F035-C036-89E4-F880-34C95E0EE55B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B36A8AC6-8D35-44A8-12B3-7257E0C8D701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8084696A-AC04-CD54-D230-ED356E58A403}"/>
              </a:ext>
            </a:extLst>
          </p:cNvPr>
          <p:cNvGrpSpPr/>
          <p:nvPr/>
        </p:nvGrpSpPr>
        <p:grpSpPr>
          <a:xfrm>
            <a:off x="6381128" y="2605567"/>
            <a:ext cx="1134061" cy="580334"/>
            <a:chOff x="1228316" y="1216478"/>
            <a:chExt cx="1345347" cy="750179"/>
          </a:xfrm>
        </p:grpSpPr>
        <p:sp>
          <p:nvSpPr>
            <p:cNvPr id="467" name="Rounded Rectangle 466">
              <a:extLst>
                <a:ext uri="{FF2B5EF4-FFF2-40B4-BE49-F238E27FC236}">
                  <a16:creationId xmlns:a16="http://schemas.microsoft.com/office/drawing/2014/main" id="{44463A67-031A-7482-6A1E-1EE6E27EAB2C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21955F9A-C06C-6E0B-F16B-0CA2B8E55D0A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31D20C52-3479-F4F1-6A4E-1A0AD71A2DC0}"/>
              </a:ext>
            </a:extLst>
          </p:cNvPr>
          <p:cNvGrpSpPr/>
          <p:nvPr/>
        </p:nvGrpSpPr>
        <p:grpSpPr>
          <a:xfrm>
            <a:off x="6392027" y="3217435"/>
            <a:ext cx="1136179" cy="549237"/>
            <a:chOff x="3601498" y="1368242"/>
            <a:chExt cx="1336973" cy="709981"/>
          </a:xfrm>
        </p:grpSpPr>
        <p:sp>
          <p:nvSpPr>
            <p:cNvPr id="470" name="Rounded Rectangle 469">
              <a:extLst>
                <a:ext uri="{FF2B5EF4-FFF2-40B4-BE49-F238E27FC236}">
                  <a16:creationId xmlns:a16="http://schemas.microsoft.com/office/drawing/2014/main" id="{27998629-495E-3A0D-9C50-E3DC29B4E6E7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32E030DE-5312-E7A5-CFC9-296AB64D7C6D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A37895D9-D771-17D3-6056-4C1DE83F2FC9}"/>
              </a:ext>
            </a:extLst>
          </p:cNvPr>
          <p:cNvGrpSpPr/>
          <p:nvPr/>
        </p:nvGrpSpPr>
        <p:grpSpPr>
          <a:xfrm>
            <a:off x="6392027" y="3810993"/>
            <a:ext cx="1136179" cy="549237"/>
            <a:chOff x="3601498" y="1368242"/>
            <a:chExt cx="1336973" cy="709981"/>
          </a:xfrm>
        </p:grpSpPr>
        <p:sp>
          <p:nvSpPr>
            <p:cNvPr id="473" name="Rounded Rectangle 472">
              <a:extLst>
                <a:ext uri="{FF2B5EF4-FFF2-40B4-BE49-F238E27FC236}">
                  <a16:creationId xmlns:a16="http://schemas.microsoft.com/office/drawing/2014/main" id="{7AF4E243-8A5B-41E5-ADE7-482AD2150788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11B9E3BC-6A66-B259-AB4C-A9364068436B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F188F596-E715-18C0-6AD7-CEB73C56B5FA}"/>
              </a:ext>
            </a:extLst>
          </p:cNvPr>
          <p:cNvGrpSpPr/>
          <p:nvPr/>
        </p:nvGrpSpPr>
        <p:grpSpPr>
          <a:xfrm>
            <a:off x="6392027" y="4436635"/>
            <a:ext cx="1136179" cy="549237"/>
            <a:chOff x="3601498" y="1368242"/>
            <a:chExt cx="1336973" cy="709981"/>
          </a:xfrm>
        </p:grpSpPr>
        <p:sp>
          <p:nvSpPr>
            <p:cNvPr id="476" name="Rounded Rectangle 475">
              <a:extLst>
                <a:ext uri="{FF2B5EF4-FFF2-40B4-BE49-F238E27FC236}">
                  <a16:creationId xmlns:a16="http://schemas.microsoft.com/office/drawing/2014/main" id="{AAD2A46D-32BF-22C2-C0BE-89639AB6EF71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35BDC78F-7F69-EC0B-00EE-A3B56F093C01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182349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DD016-1A5D-7F88-E18B-DADDCD974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B07BC-F1A1-3D38-D9D8-4148B793B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28279"/>
            <a:ext cx="8991600" cy="591153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Step-wedge Cluster Trials</a:t>
            </a: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101F36A5-0287-54B1-981C-B77C5C7BF4A4}"/>
              </a:ext>
            </a:extLst>
          </p:cNvPr>
          <p:cNvGrpSpPr/>
          <p:nvPr/>
        </p:nvGrpSpPr>
        <p:grpSpPr>
          <a:xfrm>
            <a:off x="2715004" y="2025129"/>
            <a:ext cx="1134061" cy="580334"/>
            <a:chOff x="1228316" y="1216478"/>
            <a:chExt cx="1345347" cy="750179"/>
          </a:xfrm>
        </p:grpSpPr>
        <p:sp>
          <p:nvSpPr>
            <p:cNvPr id="307" name="Rounded Rectangle 306">
              <a:extLst>
                <a:ext uri="{FF2B5EF4-FFF2-40B4-BE49-F238E27FC236}">
                  <a16:creationId xmlns:a16="http://schemas.microsoft.com/office/drawing/2014/main" id="{1BE4EE67-450C-0C55-BDB4-6C7B5ED0BF55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F29460F7-8AC2-4130-9306-778D545B9613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C1199056-A0ED-EDB5-3043-FDA784D4F4C5}"/>
              </a:ext>
            </a:extLst>
          </p:cNvPr>
          <p:cNvGrpSpPr/>
          <p:nvPr/>
        </p:nvGrpSpPr>
        <p:grpSpPr>
          <a:xfrm>
            <a:off x="1442052" y="895350"/>
            <a:ext cx="7310240" cy="523220"/>
            <a:chOff x="1442052" y="895350"/>
            <a:chExt cx="7310240" cy="523220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E8D4709C-C360-4484-8B69-597D338C75B8}"/>
                </a:ext>
              </a:extLst>
            </p:cNvPr>
            <p:cNvSpPr txBox="1"/>
            <p:nvPr/>
          </p:nvSpPr>
          <p:spPr>
            <a:xfrm>
              <a:off x="4484286" y="895350"/>
              <a:ext cx="150086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Periods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0" name="Straight Arrow Connector 439">
              <a:extLst>
                <a:ext uri="{FF2B5EF4-FFF2-40B4-BE49-F238E27FC236}">
                  <a16:creationId xmlns:a16="http://schemas.microsoft.com/office/drawing/2014/main" id="{924FFC3B-6540-EC25-0045-0EE53AFE546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719528" y="1179253"/>
              <a:ext cx="3032764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1" name="Straight Arrow Connector 440">
              <a:extLst>
                <a:ext uri="{FF2B5EF4-FFF2-40B4-BE49-F238E27FC236}">
                  <a16:creationId xmlns:a16="http://schemas.microsoft.com/office/drawing/2014/main" id="{C18BF431-A4F6-2384-1E16-1B8C2E34D1D3}"/>
                </a:ext>
              </a:extLst>
            </p:cNvPr>
            <p:cNvCxnSpPr>
              <a:cxnSpLocks/>
              <a:stCxn id="438" idx="1"/>
            </p:cNvCxnSpPr>
            <p:nvPr/>
          </p:nvCxnSpPr>
          <p:spPr bwMode="auto">
            <a:xfrm flipH="1">
              <a:off x="1442052" y="1156960"/>
              <a:ext cx="3042234" cy="1728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0C80A2-D775-AF84-934F-1F605C6B9640}"/>
              </a:ext>
            </a:extLst>
          </p:cNvPr>
          <p:cNvCxnSpPr>
            <a:cxnSpLocks/>
          </p:cNvCxnSpPr>
          <p:nvPr/>
        </p:nvCxnSpPr>
        <p:spPr bwMode="auto">
          <a:xfrm>
            <a:off x="7444539" y="4857750"/>
            <a:ext cx="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F882F9F-8D8E-8D57-CCCA-C6F6A5FE243C}"/>
              </a:ext>
            </a:extLst>
          </p:cNvPr>
          <p:cNvGrpSpPr/>
          <p:nvPr/>
        </p:nvGrpSpPr>
        <p:grpSpPr>
          <a:xfrm>
            <a:off x="3964757" y="2605567"/>
            <a:ext cx="1134061" cy="580334"/>
            <a:chOff x="1228316" y="1216478"/>
            <a:chExt cx="1345347" cy="750179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3CEBD87F-5960-D487-1553-644AA1D9297D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04FB3F-151D-F527-9971-E10928109105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023B07-4069-A709-A12E-BB780989F90A}"/>
              </a:ext>
            </a:extLst>
          </p:cNvPr>
          <p:cNvGrpSpPr/>
          <p:nvPr/>
        </p:nvGrpSpPr>
        <p:grpSpPr>
          <a:xfrm>
            <a:off x="2707691" y="1522320"/>
            <a:ext cx="1136179" cy="549237"/>
            <a:chOff x="3601498" y="1368242"/>
            <a:chExt cx="1336973" cy="709981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288945E-F161-EC65-476A-ECC152CE5004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0682DF3-6B69-0C1A-975E-27AA6A2820E9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E760A55A-5CA2-2409-0037-89171D3744FD}"/>
              </a:ext>
            </a:extLst>
          </p:cNvPr>
          <p:cNvGrpSpPr/>
          <p:nvPr/>
        </p:nvGrpSpPr>
        <p:grpSpPr>
          <a:xfrm>
            <a:off x="1461549" y="1482620"/>
            <a:ext cx="1134061" cy="580334"/>
            <a:chOff x="1228316" y="1216478"/>
            <a:chExt cx="1345347" cy="750179"/>
          </a:xfrm>
        </p:grpSpPr>
        <p:sp>
          <p:nvSpPr>
            <p:cNvPr id="463" name="Rounded Rectangle 462">
              <a:extLst>
                <a:ext uri="{FF2B5EF4-FFF2-40B4-BE49-F238E27FC236}">
                  <a16:creationId xmlns:a16="http://schemas.microsoft.com/office/drawing/2014/main" id="{1486DA84-FC2F-01F3-4011-2FC909ED8B95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C68AA95C-C9F4-2712-1B70-333FF91A72DB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2C55A8A8-3A6F-A306-3717-7B006E17E0AA}"/>
              </a:ext>
            </a:extLst>
          </p:cNvPr>
          <p:cNvGrpSpPr/>
          <p:nvPr/>
        </p:nvGrpSpPr>
        <p:grpSpPr>
          <a:xfrm>
            <a:off x="47193" y="1601998"/>
            <a:ext cx="1500868" cy="2722352"/>
            <a:chOff x="208691" y="1416591"/>
            <a:chExt cx="1500868" cy="2722352"/>
          </a:xfrm>
        </p:grpSpPr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51E2FCBD-F12B-EAC5-8E4F-14E01B6C22F6}"/>
                </a:ext>
              </a:extLst>
            </p:cNvPr>
            <p:cNvSpPr txBox="1"/>
            <p:nvPr/>
          </p:nvSpPr>
          <p:spPr>
            <a:xfrm>
              <a:off x="208691" y="2427768"/>
              <a:ext cx="150086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Clusters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3" name="Straight Arrow Connector 492">
              <a:extLst>
                <a:ext uri="{FF2B5EF4-FFF2-40B4-BE49-F238E27FC236}">
                  <a16:creationId xmlns:a16="http://schemas.microsoft.com/office/drawing/2014/main" id="{A5C9E2B1-5AEE-88C3-8A9B-5C0B5D5EC43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49135" y="1416591"/>
              <a:ext cx="0" cy="107588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7" name="Straight Arrow Connector 496">
              <a:extLst>
                <a:ext uri="{FF2B5EF4-FFF2-40B4-BE49-F238E27FC236}">
                  <a16:creationId xmlns:a16="http://schemas.microsoft.com/office/drawing/2014/main" id="{EE148940-09DF-FB7A-258D-2007A0A7D31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49135" y="3025029"/>
              <a:ext cx="0" cy="111391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F49FDA95-4203-FEBA-308A-AC1ED312FC71}"/>
              </a:ext>
            </a:extLst>
          </p:cNvPr>
          <p:cNvGrpSpPr/>
          <p:nvPr/>
        </p:nvGrpSpPr>
        <p:grpSpPr>
          <a:xfrm>
            <a:off x="1461549" y="2038746"/>
            <a:ext cx="1134061" cy="580334"/>
            <a:chOff x="1228316" y="1216478"/>
            <a:chExt cx="1345347" cy="750179"/>
          </a:xfrm>
        </p:grpSpPr>
        <p:sp>
          <p:nvSpPr>
            <p:cNvPr id="502" name="Rounded Rectangle 501">
              <a:extLst>
                <a:ext uri="{FF2B5EF4-FFF2-40B4-BE49-F238E27FC236}">
                  <a16:creationId xmlns:a16="http://schemas.microsoft.com/office/drawing/2014/main" id="{C8CBA98B-05CC-2C9D-9625-BD47600FC8C2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67352D38-2A51-5387-81D8-29F7368870E0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EF0DB94D-2DFA-427A-BDA6-82C754E187B0}"/>
              </a:ext>
            </a:extLst>
          </p:cNvPr>
          <p:cNvGrpSpPr/>
          <p:nvPr/>
        </p:nvGrpSpPr>
        <p:grpSpPr>
          <a:xfrm>
            <a:off x="1461549" y="2605567"/>
            <a:ext cx="1134061" cy="580334"/>
            <a:chOff x="1228316" y="1216478"/>
            <a:chExt cx="1345347" cy="750179"/>
          </a:xfrm>
        </p:grpSpPr>
        <p:sp>
          <p:nvSpPr>
            <p:cNvPr id="505" name="Rounded Rectangle 504">
              <a:extLst>
                <a:ext uri="{FF2B5EF4-FFF2-40B4-BE49-F238E27FC236}">
                  <a16:creationId xmlns:a16="http://schemas.microsoft.com/office/drawing/2014/main" id="{24771313-9007-8B84-83DD-511F63B826E6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7CD3AB29-217B-DDA3-8953-56984F2EE9FC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507" name="Group 506">
            <a:extLst>
              <a:ext uri="{FF2B5EF4-FFF2-40B4-BE49-F238E27FC236}">
                <a16:creationId xmlns:a16="http://schemas.microsoft.com/office/drawing/2014/main" id="{87E80F72-3F09-7745-E617-01EC3DEB3CF1}"/>
              </a:ext>
            </a:extLst>
          </p:cNvPr>
          <p:cNvGrpSpPr/>
          <p:nvPr/>
        </p:nvGrpSpPr>
        <p:grpSpPr>
          <a:xfrm>
            <a:off x="1461549" y="3204472"/>
            <a:ext cx="1134061" cy="580334"/>
            <a:chOff x="1228316" y="1216478"/>
            <a:chExt cx="1345347" cy="750179"/>
          </a:xfrm>
        </p:grpSpPr>
        <p:sp>
          <p:nvSpPr>
            <p:cNvPr id="508" name="Rounded Rectangle 507">
              <a:extLst>
                <a:ext uri="{FF2B5EF4-FFF2-40B4-BE49-F238E27FC236}">
                  <a16:creationId xmlns:a16="http://schemas.microsoft.com/office/drawing/2014/main" id="{552B8314-135D-4DD0-604D-F001BEE8D12A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4CAA3522-21F9-2322-DA9C-514F6DAC9F9A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EF193E64-F599-F076-DF62-884398A2ACE8}"/>
              </a:ext>
            </a:extLst>
          </p:cNvPr>
          <p:cNvGrpSpPr/>
          <p:nvPr/>
        </p:nvGrpSpPr>
        <p:grpSpPr>
          <a:xfrm>
            <a:off x="1461549" y="3781987"/>
            <a:ext cx="1134061" cy="580334"/>
            <a:chOff x="1228316" y="1216478"/>
            <a:chExt cx="1345347" cy="750179"/>
          </a:xfrm>
        </p:grpSpPr>
        <p:sp>
          <p:nvSpPr>
            <p:cNvPr id="511" name="Rounded Rectangle 510">
              <a:extLst>
                <a:ext uri="{FF2B5EF4-FFF2-40B4-BE49-F238E27FC236}">
                  <a16:creationId xmlns:a16="http://schemas.microsoft.com/office/drawing/2014/main" id="{C8079862-33F5-DB18-57D3-3ADC95109F8C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3B8789B-2BB2-71C4-EE58-E58FAE866741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6CA54EBC-B96A-EB56-CF7F-EE33296630A3}"/>
              </a:ext>
            </a:extLst>
          </p:cNvPr>
          <p:cNvGrpSpPr/>
          <p:nvPr/>
        </p:nvGrpSpPr>
        <p:grpSpPr>
          <a:xfrm>
            <a:off x="2715004" y="2607993"/>
            <a:ext cx="1134061" cy="580334"/>
            <a:chOff x="1228316" y="1216478"/>
            <a:chExt cx="1345347" cy="750179"/>
          </a:xfrm>
        </p:grpSpPr>
        <p:sp>
          <p:nvSpPr>
            <p:cNvPr id="197" name="Rounded Rectangle 196">
              <a:extLst>
                <a:ext uri="{FF2B5EF4-FFF2-40B4-BE49-F238E27FC236}">
                  <a16:creationId xmlns:a16="http://schemas.microsoft.com/office/drawing/2014/main" id="{1DCC9499-6DEE-1012-201C-170295FA7D1B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C4041E90-20B9-06E2-2C7B-E0F58D11970E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2AA8EF69-F3EB-0180-4955-622DDA45DCF6}"/>
              </a:ext>
            </a:extLst>
          </p:cNvPr>
          <p:cNvGrpSpPr/>
          <p:nvPr/>
        </p:nvGrpSpPr>
        <p:grpSpPr>
          <a:xfrm>
            <a:off x="2715004" y="3201550"/>
            <a:ext cx="1134061" cy="580334"/>
            <a:chOff x="1228316" y="1216478"/>
            <a:chExt cx="1345347" cy="750179"/>
          </a:xfrm>
        </p:grpSpPr>
        <p:sp>
          <p:nvSpPr>
            <p:cNvPr id="200" name="Rounded Rectangle 199">
              <a:extLst>
                <a:ext uri="{FF2B5EF4-FFF2-40B4-BE49-F238E27FC236}">
                  <a16:creationId xmlns:a16="http://schemas.microsoft.com/office/drawing/2014/main" id="{D5131B36-7078-008D-1105-49C1421972AB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B7E9545B-0CE5-FEF2-C9A8-1921C1FD004F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D27AFAA-684F-D2E3-BEC8-767A32B5B5B8}"/>
              </a:ext>
            </a:extLst>
          </p:cNvPr>
          <p:cNvGrpSpPr/>
          <p:nvPr/>
        </p:nvGrpSpPr>
        <p:grpSpPr>
          <a:xfrm>
            <a:off x="2715004" y="3773718"/>
            <a:ext cx="1134061" cy="580334"/>
            <a:chOff x="1228316" y="1216478"/>
            <a:chExt cx="1345347" cy="750179"/>
          </a:xfrm>
        </p:grpSpPr>
        <p:sp>
          <p:nvSpPr>
            <p:cNvPr id="203" name="Rounded Rectangle 202">
              <a:extLst>
                <a:ext uri="{FF2B5EF4-FFF2-40B4-BE49-F238E27FC236}">
                  <a16:creationId xmlns:a16="http://schemas.microsoft.com/office/drawing/2014/main" id="{5802A792-CD98-5EB3-8C4D-337C9B128AAF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82A3E02B-B37B-3BD8-E20E-06BC38662B8D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EF95B2C-4A21-D020-39E3-A749BA4B8B0F}"/>
              </a:ext>
            </a:extLst>
          </p:cNvPr>
          <p:cNvGrpSpPr/>
          <p:nvPr/>
        </p:nvGrpSpPr>
        <p:grpSpPr>
          <a:xfrm>
            <a:off x="3964757" y="3183082"/>
            <a:ext cx="1134061" cy="580334"/>
            <a:chOff x="1228316" y="1216478"/>
            <a:chExt cx="1345347" cy="750179"/>
          </a:xfrm>
        </p:grpSpPr>
        <p:sp>
          <p:nvSpPr>
            <p:cNvPr id="209" name="Rounded Rectangle 208">
              <a:extLst>
                <a:ext uri="{FF2B5EF4-FFF2-40B4-BE49-F238E27FC236}">
                  <a16:creationId xmlns:a16="http://schemas.microsoft.com/office/drawing/2014/main" id="{7DA93E33-0530-597D-0970-5E0F1BAA7B69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786245DD-4A50-EE59-396D-43F805ABE82B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237CED05-9F5F-0E8C-99B0-3EBC210AC2DB}"/>
              </a:ext>
            </a:extLst>
          </p:cNvPr>
          <p:cNvGrpSpPr/>
          <p:nvPr/>
        </p:nvGrpSpPr>
        <p:grpSpPr>
          <a:xfrm>
            <a:off x="3964757" y="3765945"/>
            <a:ext cx="1134061" cy="580334"/>
            <a:chOff x="1228316" y="1216478"/>
            <a:chExt cx="1345347" cy="750179"/>
          </a:xfrm>
        </p:grpSpPr>
        <p:sp>
          <p:nvSpPr>
            <p:cNvPr id="212" name="Rounded Rectangle 211">
              <a:extLst>
                <a:ext uri="{FF2B5EF4-FFF2-40B4-BE49-F238E27FC236}">
                  <a16:creationId xmlns:a16="http://schemas.microsoft.com/office/drawing/2014/main" id="{B1B170A8-BC9A-B4A9-9BFB-178D14DEE37F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7B5E08C3-F70E-0948-8EE4-7BC60CCF33AB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97DB1444-2B69-A55B-2CA8-E3B9260D1AA0}"/>
              </a:ext>
            </a:extLst>
          </p:cNvPr>
          <p:cNvGrpSpPr/>
          <p:nvPr/>
        </p:nvGrpSpPr>
        <p:grpSpPr>
          <a:xfrm>
            <a:off x="3916197" y="1522320"/>
            <a:ext cx="1136179" cy="549237"/>
            <a:chOff x="3601498" y="1368242"/>
            <a:chExt cx="1336973" cy="709981"/>
          </a:xfrm>
        </p:grpSpPr>
        <p:sp>
          <p:nvSpPr>
            <p:cNvPr id="218" name="Rounded Rectangle 217">
              <a:extLst>
                <a:ext uri="{FF2B5EF4-FFF2-40B4-BE49-F238E27FC236}">
                  <a16:creationId xmlns:a16="http://schemas.microsoft.com/office/drawing/2014/main" id="{44469963-0F68-309E-74CB-B2CAAF2D47BE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BB62EB1-58F1-5DDF-D747-7D99F487D279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92AFE2D8-FBE2-845D-7EF8-1CA409BAE56F}"/>
              </a:ext>
            </a:extLst>
          </p:cNvPr>
          <p:cNvGrpSpPr/>
          <p:nvPr/>
        </p:nvGrpSpPr>
        <p:grpSpPr>
          <a:xfrm>
            <a:off x="3916197" y="2067751"/>
            <a:ext cx="1136179" cy="549237"/>
            <a:chOff x="3601498" y="1368242"/>
            <a:chExt cx="1336973" cy="709981"/>
          </a:xfrm>
        </p:grpSpPr>
        <p:sp>
          <p:nvSpPr>
            <p:cNvPr id="221" name="Rounded Rectangle 220">
              <a:extLst>
                <a:ext uri="{FF2B5EF4-FFF2-40B4-BE49-F238E27FC236}">
                  <a16:creationId xmlns:a16="http://schemas.microsoft.com/office/drawing/2014/main" id="{81153019-D281-827F-564E-E60EF0BBE264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030C807E-9FA9-E3F9-B240-BDD7F714C3A7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DF00FD52-B334-8BCD-2078-A0A57C5588B7}"/>
              </a:ext>
            </a:extLst>
          </p:cNvPr>
          <p:cNvGrpSpPr/>
          <p:nvPr/>
        </p:nvGrpSpPr>
        <p:grpSpPr>
          <a:xfrm>
            <a:off x="5151439" y="1522320"/>
            <a:ext cx="1136179" cy="549237"/>
            <a:chOff x="3601498" y="1368242"/>
            <a:chExt cx="1336973" cy="709981"/>
          </a:xfrm>
        </p:grpSpPr>
        <p:sp>
          <p:nvSpPr>
            <p:cNvPr id="224" name="Rounded Rectangle 223">
              <a:extLst>
                <a:ext uri="{FF2B5EF4-FFF2-40B4-BE49-F238E27FC236}">
                  <a16:creationId xmlns:a16="http://schemas.microsoft.com/office/drawing/2014/main" id="{72BDB4A6-F998-2C98-C535-63ED73FC4986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A6FBE47B-E927-4621-0F4E-2E7D3C580268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1F3B07C2-29FD-F5E2-05A2-3CC4128D00EA}"/>
              </a:ext>
            </a:extLst>
          </p:cNvPr>
          <p:cNvGrpSpPr/>
          <p:nvPr/>
        </p:nvGrpSpPr>
        <p:grpSpPr>
          <a:xfrm>
            <a:off x="6408070" y="1522320"/>
            <a:ext cx="1136179" cy="549237"/>
            <a:chOff x="3601498" y="1368242"/>
            <a:chExt cx="1336973" cy="709981"/>
          </a:xfrm>
        </p:grpSpPr>
        <p:sp>
          <p:nvSpPr>
            <p:cNvPr id="233" name="Rounded Rectangle 232">
              <a:extLst>
                <a:ext uri="{FF2B5EF4-FFF2-40B4-BE49-F238E27FC236}">
                  <a16:creationId xmlns:a16="http://schemas.microsoft.com/office/drawing/2014/main" id="{4CA86DDC-5E9F-25B8-FA87-EA1BE80C4B19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39E039C6-4792-09B4-03F8-ED685353FCD8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8ED83206-0C41-44E6-8324-559340F87303}"/>
              </a:ext>
            </a:extLst>
          </p:cNvPr>
          <p:cNvGrpSpPr/>
          <p:nvPr/>
        </p:nvGrpSpPr>
        <p:grpSpPr>
          <a:xfrm>
            <a:off x="7648659" y="1522320"/>
            <a:ext cx="1136179" cy="549237"/>
            <a:chOff x="3601498" y="1368242"/>
            <a:chExt cx="1336973" cy="709981"/>
          </a:xfrm>
        </p:grpSpPr>
        <p:sp>
          <p:nvSpPr>
            <p:cNvPr id="236" name="Rounded Rectangle 235">
              <a:extLst>
                <a:ext uri="{FF2B5EF4-FFF2-40B4-BE49-F238E27FC236}">
                  <a16:creationId xmlns:a16="http://schemas.microsoft.com/office/drawing/2014/main" id="{A39E5A90-8CAC-AE73-CB61-CBF01387850D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376CC68-7253-414E-D92D-57AA19410D91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4BBB5E6F-F564-A5AC-FDA3-BD001AFD576F}"/>
              </a:ext>
            </a:extLst>
          </p:cNvPr>
          <p:cNvGrpSpPr/>
          <p:nvPr/>
        </p:nvGrpSpPr>
        <p:grpSpPr>
          <a:xfrm>
            <a:off x="5151439" y="2062404"/>
            <a:ext cx="1136179" cy="549237"/>
            <a:chOff x="3601498" y="1368242"/>
            <a:chExt cx="1336973" cy="709981"/>
          </a:xfrm>
        </p:grpSpPr>
        <p:sp>
          <p:nvSpPr>
            <p:cNvPr id="240" name="Rounded Rectangle 239">
              <a:extLst>
                <a:ext uri="{FF2B5EF4-FFF2-40B4-BE49-F238E27FC236}">
                  <a16:creationId xmlns:a16="http://schemas.microsoft.com/office/drawing/2014/main" id="{79529FC1-FA77-D1C9-2AE5-BEA7264EF9B6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EC73A9C7-8F49-A3CC-0E02-4BD2D0CF15E9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D60482B-12E9-495D-263B-EC78A2E0CE82}"/>
              </a:ext>
            </a:extLst>
          </p:cNvPr>
          <p:cNvGrpSpPr/>
          <p:nvPr/>
        </p:nvGrpSpPr>
        <p:grpSpPr>
          <a:xfrm>
            <a:off x="5151439" y="2602488"/>
            <a:ext cx="1136179" cy="549237"/>
            <a:chOff x="3601498" y="1368242"/>
            <a:chExt cx="1336973" cy="709981"/>
          </a:xfrm>
        </p:grpSpPr>
        <p:sp>
          <p:nvSpPr>
            <p:cNvPr id="244" name="Rounded Rectangle 243">
              <a:extLst>
                <a:ext uri="{FF2B5EF4-FFF2-40B4-BE49-F238E27FC236}">
                  <a16:creationId xmlns:a16="http://schemas.microsoft.com/office/drawing/2014/main" id="{2D33DE8B-DDDA-1D2F-8049-5DF57AFFDAB8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93CB735F-754B-690A-8F36-D41D5FDB5712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D7B3BCAD-A5B4-DD1E-59C3-312B5F3D15D2}"/>
              </a:ext>
            </a:extLst>
          </p:cNvPr>
          <p:cNvGrpSpPr/>
          <p:nvPr/>
        </p:nvGrpSpPr>
        <p:grpSpPr>
          <a:xfrm>
            <a:off x="6408070" y="2057056"/>
            <a:ext cx="1136179" cy="549237"/>
            <a:chOff x="3601498" y="1368242"/>
            <a:chExt cx="1336973" cy="709981"/>
          </a:xfrm>
        </p:grpSpPr>
        <p:sp>
          <p:nvSpPr>
            <p:cNvPr id="247" name="Rounded Rectangle 246">
              <a:extLst>
                <a:ext uri="{FF2B5EF4-FFF2-40B4-BE49-F238E27FC236}">
                  <a16:creationId xmlns:a16="http://schemas.microsoft.com/office/drawing/2014/main" id="{BB23EDA8-178F-68B2-8DAE-66C4A38F4A48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3C36811E-7CA7-5D46-15A9-60B073933264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768B869A-EC92-25DE-775E-4D58B0A6FED5}"/>
              </a:ext>
            </a:extLst>
          </p:cNvPr>
          <p:cNvGrpSpPr/>
          <p:nvPr/>
        </p:nvGrpSpPr>
        <p:grpSpPr>
          <a:xfrm>
            <a:off x="6408070" y="2591793"/>
            <a:ext cx="1136179" cy="549237"/>
            <a:chOff x="3601498" y="1368242"/>
            <a:chExt cx="1336973" cy="709981"/>
          </a:xfrm>
        </p:grpSpPr>
        <p:sp>
          <p:nvSpPr>
            <p:cNvPr id="250" name="Rounded Rectangle 249">
              <a:extLst>
                <a:ext uri="{FF2B5EF4-FFF2-40B4-BE49-F238E27FC236}">
                  <a16:creationId xmlns:a16="http://schemas.microsoft.com/office/drawing/2014/main" id="{CF1159BD-E606-E863-C70D-08603229602C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7282C5A6-77B8-E6B6-0702-A2527AC2846D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E6A74732-934E-58D8-3E68-B982AD13DBEE}"/>
              </a:ext>
            </a:extLst>
          </p:cNvPr>
          <p:cNvGrpSpPr/>
          <p:nvPr/>
        </p:nvGrpSpPr>
        <p:grpSpPr>
          <a:xfrm>
            <a:off x="6408070" y="3153267"/>
            <a:ext cx="1136179" cy="549237"/>
            <a:chOff x="3601498" y="1368242"/>
            <a:chExt cx="1336973" cy="709981"/>
          </a:xfrm>
        </p:grpSpPr>
        <p:sp>
          <p:nvSpPr>
            <p:cNvPr id="253" name="Rounded Rectangle 252">
              <a:extLst>
                <a:ext uri="{FF2B5EF4-FFF2-40B4-BE49-F238E27FC236}">
                  <a16:creationId xmlns:a16="http://schemas.microsoft.com/office/drawing/2014/main" id="{613FD6D8-EED8-5ED6-EA86-471B156689AB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49B994B0-70E2-E057-DFC3-0807D7756C3F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5FF0A528-DFAD-5437-1D35-CE24441D65B9}"/>
              </a:ext>
            </a:extLst>
          </p:cNvPr>
          <p:cNvGrpSpPr/>
          <p:nvPr/>
        </p:nvGrpSpPr>
        <p:grpSpPr>
          <a:xfrm>
            <a:off x="7648659" y="2078446"/>
            <a:ext cx="1136179" cy="549237"/>
            <a:chOff x="3601498" y="1368242"/>
            <a:chExt cx="1336973" cy="709981"/>
          </a:xfrm>
        </p:grpSpPr>
        <p:sp>
          <p:nvSpPr>
            <p:cNvPr id="256" name="Rounded Rectangle 255">
              <a:extLst>
                <a:ext uri="{FF2B5EF4-FFF2-40B4-BE49-F238E27FC236}">
                  <a16:creationId xmlns:a16="http://schemas.microsoft.com/office/drawing/2014/main" id="{FB7EA81E-E9CE-9D80-61A1-DF3F76D9C2F9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96F84E24-23B1-1FFF-8F55-1F7896375707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5E711D19-6726-160F-1E5E-F5CEF3FCF1FB}"/>
              </a:ext>
            </a:extLst>
          </p:cNvPr>
          <p:cNvGrpSpPr/>
          <p:nvPr/>
        </p:nvGrpSpPr>
        <p:grpSpPr>
          <a:xfrm>
            <a:off x="7648659" y="2618531"/>
            <a:ext cx="1136179" cy="549237"/>
            <a:chOff x="3601498" y="1368242"/>
            <a:chExt cx="1336973" cy="709981"/>
          </a:xfrm>
        </p:grpSpPr>
        <p:sp>
          <p:nvSpPr>
            <p:cNvPr id="259" name="Rounded Rectangle 258">
              <a:extLst>
                <a:ext uri="{FF2B5EF4-FFF2-40B4-BE49-F238E27FC236}">
                  <a16:creationId xmlns:a16="http://schemas.microsoft.com/office/drawing/2014/main" id="{91C9DDA8-89B1-35EC-FE44-C6D50C5C69AC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9BA63A84-BA42-2C54-80DB-464CD0EA3F33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E1B48B7A-36EA-7923-C6A3-6468065B1D08}"/>
              </a:ext>
            </a:extLst>
          </p:cNvPr>
          <p:cNvGrpSpPr/>
          <p:nvPr/>
        </p:nvGrpSpPr>
        <p:grpSpPr>
          <a:xfrm>
            <a:off x="7648659" y="3153268"/>
            <a:ext cx="1136179" cy="549237"/>
            <a:chOff x="3601498" y="1368242"/>
            <a:chExt cx="1336973" cy="709981"/>
          </a:xfrm>
        </p:grpSpPr>
        <p:sp>
          <p:nvSpPr>
            <p:cNvPr id="262" name="Rounded Rectangle 261">
              <a:extLst>
                <a:ext uri="{FF2B5EF4-FFF2-40B4-BE49-F238E27FC236}">
                  <a16:creationId xmlns:a16="http://schemas.microsoft.com/office/drawing/2014/main" id="{DA472489-EC1C-B7DD-E352-9CE819A8CECF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73FA377F-4D36-62EB-B643-39317A81BDCF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5EF20BA-0AE7-C5AB-27D8-6C701688AD26}"/>
              </a:ext>
            </a:extLst>
          </p:cNvPr>
          <p:cNvGrpSpPr/>
          <p:nvPr/>
        </p:nvGrpSpPr>
        <p:grpSpPr>
          <a:xfrm>
            <a:off x="7648659" y="3725436"/>
            <a:ext cx="1136179" cy="549237"/>
            <a:chOff x="3601498" y="1368242"/>
            <a:chExt cx="1336973" cy="709981"/>
          </a:xfrm>
        </p:grpSpPr>
        <p:sp>
          <p:nvSpPr>
            <p:cNvPr id="265" name="Rounded Rectangle 264">
              <a:extLst>
                <a:ext uri="{FF2B5EF4-FFF2-40B4-BE49-F238E27FC236}">
                  <a16:creationId xmlns:a16="http://schemas.microsoft.com/office/drawing/2014/main" id="{7FD6A6DB-D9DF-DED0-FA7A-EAC93C677FE9}"/>
                </a:ext>
              </a:extLst>
            </p:cNvPr>
            <p:cNvSpPr/>
            <p:nvPr/>
          </p:nvSpPr>
          <p:spPr bwMode="auto">
            <a:xfrm>
              <a:off x="3601498" y="1483852"/>
              <a:ext cx="1336973" cy="594371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794FAB1B-2D67-3960-F9D7-DCD101528423}"/>
                </a:ext>
              </a:extLst>
            </p:cNvPr>
            <p:cNvSpPr txBox="1"/>
            <p:nvPr/>
          </p:nvSpPr>
          <p:spPr>
            <a:xfrm>
              <a:off x="3870840" y="1368242"/>
              <a:ext cx="9315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Rx</a:t>
              </a: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4C1B7DA7-89A2-B9E3-53C0-B90E139BA14F}"/>
              </a:ext>
            </a:extLst>
          </p:cNvPr>
          <p:cNvGrpSpPr/>
          <p:nvPr/>
        </p:nvGrpSpPr>
        <p:grpSpPr>
          <a:xfrm>
            <a:off x="5189304" y="3183082"/>
            <a:ext cx="1134061" cy="580334"/>
            <a:chOff x="1228316" y="1216478"/>
            <a:chExt cx="1345347" cy="750179"/>
          </a:xfrm>
        </p:grpSpPr>
        <p:sp>
          <p:nvSpPr>
            <p:cNvPr id="271" name="Rounded Rectangle 270">
              <a:extLst>
                <a:ext uri="{FF2B5EF4-FFF2-40B4-BE49-F238E27FC236}">
                  <a16:creationId xmlns:a16="http://schemas.microsoft.com/office/drawing/2014/main" id="{EAFC680E-64A9-641F-D19C-12DADD818C25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4C302E22-159B-2828-B5A1-91F3BD5861C6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C4277D6E-7695-D788-D700-F3E19C0468A9}"/>
              </a:ext>
            </a:extLst>
          </p:cNvPr>
          <p:cNvGrpSpPr/>
          <p:nvPr/>
        </p:nvGrpSpPr>
        <p:grpSpPr>
          <a:xfrm>
            <a:off x="5209127" y="3746240"/>
            <a:ext cx="1134061" cy="580334"/>
            <a:chOff x="1228316" y="1216478"/>
            <a:chExt cx="1345347" cy="750179"/>
          </a:xfrm>
        </p:grpSpPr>
        <p:sp>
          <p:nvSpPr>
            <p:cNvPr id="274" name="Rounded Rectangle 273">
              <a:extLst>
                <a:ext uri="{FF2B5EF4-FFF2-40B4-BE49-F238E27FC236}">
                  <a16:creationId xmlns:a16="http://schemas.microsoft.com/office/drawing/2014/main" id="{9F64E23B-FC46-3A5C-0149-BB25DCCFAB20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BE3E873C-2467-D92A-84DD-D20C2548D2F2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6DD4E9BC-3098-4A07-3F28-3AF6CE4ADC87}"/>
              </a:ext>
            </a:extLst>
          </p:cNvPr>
          <p:cNvGrpSpPr/>
          <p:nvPr/>
        </p:nvGrpSpPr>
        <p:grpSpPr>
          <a:xfrm>
            <a:off x="6439021" y="3746240"/>
            <a:ext cx="1134061" cy="580334"/>
            <a:chOff x="1228316" y="1216478"/>
            <a:chExt cx="1345347" cy="750179"/>
          </a:xfrm>
        </p:grpSpPr>
        <p:sp>
          <p:nvSpPr>
            <p:cNvPr id="277" name="Rounded Rectangle 276">
              <a:extLst>
                <a:ext uri="{FF2B5EF4-FFF2-40B4-BE49-F238E27FC236}">
                  <a16:creationId xmlns:a16="http://schemas.microsoft.com/office/drawing/2014/main" id="{9506C97C-56EC-25B6-0D28-729290DDC063}"/>
                </a:ext>
              </a:extLst>
            </p:cNvPr>
            <p:cNvSpPr/>
            <p:nvPr/>
          </p:nvSpPr>
          <p:spPr bwMode="auto">
            <a:xfrm>
              <a:off x="1228316" y="1372286"/>
              <a:ext cx="1345347" cy="594371"/>
            </a:xfrm>
            <a:prstGeom prst="roundRect">
              <a:avLst/>
            </a:prstGeom>
            <a:solidFill>
              <a:schemeClr val="accent5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4F8C553-896F-5BD8-3005-F5303505CCD3}"/>
                </a:ext>
              </a:extLst>
            </p:cNvPr>
            <p:cNvSpPr txBox="1"/>
            <p:nvPr/>
          </p:nvSpPr>
          <p:spPr>
            <a:xfrm>
              <a:off x="1369954" y="1216478"/>
              <a:ext cx="1203709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dirty="0">
                  <a:solidFill>
                    <a:schemeClr val="tx2">
                      <a:lumMod val="10000"/>
                    </a:schemeClr>
                  </a:solidFill>
                  <a:latin typeface="+mj-lt"/>
                </a:rPr>
                <a:t>Ref</a:t>
              </a:r>
            </a:p>
          </p:txBody>
        </p: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E128D3D6-4456-4440-33D2-5B2A77F5CFD5}"/>
              </a:ext>
            </a:extLst>
          </p:cNvPr>
          <p:cNvGrpSpPr/>
          <p:nvPr/>
        </p:nvGrpSpPr>
        <p:grpSpPr>
          <a:xfrm>
            <a:off x="2649925" y="1506917"/>
            <a:ext cx="6174588" cy="2848923"/>
            <a:chOff x="2893212" y="1170627"/>
            <a:chExt cx="6174588" cy="2848923"/>
          </a:xfrm>
        </p:grpSpPr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1CE76B95-92D5-AC1B-DED7-E578ACDC3A27}"/>
                </a:ext>
              </a:extLst>
            </p:cNvPr>
            <p:cNvCxnSpPr/>
            <p:nvPr/>
          </p:nvCxnSpPr>
          <p:spPr bwMode="auto">
            <a:xfrm>
              <a:off x="2914530" y="1799312"/>
              <a:ext cx="1245331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9DECFD6A-A8A7-23C5-7C7A-5DDEE01346C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14800" y="2359309"/>
              <a:ext cx="1295400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50F999B9-080E-35DF-0BE2-62B488EF12F7}"/>
                </a:ext>
              </a:extLst>
            </p:cNvPr>
            <p:cNvCxnSpPr/>
            <p:nvPr/>
          </p:nvCxnSpPr>
          <p:spPr bwMode="auto">
            <a:xfrm>
              <a:off x="5397919" y="2876550"/>
              <a:ext cx="1245331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FF288EC2-E208-C681-78C5-638A9CD928E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85760" y="2343150"/>
              <a:ext cx="0" cy="53340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4" name="Straight Connector 283">
              <a:extLst>
                <a:ext uri="{FF2B5EF4-FFF2-40B4-BE49-F238E27FC236}">
                  <a16:creationId xmlns:a16="http://schemas.microsoft.com/office/drawing/2014/main" id="{7EFFBE0E-269B-743C-97C3-4A220E10E8F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606635" y="2876550"/>
              <a:ext cx="0" cy="60960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5" name="Straight Connector 284">
              <a:extLst>
                <a:ext uri="{FF2B5EF4-FFF2-40B4-BE49-F238E27FC236}">
                  <a16:creationId xmlns:a16="http://schemas.microsoft.com/office/drawing/2014/main" id="{F91EF0B4-00F7-6D0C-20D3-589C47705EA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848600" y="3502309"/>
              <a:ext cx="0" cy="51724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AC9C771B-898F-B068-15B8-9119F35A0BF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53200" y="3486150"/>
              <a:ext cx="1305528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7" name="Straight Connector 286">
              <a:extLst>
                <a:ext uri="{FF2B5EF4-FFF2-40B4-BE49-F238E27FC236}">
                  <a16:creationId xmlns:a16="http://schemas.microsoft.com/office/drawing/2014/main" id="{023134E7-4846-300C-389D-57B67B7D216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848600" y="4019550"/>
              <a:ext cx="1219200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9B737CB5-5199-646C-B577-F8954231535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914530" y="1170627"/>
              <a:ext cx="0" cy="633046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A6E33FD7-4B25-F59F-D126-7274306C564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59861" y="1796614"/>
              <a:ext cx="0" cy="546536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A900B96F-505E-DCE4-6557-A6C70EC97BA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067800" y="1200150"/>
              <a:ext cx="0" cy="281940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4B4C2678-4F23-E75F-3C18-B001CF4B289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893212" y="1200150"/>
              <a:ext cx="6174588" cy="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887067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-124051"/>
            <a:ext cx="9059333" cy="846666"/>
          </a:xfrm>
        </p:spPr>
        <p:txBody>
          <a:bodyPr anchor="ctr"/>
          <a:lstStyle/>
          <a:p>
            <a:pPr algn="ctr"/>
            <a:r>
              <a:rPr lang="en-US" altLang="en-US" sz="4000" b="1" dirty="0">
                <a:solidFill>
                  <a:schemeClr val="hlink"/>
                </a:solidFill>
                <a:latin typeface="Arial" panose="020B0604020202020204" pitchFamily="34" charset="0"/>
              </a:rPr>
              <a:t>Clinical Trials</a:t>
            </a:r>
            <a:endParaRPr lang="en-US" altLang="en-US" sz="54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6146" name="Line 19"/>
          <p:cNvSpPr>
            <a:spLocks noChangeShapeType="1"/>
          </p:cNvSpPr>
          <p:nvPr/>
        </p:nvSpPr>
        <p:spPr bwMode="auto">
          <a:xfrm>
            <a:off x="556987" y="4365865"/>
            <a:ext cx="804333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3556" dirty="0"/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C2C38F80-AE38-1749-BDA6-C650CAE4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87" y="4449459"/>
            <a:ext cx="8285562" cy="62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3462" dirty="0">
                <a:solidFill>
                  <a:srgbClr val="FF0000"/>
                </a:solidFill>
                <a:latin typeface="+mn-lt"/>
              </a:rPr>
              <a:t>www.OR.org                              DS@OR.org</a:t>
            </a:r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DEE4FA00-D21F-290F-5067-38B24720D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90478"/>
            <a:ext cx="8839200" cy="401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Professor of Anesthesiology </a:t>
            </a:r>
            <a:r>
              <a:rPr lang="en-US" sz="2800">
                <a:solidFill>
                  <a:srgbClr val="FFFF00"/>
                </a:solidFill>
                <a:latin typeface="Times" charset="0"/>
              </a:rPr>
              <a:t>and Biostatistics</a:t>
            </a:r>
            <a:endParaRPr lang="en-US" sz="28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28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000" dirty="0">
                <a:solidFill>
                  <a:schemeClr val="bg2"/>
                </a:solidFill>
                <a:latin typeface="Times" charset="0"/>
              </a:rPr>
              <a:t>No relevant conflicts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9847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A2E8E-AB93-904A-9FA5-B0386DF75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Multiple Cross-over Cluster Trials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178450A9-74E8-B840-B62F-A77172BCB475}"/>
              </a:ext>
            </a:extLst>
          </p:cNvPr>
          <p:cNvGrpSpPr/>
          <p:nvPr/>
        </p:nvGrpSpPr>
        <p:grpSpPr>
          <a:xfrm>
            <a:off x="-10723" y="1341176"/>
            <a:ext cx="8831047" cy="653132"/>
            <a:chOff x="-10723" y="1040949"/>
            <a:chExt cx="8831047" cy="6531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4FC9A3-FF38-E94B-ADE8-FBD78BFC2577}"/>
                </a:ext>
              </a:extLst>
            </p:cNvPr>
            <p:cNvGrpSpPr/>
            <p:nvPr/>
          </p:nvGrpSpPr>
          <p:grpSpPr>
            <a:xfrm>
              <a:off x="2171351" y="1040949"/>
              <a:ext cx="533400" cy="646331"/>
              <a:chOff x="609600" y="1022583"/>
              <a:chExt cx="533400" cy="646331"/>
            </a:xfrm>
          </p:grpSpPr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00C8DB43-6100-E548-B76F-C528BA6B24E8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A3B067-520A-1A46-AE95-0343FAB27C2E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1883539-3710-2A44-B268-6F8339B29812}"/>
                </a:ext>
              </a:extLst>
            </p:cNvPr>
            <p:cNvGrpSpPr/>
            <p:nvPr/>
          </p:nvGrpSpPr>
          <p:grpSpPr>
            <a:xfrm>
              <a:off x="2725024" y="1047750"/>
              <a:ext cx="533400" cy="646331"/>
              <a:chOff x="1163273" y="1029384"/>
              <a:chExt cx="533400" cy="646331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1ED279DE-6CCF-1D42-8E05-4D5A748583E6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CD0692-C638-AA4A-98F6-25000121FE17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1827AB0-9A93-9F42-A275-0AB171F4FBD4}"/>
                </a:ext>
              </a:extLst>
            </p:cNvPr>
            <p:cNvGrpSpPr/>
            <p:nvPr/>
          </p:nvGrpSpPr>
          <p:grpSpPr>
            <a:xfrm>
              <a:off x="3295476" y="1040949"/>
              <a:ext cx="533400" cy="646331"/>
              <a:chOff x="609600" y="1022583"/>
              <a:chExt cx="533400" cy="646331"/>
            </a:xfrm>
          </p:grpSpPr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C2285337-0120-8C4B-81A3-4EC9A8F3F100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F1EB19-245C-E54E-90E6-0334A8DE06E7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C1CDF3E-E55E-5C4F-9156-440DBF271B1A}"/>
                </a:ext>
              </a:extLst>
            </p:cNvPr>
            <p:cNvGrpSpPr/>
            <p:nvPr/>
          </p:nvGrpSpPr>
          <p:grpSpPr>
            <a:xfrm>
              <a:off x="3849149" y="1047750"/>
              <a:ext cx="533400" cy="646331"/>
              <a:chOff x="1163273" y="1029384"/>
              <a:chExt cx="533400" cy="646331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37508270-61B5-8542-B7DB-632FD650DB03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96A2A-BC19-1645-8852-BA14419A016A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4B6F7D9-893F-8443-A9CF-4635E6D70A90}"/>
                </a:ext>
              </a:extLst>
            </p:cNvPr>
            <p:cNvGrpSpPr/>
            <p:nvPr/>
          </p:nvGrpSpPr>
          <p:grpSpPr>
            <a:xfrm>
              <a:off x="4411212" y="1040949"/>
              <a:ext cx="533400" cy="646331"/>
              <a:chOff x="609600" y="1022583"/>
              <a:chExt cx="533400" cy="646331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72619D07-16CC-9648-A41F-017A88574227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47517B-D94B-2649-95F7-3FB311CF676F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76C705-5140-F34F-877B-2D0588CE2A45}"/>
                </a:ext>
              </a:extLst>
            </p:cNvPr>
            <p:cNvGrpSpPr/>
            <p:nvPr/>
          </p:nvGrpSpPr>
          <p:grpSpPr>
            <a:xfrm>
              <a:off x="4964885" y="1047750"/>
              <a:ext cx="533400" cy="646331"/>
              <a:chOff x="1163273" y="1029384"/>
              <a:chExt cx="533400" cy="646331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D97A2A41-6B22-D04F-950A-C598D3187F79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C5369DE-B19C-FB44-A771-672C3584F98F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51EEA09-ABD9-D543-8417-89203EEDF92C}"/>
                </a:ext>
              </a:extLst>
            </p:cNvPr>
            <p:cNvGrpSpPr/>
            <p:nvPr/>
          </p:nvGrpSpPr>
          <p:grpSpPr>
            <a:xfrm>
              <a:off x="5485003" y="1040949"/>
              <a:ext cx="533400" cy="646331"/>
              <a:chOff x="609600" y="1022583"/>
              <a:chExt cx="533400" cy="646331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CC505B31-591E-1345-8435-8F39F32F26E8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F2D104-FF9A-174A-B5DE-8B26C757E2DA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86B9EE1-D82E-A248-978B-EB506673FA18}"/>
                </a:ext>
              </a:extLst>
            </p:cNvPr>
            <p:cNvGrpSpPr/>
            <p:nvPr/>
          </p:nvGrpSpPr>
          <p:grpSpPr>
            <a:xfrm>
              <a:off x="6038676" y="1047750"/>
              <a:ext cx="533400" cy="646331"/>
              <a:chOff x="1163273" y="1029384"/>
              <a:chExt cx="533400" cy="646331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66569D95-C936-744A-8A79-2DD3B4C3D44E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D1E7D21-17C8-D841-87E4-3094775FAE4C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AD13E9C-5C67-804C-8A29-6900C2A6E2E5}"/>
                </a:ext>
              </a:extLst>
            </p:cNvPr>
            <p:cNvGrpSpPr/>
            <p:nvPr/>
          </p:nvGrpSpPr>
          <p:grpSpPr>
            <a:xfrm>
              <a:off x="6609127" y="1040949"/>
              <a:ext cx="533400" cy="646331"/>
              <a:chOff x="609600" y="1022583"/>
              <a:chExt cx="533400" cy="646331"/>
            </a:xfrm>
          </p:grpSpPr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04460C48-EE99-0B47-930E-3B45D544D092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3EEC7F-0CD8-8444-8725-937F6BB64AFA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AF35D10-C501-7647-91B1-8A15EF684890}"/>
                </a:ext>
              </a:extLst>
            </p:cNvPr>
            <p:cNvGrpSpPr/>
            <p:nvPr/>
          </p:nvGrpSpPr>
          <p:grpSpPr>
            <a:xfrm>
              <a:off x="7162800" y="1047750"/>
              <a:ext cx="533400" cy="646331"/>
              <a:chOff x="1163273" y="1029384"/>
              <a:chExt cx="533400" cy="646331"/>
            </a:xfrm>
          </p:grpSpPr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606C376D-6EF3-5149-80AB-B25F52C9795C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9B98A5A-051C-A24A-AF30-C6E178D8673F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E7DA37-1C0A-D24C-A1A3-0EF2F064D0EF}"/>
                </a:ext>
              </a:extLst>
            </p:cNvPr>
            <p:cNvSpPr txBox="1"/>
            <p:nvPr/>
          </p:nvSpPr>
          <p:spPr>
            <a:xfrm>
              <a:off x="-10723" y="1066116"/>
              <a:ext cx="18197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2"/>
                  </a:solidFill>
                  <a:latin typeface="+mj-lt"/>
                </a:rPr>
                <a:t>Cluster 1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D3B819E-28AF-2749-837F-F6E88316D18E}"/>
                </a:ext>
              </a:extLst>
            </p:cNvPr>
            <p:cNvGrpSpPr/>
            <p:nvPr/>
          </p:nvGrpSpPr>
          <p:grpSpPr>
            <a:xfrm>
              <a:off x="7733251" y="1040949"/>
              <a:ext cx="533400" cy="646331"/>
              <a:chOff x="609600" y="1022583"/>
              <a:chExt cx="533400" cy="646331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66DB7741-D51C-CA4F-B66F-FC16FF438FA4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56BCF68-4C85-034B-92D4-2628067170CF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6E17601-4ADE-5446-B61A-3F2BEF70EB1F}"/>
                </a:ext>
              </a:extLst>
            </p:cNvPr>
            <p:cNvGrpSpPr/>
            <p:nvPr/>
          </p:nvGrpSpPr>
          <p:grpSpPr>
            <a:xfrm>
              <a:off x="8286924" y="1047750"/>
              <a:ext cx="533400" cy="646331"/>
              <a:chOff x="1163273" y="1029384"/>
              <a:chExt cx="533400" cy="646331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C38C1AE2-BCD2-F14A-95F3-28463208384C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FBBA8F5-D3F0-D04C-A9FA-B71F1A757044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251C15FC-2649-5A45-8446-A1FDDB454292}"/>
              </a:ext>
            </a:extLst>
          </p:cNvPr>
          <p:cNvGrpSpPr/>
          <p:nvPr/>
        </p:nvGrpSpPr>
        <p:grpSpPr>
          <a:xfrm>
            <a:off x="-10723" y="2071018"/>
            <a:ext cx="8855485" cy="653132"/>
            <a:chOff x="-10723" y="1770791"/>
            <a:chExt cx="8855485" cy="65313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FE72969-D01C-6348-B69C-EA133C559662}"/>
                </a:ext>
              </a:extLst>
            </p:cNvPr>
            <p:cNvGrpSpPr/>
            <p:nvPr/>
          </p:nvGrpSpPr>
          <p:grpSpPr>
            <a:xfrm>
              <a:off x="2171351" y="1770791"/>
              <a:ext cx="533400" cy="646331"/>
              <a:chOff x="609600" y="1022583"/>
              <a:chExt cx="533400" cy="646331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79FD1EA7-D76C-E946-930B-B3B7B998A80C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8B65AE5-7147-204B-998E-E2F497EC25FC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DD378F5-7376-4548-A90B-55550D13D797}"/>
                </a:ext>
              </a:extLst>
            </p:cNvPr>
            <p:cNvGrpSpPr/>
            <p:nvPr/>
          </p:nvGrpSpPr>
          <p:grpSpPr>
            <a:xfrm>
              <a:off x="2725024" y="1777592"/>
              <a:ext cx="533400" cy="646331"/>
              <a:chOff x="1163273" y="1029384"/>
              <a:chExt cx="533400" cy="646331"/>
            </a:xfrm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C533FE8-7C32-2C4C-9C98-AAD9A8B52E32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F420F6B-958D-1347-BD9B-6E8085D2930F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157E6F6-2303-D142-B4EF-2F740AD3E981}"/>
                </a:ext>
              </a:extLst>
            </p:cNvPr>
            <p:cNvGrpSpPr/>
            <p:nvPr/>
          </p:nvGrpSpPr>
          <p:grpSpPr>
            <a:xfrm>
              <a:off x="3863647" y="1773019"/>
              <a:ext cx="533400" cy="646331"/>
              <a:chOff x="609600" y="1022583"/>
              <a:chExt cx="533400" cy="646331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2728F07A-4B49-E141-B990-0ABE56BE688A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58A1F97-F535-F247-94CC-02CACD8C95E6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7EBAAB5-6A1F-3F4E-ACE1-D571DCD8ABCC}"/>
                </a:ext>
              </a:extLst>
            </p:cNvPr>
            <p:cNvGrpSpPr/>
            <p:nvPr/>
          </p:nvGrpSpPr>
          <p:grpSpPr>
            <a:xfrm>
              <a:off x="3293196" y="1777592"/>
              <a:ext cx="533400" cy="646331"/>
              <a:chOff x="1163273" y="1029384"/>
              <a:chExt cx="533400" cy="646331"/>
            </a:xfrm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5504066-C244-814F-BFDF-72ABDF41B0B6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6E5F967-89BE-664C-BBEB-CB1E950B48CA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73CCA72-A36E-2A4F-BAA7-472296361CE6}"/>
                </a:ext>
              </a:extLst>
            </p:cNvPr>
            <p:cNvGrpSpPr/>
            <p:nvPr/>
          </p:nvGrpSpPr>
          <p:grpSpPr>
            <a:xfrm>
              <a:off x="4411212" y="1770791"/>
              <a:ext cx="533400" cy="646331"/>
              <a:chOff x="609600" y="1022583"/>
              <a:chExt cx="533400" cy="646331"/>
            </a:xfrm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376054EE-A1E7-4E44-AF12-ACC3307FD324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A3142F9-D083-C94D-AA9C-DE1EA83D9282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E3377C4-5068-9348-A8C1-830F35328458}"/>
                </a:ext>
              </a:extLst>
            </p:cNvPr>
            <p:cNvGrpSpPr/>
            <p:nvPr/>
          </p:nvGrpSpPr>
          <p:grpSpPr>
            <a:xfrm>
              <a:off x="4964885" y="1777592"/>
              <a:ext cx="533400" cy="646331"/>
              <a:chOff x="1163273" y="1029384"/>
              <a:chExt cx="533400" cy="646331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F146DCF9-1E3D-014D-A22D-AAF6D7BFDCC2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A0DC6EB-D1D1-784D-9CDE-4536A8F32254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2C400BD-A977-D343-92E3-A8D0EFBF3134}"/>
                </a:ext>
              </a:extLst>
            </p:cNvPr>
            <p:cNvGrpSpPr/>
            <p:nvPr/>
          </p:nvGrpSpPr>
          <p:grpSpPr>
            <a:xfrm>
              <a:off x="5485003" y="1770791"/>
              <a:ext cx="533400" cy="646331"/>
              <a:chOff x="609600" y="1022583"/>
              <a:chExt cx="533400" cy="646331"/>
            </a:xfrm>
          </p:grpSpPr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84266DFF-5BDB-E44B-A93D-BF687805B0AF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52CCACA-4E4D-6941-B95F-40DC65E65791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0F75F8C-172B-464B-AD9F-1C6285F47F52}"/>
                </a:ext>
              </a:extLst>
            </p:cNvPr>
            <p:cNvGrpSpPr/>
            <p:nvPr/>
          </p:nvGrpSpPr>
          <p:grpSpPr>
            <a:xfrm>
              <a:off x="6038676" y="1777592"/>
              <a:ext cx="533400" cy="646331"/>
              <a:chOff x="1163273" y="1029384"/>
              <a:chExt cx="533400" cy="646331"/>
            </a:xfrm>
          </p:grpSpPr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58B78E80-89B5-A045-ABE6-01C8969B5000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3B05391-10F7-734C-BF45-A552180E6187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69978F6-8D55-4444-BDCB-15FC3769F889}"/>
                </a:ext>
              </a:extLst>
            </p:cNvPr>
            <p:cNvGrpSpPr/>
            <p:nvPr/>
          </p:nvGrpSpPr>
          <p:grpSpPr>
            <a:xfrm>
              <a:off x="8311362" y="1777592"/>
              <a:ext cx="533400" cy="646331"/>
              <a:chOff x="609600" y="1022583"/>
              <a:chExt cx="533400" cy="646331"/>
            </a:xfrm>
          </p:grpSpPr>
          <p:sp>
            <p:nvSpPr>
              <p:cNvPr id="66" name="Rounded Rectangle 65">
                <a:extLst>
                  <a:ext uri="{FF2B5EF4-FFF2-40B4-BE49-F238E27FC236}">
                    <a16:creationId xmlns:a16="http://schemas.microsoft.com/office/drawing/2014/main" id="{8855C2FF-C9E1-6846-9E29-14533F8D5DB1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73BDA0F-AD74-E444-B958-D2D1B5FCD612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ACE3930-9978-F343-8DDF-8D61C40C4C80}"/>
                </a:ext>
              </a:extLst>
            </p:cNvPr>
            <p:cNvGrpSpPr/>
            <p:nvPr/>
          </p:nvGrpSpPr>
          <p:grpSpPr>
            <a:xfrm>
              <a:off x="6605480" y="1777592"/>
              <a:ext cx="533400" cy="646331"/>
              <a:chOff x="1163273" y="1029384"/>
              <a:chExt cx="533400" cy="646331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C2C8EFFF-E323-794C-9328-824A61AEACF7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31B9DF3-42AF-014C-B0E4-8CF82152AC0F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B6855E-BA98-CB43-805D-E58B582FABDE}"/>
                </a:ext>
              </a:extLst>
            </p:cNvPr>
            <p:cNvSpPr txBox="1"/>
            <p:nvPr/>
          </p:nvSpPr>
          <p:spPr>
            <a:xfrm>
              <a:off x="-10723" y="1795958"/>
              <a:ext cx="18197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2"/>
                  </a:solidFill>
                  <a:latin typeface="+mj-lt"/>
                </a:rPr>
                <a:t>Cluster 2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50AAA59-860B-0549-8634-4D9AC14FAFA0}"/>
                </a:ext>
              </a:extLst>
            </p:cNvPr>
            <p:cNvGrpSpPr/>
            <p:nvPr/>
          </p:nvGrpSpPr>
          <p:grpSpPr>
            <a:xfrm>
              <a:off x="7733251" y="1770791"/>
              <a:ext cx="533400" cy="646331"/>
              <a:chOff x="609600" y="1022583"/>
              <a:chExt cx="533400" cy="646331"/>
            </a:xfrm>
          </p:grpSpPr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328726D3-E85D-CE41-95EC-F5F5AEC555E8}"/>
                  </a:ext>
                </a:extLst>
              </p:cNvPr>
              <p:cNvSpPr/>
              <p:nvPr/>
            </p:nvSpPr>
            <p:spPr bwMode="auto">
              <a:xfrm>
                <a:off x="609600" y="1047750"/>
                <a:ext cx="533400" cy="609600"/>
              </a:xfrm>
              <a:prstGeom prst="roundRect">
                <a:avLst/>
              </a:prstGeom>
              <a:solidFill>
                <a:schemeClr val="accent5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43B5FD-E4D6-5F48-B82E-80F58DF5C085}"/>
                  </a:ext>
                </a:extLst>
              </p:cNvPr>
              <p:cNvSpPr txBox="1"/>
              <p:nvPr/>
            </p:nvSpPr>
            <p:spPr>
              <a:xfrm>
                <a:off x="646910" y="1022583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A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2284180-0F4D-324E-8EDB-20E10C1651DD}"/>
                </a:ext>
              </a:extLst>
            </p:cNvPr>
            <p:cNvGrpSpPr/>
            <p:nvPr/>
          </p:nvGrpSpPr>
          <p:grpSpPr>
            <a:xfrm>
              <a:off x="7173652" y="1777592"/>
              <a:ext cx="533400" cy="646331"/>
              <a:chOff x="1163273" y="1029384"/>
              <a:chExt cx="533400" cy="646331"/>
            </a:xfrm>
          </p:grpSpPr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31C94E87-FC25-8847-8F65-142B85DCDF3A}"/>
                  </a:ext>
                </a:extLst>
              </p:cNvPr>
              <p:cNvSpPr/>
              <p:nvPr/>
            </p:nvSpPr>
            <p:spPr bwMode="auto">
              <a:xfrm>
                <a:off x="1163273" y="1047750"/>
                <a:ext cx="533400" cy="609600"/>
              </a:xfrm>
              <a:prstGeom prst="roundRect">
                <a:avLst/>
              </a:prstGeom>
              <a:solidFill>
                <a:srgbClr val="92D05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8663934-F1F5-6E48-9384-5A07E8079F3E}"/>
                  </a:ext>
                </a:extLst>
              </p:cNvPr>
              <p:cNvSpPr txBox="1"/>
              <p:nvPr/>
            </p:nvSpPr>
            <p:spPr>
              <a:xfrm>
                <a:off x="1198045" y="1029384"/>
                <a:ext cx="492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chemeClr val="tx2">
                        <a:lumMod val="10000"/>
                      </a:schemeClr>
                    </a:solidFill>
                    <a:latin typeface="+mj-lt"/>
                  </a:rPr>
                  <a:t>B</a:t>
                </a:r>
              </a:p>
            </p:txBody>
          </p: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1D6E831-61CE-BB48-AA35-FBF8D3DA7159}"/>
              </a:ext>
            </a:extLst>
          </p:cNvPr>
          <p:cNvGrpSpPr/>
          <p:nvPr/>
        </p:nvGrpSpPr>
        <p:grpSpPr>
          <a:xfrm>
            <a:off x="0" y="2900319"/>
            <a:ext cx="8932491" cy="1713161"/>
            <a:chOff x="-10723" y="3076488"/>
            <a:chExt cx="8932491" cy="1713161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862E605-C411-8F4B-879D-F12BCEAD9569}"/>
                </a:ext>
              </a:extLst>
            </p:cNvPr>
            <p:cNvGrpSpPr/>
            <p:nvPr/>
          </p:nvGrpSpPr>
          <p:grpSpPr>
            <a:xfrm>
              <a:off x="-10723" y="4116534"/>
              <a:ext cx="8932491" cy="673115"/>
              <a:chOff x="-10723" y="4116534"/>
              <a:chExt cx="8932491" cy="673115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38870EE4-CCDA-7E45-A344-05A7B6D65E21}"/>
                  </a:ext>
                </a:extLst>
              </p:cNvPr>
              <p:cNvGrpSpPr/>
              <p:nvPr/>
            </p:nvGrpSpPr>
            <p:grpSpPr>
              <a:xfrm>
                <a:off x="3275125" y="4116534"/>
                <a:ext cx="533400" cy="646331"/>
                <a:chOff x="609600" y="1022583"/>
                <a:chExt cx="533400" cy="646331"/>
              </a:xfrm>
            </p:grpSpPr>
            <p:sp>
              <p:nvSpPr>
                <p:cNvPr id="79" name="Rounded Rectangle 78">
                  <a:extLst>
                    <a:ext uri="{FF2B5EF4-FFF2-40B4-BE49-F238E27FC236}">
                      <a16:creationId xmlns:a16="http://schemas.microsoft.com/office/drawing/2014/main" id="{844B2089-921E-B24F-9F56-B7E7DD1ECEF8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B71C4BA-5247-B34A-9EF1-5323ED590CF3}"/>
                    </a:ext>
                  </a:extLst>
                </p:cNvPr>
                <p:cNvSpPr txBox="1"/>
                <p:nvPr/>
              </p:nvSpPr>
              <p:spPr>
                <a:xfrm>
                  <a:off x="6469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FE3BFA50-BB6C-4B4C-9436-DE0E874B9D0F}"/>
                  </a:ext>
                </a:extLst>
              </p:cNvPr>
              <p:cNvGrpSpPr/>
              <p:nvPr/>
            </p:nvGrpSpPr>
            <p:grpSpPr>
              <a:xfrm>
                <a:off x="2121075" y="4134899"/>
                <a:ext cx="533400" cy="646331"/>
                <a:chOff x="1163273" y="1029384"/>
                <a:chExt cx="533400" cy="646331"/>
              </a:xfrm>
            </p:grpSpPr>
            <p:sp>
              <p:nvSpPr>
                <p:cNvPr id="82" name="Rounded Rectangle 81">
                  <a:extLst>
                    <a:ext uri="{FF2B5EF4-FFF2-40B4-BE49-F238E27FC236}">
                      <a16:creationId xmlns:a16="http://schemas.microsoft.com/office/drawing/2014/main" id="{79B698E9-1439-BD41-A6B6-08B600E91CDB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6C405030-585B-9C4E-B5E7-ECDBBCFA2B0F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91DDAD24-0936-A849-82AD-190A36E4A21A}"/>
                  </a:ext>
                </a:extLst>
              </p:cNvPr>
              <p:cNvGrpSpPr/>
              <p:nvPr/>
            </p:nvGrpSpPr>
            <p:grpSpPr>
              <a:xfrm>
                <a:off x="3863647" y="4130326"/>
                <a:ext cx="555953" cy="646331"/>
                <a:chOff x="609600" y="1022583"/>
                <a:chExt cx="555953" cy="646331"/>
              </a:xfrm>
            </p:grpSpPr>
            <p:sp>
              <p:nvSpPr>
                <p:cNvPr id="85" name="Rounded Rectangle 84">
                  <a:extLst>
                    <a:ext uri="{FF2B5EF4-FFF2-40B4-BE49-F238E27FC236}">
                      <a16:creationId xmlns:a16="http://schemas.microsoft.com/office/drawing/2014/main" id="{C839AF0D-68C8-A54B-936A-D01B62953C55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88F1D195-EF0E-6B40-AD11-1E65EE35B69B}"/>
                    </a:ext>
                  </a:extLst>
                </p:cNvPr>
                <p:cNvSpPr txBox="1"/>
                <p:nvPr/>
              </p:nvSpPr>
              <p:spPr>
                <a:xfrm>
                  <a:off x="6731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388E399B-A068-1845-83CB-8BAE4C37220D}"/>
                  </a:ext>
                </a:extLst>
              </p:cNvPr>
              <p:cNvGrpSpPr/>
              <p:nvPr/>
            </p:nvGrpSpPr>
            <p:grpSpPr>
              <a:xfrm>
                <a:off x="2689247" y="4134899"/>
                <a:ext cx="533400" cy="646331"/>
                <a:chOff x="1163273" y="1029384"/>
                <a:chExt cx="533400" cy="646331"/>
              </a:xfrm>
            </p:grpSpPr>
            <p:sp>
              <p:nvSpPr>
                <p:cNvPr id="88" name="Rounded Rectangle 87">
                  <a:extLst>
                    <a:ext uri="{FF2B5EF4-FFF2-40B4-BE49-F238E27FC236}">
                      <a16:creationId xmlns:a16="http://schemas.microsoft.com/office/drawing/2014/main" id="{B355950D-B15F-D548-A22D-B4E93E680851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84B33654-A086-4B47-8F24-00A3D31B110D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295E42E-3DAD-EC4F-A78A-E0FA838DA5A6}"/>
                  </a:ext>
                </a:extLst>
              </p:cNvPr>
              <p:cNvGrpSpPr/>
              <p:nvPr/>
            </p:nvGrpSpPr>
            <p:grpSpPr>
              <a:xfrm>
                <a:off x="4411212" y="4128098"/>
                <a:ext cx="533400" cy="646331"/>
                <a:chOff x="609600" y="1022583"/>
                <a:chExt cx="533400" cy="646331"/>
              </a:xfrm>
            </p:grpSpPr>
            <p:sp>
              <p:nvSpPr>
                <p:cNvPr id="91" name="Rounded Rectangle 90">
                  <a:extLst>
                    <a:ext uri="{FF2B5EF4-FFF2-40B4-BE49-F238E27FC236}">
                      <a16:creationId xmlns:a16="http://schemas.microsoft.com/office/drawing/2014/main" id="{DA46E6B0-5CEB-5943-84D2-8F6D5E3FE35E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71500482-BACC-7F4D-A653-32BDFF8B4E42}"/>
                    </a:ext>
                  </a:extLst>
                </p:cNvPr>
                <p:cNvSpPr txBox="1"/>
                <p:nvPr/>
              </p:nvSpPr>
              <p:spPr>
                <a:xfrm>
                  <a:off x="6469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66DA8FCF-5204-3E45-905D-14DFE2B06B9F}"/>
                  </a:ext>
                </a:extLst>
              </p:cNvPr>
              <p:cNvGrpSpPr/>
              <p:nvPr/>
            </p:nvGrpSpPr>
            <p:grpSpPr>
              <a:xfrm>
                <a:off x="4964885" y="4134899"/>
                <a:ext cx="533400" cy="646331"/>
                <a:chOff x="1163273" y="1029384"/>
                <a:chExt cx="533400" cy="646331"/>
              </a:xfrm>
            </p:grpSpPr>
            <p:sp>
              <p:nvSpPr>
                <p:cNvPr id="94" name="Rounded Rectangle 93">
                  <a:extLst>
                    <a:ext uri="{FF2B5EF4-FFF2-40B4-BE49-F238E27FC236}">
                      <a16:creationId xmlns:a16="http://schemas.microsoft.com/office/drawing/2014/main" id="{B63C536C-7D4B-1C4F-8699-8E5AE9B74047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A6DF3E4-2D21-EB41-874F-9B5C064D0A80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B63E2E9A-F18B-3B4F-9B3C-1069CDB5F1D5}"/>
                  </a:ext>
                </a:extLst>
              </p:cNvPr>
              <p:cNvGrpSpPr/>
              <p:nvPr/>
            </p:nvGrpSpPr>
            <p:grpSpPr>
              <a:xfrm>
                <a:off x="7827090" y="4133232"/>
                <a:ext cx="533400" cy="646331"/>
                <a:chOff x="609600" y="1022583"/>
                <a:chExt cx="533400" cy="646331"/>
              </a:xfrm>
            </p:grpSpPr>
            <p:sp>
              <p:nvSpPr>
                <p:cNvPr id="97" name="Rounded Rectangle 96">
                  <a:extLst>
                    <a:ext uri="{FF2B5EF4-FFF2-40B4-BE49-F238E27FC236}">
                      <a16:creationId xmlns:a16="http://schemas.microsoft.com/office/drawing/2014/main" id="{43BC365B-84D0-0045-A0C6-97DA358A8DA7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0B80D340-8B4D-ED48-B4E3-9F5562E4E6D5}"/>
                    </a:ext>
                  </a:extLst>
                </p:cNvPr>
                <p:cNvSpPr txBox="1"/>
                <p:nvPr/>
              </p:nvSpPr>
              <p:spPr>
                <a:xfrm>
                  <a:off x="6469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24F92028-29FE-7D41-948A-0424D160A025}"/>
                  </a:ext>
                </a:extLst>
              </p:cNvPr>
              <p:cNvGrpSpPr/>
              <p:nvPr/>
            </p:nvGrpSpPr>
            <p:grpSpPr>
              <a:xfrm>
                <a:off x="5526186" y="4134899"/>
                <a:ext cx="533400" cy="646331"/>
                <a:chOff x="1163273" y="1029384"/>
                <a:chExt cx="533400" cy="646331"/>
              </a:xfrm>
            </p:grpSpPr>
            <p:sp>
              <p:nvSpPr>
                <p:cNvPr id="100" name="Rounded Rectangle 99">
                  <a:extLst>
                    <a:ext uri="{FF2B5EF4-FFF2-40B4-BE49-F238E27FC236}">
                      <a16:creationId xmlns:a16="http://schemas.microsoft.com/office/drawing/2014/main" id="{DC6F9F7A-A3AA-C648-92F9-1716DD73D968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647D0B5B-398D-2041-B0C1-51AA0CBED09D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2099DA57-4777-CD47-A876-95F8BD6A1397}"/>
                  </a:ext>
                </a:extLst>
              </p:cNvPr>
              <p:cNvGrpSpPr/>
              <p:nvPr/>
            </p:nvGrpSpPr>
            <p:grpSpPr>
              <a:xfrm>
                <a:off x="6675024" y="4134899"/>
                <a:ext cx="533400" cy="646331"/>
                <a:chOff x="609600" y="1022583"/>
                <a:chExt cx="533400" cy="646331"/>
              </a:xfrm>
            </p:grpSpPr>
            <p:sp>
              <p:nvSpPr>
                <p:cNvPr id="103" name="Rounded Rectangle 102">
                  <a:extLst>
                    <a:ext uri="{FF2B5EF4-FFF2-40B4-BE49-F238E27FC236}">
                      <a16:creationId xmlns:a16="http://schemas.microsoft.com/office/drawing/2014/main" id="{34FCF662-1699-5A4C-B10B-0D6429CF0F58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BE8AF126-8459-9E46-86EE-6D8BAEC03150}"/>
                    </a:ext>
                  </a:extLst>
                </p:cNvPr>
                <p:cNvSpPr txBox="1"/>
                <p:nvPr/>
              </p:nvSpPr>
              <p:spPr>
                <a:xfrm>
                  <a:off x="6469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5700D767-8551-B646-929B-7C622F6BFCD4}"/>
                  </a:ext>
                </a:extLst>
              </p:cNvPr>
              <p:cNvGrpSpPr/>
              <p:nvPr/>
            </p:nvGrpSpPr>
            <p:grpSpPr>
              <a:xfrm>
                <a:off x="8388368" y="4134899"/>
                <a:ext cx="533400" cy="646331"/>
                <a:chOff x="1163273" y="1029384"/>
                <a:chExt cx="533400" cy="646331"/>
              </a:xfrm>
            </p:grpSpPr>
            <p:sp>
              <p:nvSpPr>
                <p:cNvPr id="106" name="Rounded Rectangle 105">
                  <a:extLst>
                    <a:ext uri="{FF2B5EF4-FFF2-40B4-BE49-F238E27FC236}">
                      <a16:creationId xmlns:a16="http://schemas.microsoft.com/office/drawing/2014/main" id="{C8DDFB22-7404-5E49-9EE3-418EDFE52393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08CD61A8-CDF3-8044-A486-A3C0F4E49C12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C84E81CA-6C20-2843-B5B6-A8ED481D3A24}"/>
                  </a:ext>
                </a:extLst>
              </p:cNvPr>
              <p:cNvSpPr txBox="1"/>
              <p:nvPr/>
            </p:nvSpPr>
            <p:spPr>
              <a:xfrm>
                <a:off x="-10723" y="4153265"/>
                <a:ext cx="2052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chemeClr val="bg2"/>
                    </a:solidFill>
                    <a:latin typeface="+mj-lt"/>
                  </a:rPr>
                  <a:t>Cluster 65</a:t>
                </a:r>
              </a:p>
            </p:txBody>
          </p: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1010F358-3483-934E-865E-D7EF28289AE1}"/>
                  </a:ext>
                </a:extLst>
              </p:cNvPr>
              <p:cNvGrpSpPr/>
              <p:nvPr/>
            </p:nvGrpSpPr>
            <p:grpSpPr>
              <a:xfrm>
                <a:off x="6096913" y="4128098"/>
                <a:ext cx="533400" cy="646331"/>
                <a:chOff x="609600" y="1022583"/>
                <a:chExt cx="533400" cy="646331"/>
              </a:xfrm>
            </p:grpSpPr>
            <p:sp>
              <p:nvSpPr>
                <p:cNvPr id="110" name="Rounded Rectangle 109">
                  <a:extLst>
                    <a:ext uri="{FF2B5EF4-FFF2-40B4-BE49-F238E27FC236}">
                      <a16:creationId xmlns:a16="http://schemas.microsoft.com/office/drawing/2014/main" id="{FC8C84A4-E9D8-9D46-8F38-C9A9F0819F60}"/>
                    </a:ext>
                  </a:extLst>
                </p:cNvPr>
                <p:cNvSpPr/>
                <p:nvPr/>
              </p:nvSpPr>
              <p:spPr bwMode="auto">
                <a:xfrm>
                  <a:off x="609600" y="1047750"/>
                  <a:ext cx="533400" cy="609600"/>
                </a:xfrm>
                <a:prstGeom prst="roundRect">
                  <a:avLst/>
                </a:prstGeom>
                <a:solidFill>
                  <a:schemeClr val="accent5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Palatino" pitchFamily="1" charset="0"/>
                  </a:endParaRP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E4A17AA3-E0C4-4147-A910-B84E0364A506}"/>
                    </a:ext>
                  </a:extLst>
                </p:cNvPr>
                <p:cNvSpPr txBox="1"/>
                <p:nvPr/>
              </p:nvSpPr>
              <p:spPr>
                <a:xfrm>
                  <a:off x="646910" y="1022583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A</a:t>
                  </a: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0B3C8968-2C06-314B-9955-DF31808B513E}"/>
                  </a:ext>
                </a:extLst>
              </p:cNvPr>
              <p:cNvGrpSpPr/>
              <p:nvPr/>
            </p:nvGrpSpPr>
            <p:grpSpPr>
              <a:xfrm>
                <a:off x="7254896" y="4143318"/>
                <a:ext cx="533400" cy="646331"/>
                <a:chOff x="1163273" y="1029384"/>
                <a:chExt cx="533400" cy="646331"/>
              </a:xfrm>
            </p:grpSpPr>
            <p:sp>
              <p:nvSpPr>
                <p:cNvPr id="113" name="Rounded Rectangle 112">
                  <a:extLst>
                    <a:ext uri="{FF2B5EF4-FFF2-40B4-BE49-F238E27FC236}">
                      <a16:creationId xmlns:a16="http://schemas.microsoft.com/office/drawing/2014/main" id="{27AFBEC9-57C4-5945-8F1C-F360D3908DC7}"/>
                    </a:ext>
                  </a:extLst>
                </p:cNvPr>
                <p:cNvSpPr/>
                <p:nvPr/>
              </p:nvSpPr>
              <p:spPr bwMode="auto">
                <a:xfrm>
                  <a:off x="1163273" y="1047750"/>
                  <a:ext cx="533400" cy="609600"/>
                </a:xfrm>
                <a:prstGeom prst="round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>
                    <a:solidFill>
                      <a:schemeClr val="tx2">
                        <a:lumMod val="10000"/>
                      </a:schemeClr>
                    </a:solidFill>
                  </a:endParaRP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7DA05A36-74A8-EA45-A335-B41E86389B6A}"/>
                    </a:ext>
                  </a:extLst>
                </p:cNvPr>
                <p:cNvSpPr txBox="1"/>
                <p:nvPr/>
              </p:nvSpPr>
              <p:spPr>
                <a:xfrm>
                  <a:off x="1198045" y="1029384"/>
                  <a:ext cx="49244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solidFill>
                        <a:schemeClr val="tx2">
                          <a:lumMod val="10000"/>
                        </a:schemeClr>
                      </a:solidFill>
                      <a:latin typeface="+mj-lt"/>
                    </a:rPr>
                    <a:t>B</a:t>
                  </a:r>
                </a:p>
              </p:txBody>
            </p:sp>
          </p:grp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ECCA8969-743A-3B43-9881-8BA570669B4B}"/>
                </a:ext>
              </a:extLst>
            </p:cNvPr>
            <p:cNvGrpSpPr/>
            <p:nvPr/>
          </p:nvGrpSpPr>
          <p:grpSpPr>
            <a:xfrm>
              <a:off x="4964885" y="3076488"/>
              <a:ext cx="140515" cy="890631"/>
              <a:chOff x="4964885" y="2900319"/>
              <a:chExt cx="140515" cy="890631"/>
            </a:xfrm>
          </p:grpSpPr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39E38EF4-2FA6-5345-86C9-76667DAD5306}"/>
                  </a:ext>
                </a:extLst>
              </p:cNvPr>
              <p:cNvSpPr/>
              <p:nvPr/>
            </p:nvSpPr>
            <p:spPr bwMode="auto">
              <a:xfrm>
                <a:off x="4964885" y="2900319"/>
                <a:ext cx="140515" cy="1524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E5792744-EB69-2244-95BD-F431A67D7686}"/>
                  </a:ext>
                </a:extLst>
              </p:cNvPr>
              <p:cNvSpPr/>
              <p:nvPr/>
            </p:nvSpPr>
            <p:spPr bwMode="auto">
              <a:xfrm>
                <a:off x="4964885" y="3269435"/>
                <a:ext cx="140515" cy="1524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C6519E5A-614D-534F-B154-01166B086190}"/>
                  </a:ext>
                </a:extLst>
              </p:cNvPr>
              <p:cNvSpPr/>
              <p:nvPr/>
            </p:nvSpPr>
            <p:spPr bwMode="auto">
              <a:xfrm>
                <a:off x="4964885" y="3638550"/>
                <a:ext cx="140515" cy="1524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Palatino" pitchFamily="1" charset="0"/>
                </a:endParaRPr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EA99D9-A8B9-667D-546B-1289ABF4F4A9}"/>
              </a:ext>
            </a:extLst>
          </p:cNvPr>
          <p:cNvSpPr txBox="1"/>
          <p:nvPr/>
        </p:nvSpPr>
        <p:spPr>
          <a:xfrm>
            <a:off x="4940965" y="788784"/>
            <a:ext cx="12673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AA64BAD-3E54-7FFE-4542-032557316BDE}"/>
              </a:ext>
            </a:extLst>
          </p:cNvPr>
          <p:cNvCxnSpPr>
            <a:cxnSpLocks/>
          </p:cNvCxnSpPr>
          <p:nvPr/>
        </p:nvCxnSpPr>
        <p:spPr bwMode="auto">
          <a:xfrm>
            <a:off x="6172200" y="1047750"/>
            <a:ext cx="2621448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466D212-FF24-562D-9960-883B49C0EB69}"/>
              </a:ext>
            </a:extLst>
          </p:cNvPr>
          <p:cNvCxnSpPr>
            <a:cxnSpLocks/>
          </p:cNvCxnSpPr>
          <p:nvPr/>
        </p:nvCxnSpPr>
        <p:spPr bwMode="auto">
          <a:xfrm flipH="1">
            <a:off x="2171351" y="1047750"/>
            <a:ext cx="2769614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9E647D00-0903-2E03-BCE6-1E00B858517C}"/>
              </a:ext>
            </a:extLst>
          </p:cNvPr>
          <p:cNvSpPr txBox="1"/>
          <p:nvPr/>
        </p:nvSpPr>
        <p:spPr>
          <a:xfrm>
            <a:off x="1126525" y="4699758"/>
            <a:ext cx="77462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altLang="en-US" sz="2400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Clusters distributed in time rather than in space</a:t>
            </a:r>
          </a:p>
        </p:txBody>
      </p:sp>
    </p:spTree>
    <p:extLst>
      <p:ext uri="{BB962C8B-B14F-4D97-AF65-F5344CB8AC3E}">
        <p14:creationId xmlns:p14="http://schemas.microsoft.com/office/powerpoint/2010/main" val="13636519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BC367-6143-AE3C-D18A-D7D717820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20D9A-551C-BD5F-1A45-1CBEE2ABB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Cluster Trial Challenges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7A60822-C981-8B14-00C2-92446E16551F}"/>
              </a:ext>
            </a:extLst>
          </p:cNvPr>
          <p:cNvSpPr txBox="1">
            <a:spLocks noChangeArrowheads="1"/>
          </p:cNvSpPr>
          <p:nvPr/>
        </p:nvSpPr>
        <p:spPr>
          <a:xfrm>
            <a:off x="122590" y="742950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>
                <a:solidFill>
                  <a:schemeClr val="bg2"/>
                </a:solidFill>
              </a:rPr>
              <a:t>Controlling exposure is tricky</a:t>
            </a:r>
          </a:p>
          <a:p>
            <a:pPr lvl="1"/>
            <a:r>
              <a:rPr lang="en-US" altLang="en-US" sz="2400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All relevant clinicians need to be “on board”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Protocol deviations </a:t>
            </a:r>
            <a:r>
              <a:rPr lang="en-US" altLang="en-US" sz="2400" i="1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markedly</a:t>
            </a:r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 reduce power</a:t>
            </a:r>
          </a:p>
          <a:p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Statistically challenging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Intra-cluster correlation reduces power</a:t>
            </a:r>
          </a:p>
          <a:p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Individuals not randomized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Hard to exclude specific patients from exposure</a:t>
            </a:r>
          </a:p>
          <a:p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Trials usually can’t be blinded</a:t>
            </a:r>
          </a:p>
          <a:p>
            <a:pPr lvl="1"/>
            <a:r>
              <a:rPr lang="en-US" altLang="en-US" sz="2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Even when possible, unblinding an individual unblinds cluster</a:t>
            </a:r>
          </a:p>
          <a:p>
            <a:endParaRPr lang="en-US" altLang="en-US" sz="32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95011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C3B4-F44D-B9CF-46A6-5C69A15B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Cluster Trial 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6DA8718-DF12-FC8C-1864-610041CCE2C5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>
                <a:solidFill>
                  <a:schemeClr val="bg2"/>
                </a:solidFill>
              </a:rPr>
              <a:t>Inexpensive with rapid enrollment</a:t>
            </a:r>
          </a:p>
          <a:p>
            <a:pPr lvl="1"/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“Everyone in” approach speeds enrollment</a:t>
            </a:r>
          </a:p>
          <a:p>
            <a:pPr lvl="1"/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Allows accrual of large populations at modest cost</a:t>
            </a:r>
          </a:p>
          <a:p>
            <a:r>
              <a:rPr lang="en-US" sz="2400" dirty="0">
                <a:solidFill>
                  <a:schemeClr val="bg2"/>
                </a:solidFill>
              </a:rPr>
              <a:t>Large sample sizes provide robust results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Reliable estimates of treatment effect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Even for sparse dichotomous outcomes — the ones we care about</a:t>
            </a:r>
          </a:p>
          <a:p>
            <a:r>
              <a:rPr lang="en-US" sz="2400" dirty="0">
                <a:solidFill>
                  <a:schemeClr val="bg2"/>
                </a:solidFill>
              </a:rPr>
              <a:t>Challenges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Typically require waived or modified consent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Controlling exposure is often challenging; everyone needs to be on board</a:t>
            </a:r>
          </a:p>
          <a:p>
            <a:pPr lvl="1"/>
            <a:r>
              <a:rPr lang="en-US" sz="2000" dirty="0">
                <a:solidFill>
                  <a:schemeClr val="bg2"/>
                </a:solidFill>
              </a:rPr>
              <a:t>Hard to blind</a:t>
            </a:r>
          </a:p>
          <a:p>
            <a:r>
              <a:rPr lang="en-US" altLang="en-US" sz="2400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Powerful approach for suitable questions!</a:t>
            </a:r>
            <a:endParaRPr lang="en-US" sz="2400" dirty="0">
              <a:solidFill>
                <a:schemeClr val="bg2"/>
              </a:solidFill>
            </a:endParaRPr>
          </a:p>
          <a:p>
            <a:endParaRPr lang="en-US" altLang="en-US" sz="32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439834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312D418-EDD8-964C-92BA-A6008C5E3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Composite Outcomes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2791CA93-D4DA-6B49-B6ED-E2052BF19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Any of ≥2 component outcomes, for example: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Cardiac death, MI, or non-fatal arrest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Wound infection, anastomotic leak, or abscess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Usually permits a smaller sample size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Characterize multifaceted outcomes</a:t>
            </a:r>
          </a:p>
        </p:txBody>
      </p:sp>
    </p:spTree>
    <p:extLst>
      <p:ext uri="{BB962C8B-B14F-4D97-AF65-F5344CB8AC3E}">
        <p14:creationId xmlns:p14="http://schemas.microsoft.com/office/powerpoint/2010/main" val="35273343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07091-C8D0-0647-A789-CB843AFA4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a Treatment for Diabetes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0408424-9909-F349-B690-A4F412EE6022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047750"/>
          <a:ext cx="5303520" cy="26537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3540385623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417504680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821906505"/>
                    </a:ext>
                  </a:extLst>
                </a:gridCol>
              </a:tblGrid>
              <a:tr h="72440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Complication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Outcome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Incidence (%)</a:t>
                      </a:r>
                    </a:p>
                  </a:txBody>
                  <a:tcPr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933209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Myocardial infarction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Primary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18815636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Amputation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89233678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Renal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6463157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Blindness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7963901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718CA55-9274-A241-9BE2-D3F37C0C7B05}"/>
              </a:ext>
            </a:extLst>
          </p:cNvPr>
          <p:cNvGrpSpPr/>
          <p:nvPr/>
        </p:nvGrpSpPr>
        <p:grpSpPr>
          <a:xfrm>
            <a:off x="533400" y="947180"/>
            <a:ext cx="8458200" cy="4074132"/>
            <a:chOff x="533400" y="947180"/>
            <a:chExt cx="8458200" cy="40741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657C54-6218-B747-8D34-4D7DB08190DC}"/>
                </a:ext>
              </a:extLst>
            </p:cNvPr>
            <p:cNvSpPr txBox="1"/>
            <p:nvPr/>
          </p:nvSpPr>
          <p:spPr>
            <a:xfrm>
              <a:off x="533400" y="3867150"/>
              <a:ext cx="5880135" cy="11541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dirty="0">
                  <a:solidFill>
                    <a:schemeClr val="bg2"/>
                  </a:solidFill>
                </a:rPr>
                <a:t>Better characterizes disease complications</a:t>
              </a:r>
            </a:p>
            <a:p>
              <a:pPr algn="r">
                <a:lnSpc>
                  <a:spcPct val="150000"/>
                </a:lnSpc>
              </a:pPr>
              <a:r>
                <a:rPr lang="en-US" dirty="0">
                  <a:solidFill>
                    <a:schemeClr val="bg2"/>
                  </a:solidFill>
                </a:rPr>
                <a:t>Composite incidence ≈8%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EE79C9-8E5B-2A49-847D-0AE6734620B3}"/>
                </a:ext>
              </a:extLst>
            </p:cNvPr>
            <p:cNvSpPr/>
            <p:nvPr/>
          </p:nvSpPr>
          <p:spPr bwMode="auto">
            <a:xfrm>
              <a:off x="6781800" y="947180"/>
              <a:ext cx="2209800" cy="2754362"/>
            </a:xfrm>
            <a:prstGeom prst="rect">
              <a:avLst/>
            </a:prstGeom>
            <a:noFill/>
            <a:ln w="635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BA33E41-240B-3D4F-9E55-F194E204CE0E}"/>
                </a:ext>
              </a:extLst>
            </p:cNvPr>
            <p:cNvCxnSpPr>
              <a:cxnSpLocks/>
              <a:stCxn id="6" idx="2"/>
            </p:cNvCxnSpPr>
            <p:nvPr/>
          </p:nvCxnSpPr>
          <p:spPr bwMode="auto">
            <a:xfrm flipH="1">
              <a:off x="6477000" y="3701542"/>
              <a:ext cx="1409700" cy="546608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stealth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CB362FF-C77B-CC4C-9247-279E9FCF1D5E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424499" y="3701542"/>
              <a:ext cx="1587465" cy="1080008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stealth"/>
            </a:ln>
            <a:effectLst/>
          </p:spPr>
        </p:cxn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D93A90-9F4D-5844-91FF-D803B5D0AA2D}"/>
              </a:ext>
            </a:extLst>
          </p:cNvPr>
          <p:cNvGraphicFramePr>
            <a:graphicFrameLocks noGrp="1"/>
          </p:cNvGraphicFramePr>
          <p:nvPr/>
        </p:nvGraphicFramePr>
        <p:xfrm>
          <a:off x="6819900" y="1001988"/>
          <a:ext cx="2133600" cy="26537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408143212"/>
                    </a:ext>
                  </a:extLst>
                </a:gridCol>
              </a:tblGrid>
              <a:tr h="72440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Composite</a:t>
                      </a:r>
                    </a:p>
                  </a:txBody>
                  <a:tcPr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372645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Myocardial infarction</a:t>
                      </a: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09233668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Amputation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30701312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Renal failure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05795033"/>
                  </a:ext>
                </a:extLst>
              </a:tr>
              <a:tr h="409448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Blindness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94274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3180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312D418-EDD8-964C-92BA-A6008C5E3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Collapsed Composite Requirements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2791CA93-D4DA-6B49-B6ED-E2052BF19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Analysis based on composite incidence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Irrespective of incidence of various components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Over-weights more common components</a:t>
            </a:r>
          </a:p>
          <a:p>
            <a:r>
              <a:rPr lang="en-US" altLang="en-US" sz="3200" i="1" dirty="0">
                <a:ea typeface="ＭＳ Ｐゴシック" panose="020B0600070205080204" pitchFamily="34" charset="-128"/>
              </a:rPr>
              <a:t>Incidence</a:t>
            </a:r>
            <a:r>
              <a:rPr lang="en-US" altLang="en-US" sz="3200" dirty="0">
                <a:ea typeface="ＭＳ Ｐゴシック" panose="020B0600070205080204" pitchFamily="34" charset="-128"/>
              </a:rPr>
              <a:t> of each should be comparable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Other wise common outcome(s) dominate composite</a:t>
            </a:r>
          </a:p>
          <a:p>
            <a:r>
              <a:rPr lang="en-US" altLang="en-US" sz="3200" i="1" dirty="0">
                <a:ea typeface="ＭＳ Ｐゴシック" panose="020B0600070205080204" pitchFamily="34" charset="-128"/>
              </a:rPr>
              <a:t>Severity</a:t>
            </a:r>
            <a:r>
              <a:rPr lang="en-US" altLang="en-US" sz="3200" dirty="0">
                <a:ea typeface="ＭＳ Ｐゴシック" panose="020B0600070205080204" pitchFamily="34" charset="-128"/>
              </a:rPr>
              <a:t> of each should be comparable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Unreasonable to lump minor and major events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Death often included to prevent survivor bias</a:t>
            </a:r>
          </a:p>
        </p:txBody>
      </p:sp>
    </p:spTree>
    <p:extLst>
      <p:ext uri="{BB962C8B-B14F-4D97-AF65-F5344CB8AC3E}">
        <p14:creationId xmlns:p14="http://schemas.microsoft.com/office/powerpoint/2010/main" val="2297490119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312D418-EDD8-964C-92BA-A6008C5E3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Alternate Analysis Strategies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2791CA93-D4DA-6B49-B6ED-E2052BF19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590" y="819150"/>
            <a:ext cx="8945210" cy="4324350"/>
          </a:xfrm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Component severity-weighted analysis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Compensates for differing component severity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Weighting should be formally established be established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a priori</a:t>
            </a:r>
            <a:r>
              <a:rPr lang="en-US" altLang="en-US" sz="2400" dirty="0">
                <a:ea typeface="ＭＳ Ｐゴシック" panose="020B0600070205080204" pitchFamily="34" charset="-128"/>
              </a:rPr>
              <a:t> 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Average relative effects analysis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Compensates for differing component incidence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Based on average relative risk of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each component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Over-weights sparse components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Usually preferable to restrict composite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Make common &amp; less serious outcomes secondary</a:t>
            </a:r>
          </a:p>
        </p:txBody>
      </p:sp>
    </p:spTree>
    <p:extLst>
      <p:ext uri="{BB962C8B-B14F-4D97-AF65-F5344CB8AC3E}">
        <p14:creationId xmlns:p14="http://schemas.microsoft.com/office/powerpoint/2010/main" val="110140784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312D418-EDD8-964C-92BA-A6008C5E3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Beware of Component Heterogeneity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2791CA93-D4DA-6B49-B6ED-E2052BF19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Composite analyses assume component homogeneity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Types of heterogeneity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Quantitative: different magnitudes in same direction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Qualitative: treatment effect direction differs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Example: beta blocker to reduce MI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Beta blocker reduces MI by 30%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But increases stroke</a:t>
            </a:r>
          </a:p>
          <a:p>
            <a:pPr lvl="1"/>
            <a:r>
              <a:rPr lang="en-US" altLang="en-US" sz="2533" dirty="0">
                <a:ea typeface="ＭＳ Ｐゴシック" panose="020B0600070205080204" pitchFamily="34" charset="-128"/>
              </a:rPr>
              <a:t>Requires separate analyses for each component</a:t>
            </a:r>
          </a:p>
        </p:txBody>
      </p:sp>
    </p:spTree>
    <p:extLst>
      <p:ext uri="{BB962C8B-B14F-4D97-AF65-F5344CB8AC3E}">
        <p14:creationId xmlns:p14="http://schemas.microsoft.com/office/powerpoint/2010/main" val="4870813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4955EFD2-414A-7C41-937B-2D790AA93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Subject Selection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6890BC68-CE90-0947-89CD-FF1825534E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626" y="819150"/>
            <a:ext cx="8898819" cy="424778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Tight criteria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Reduces variability and sample size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Excludes subjects at risk of treatment complications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Includes subjects most likely to benefit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Slows enrollment</a:t>
            </a:r>
          </a:p>
          <a:p>
            <a:pPr lvl="1">
              <a:lnSpc>
                <a:spcPct val="90000"/>
              </a:lnSpc>
            </a:pPr>
            <a:r>
              <a:rPr lang="ja-JP" altLang="en-US" sz="2400">
                <a:ea typeface="ＭＳ Ｐゴシック" panose="020B0600070205080204" pitchFamily="34" charset="-128"/>
              </a:rPr>
              <a:t>“</a:t>
            </a:r>
            <a:r>
              <a:rPr lang="en-US" altLang="ja-JP" sz="2400" dirty="0">
                <a:ea typeface="ＭＳ Ｐゴシック" panose="020B0600070205080204" pitchFamily="34" charset="-128"/>
              </a:rPr>
              <a:t>Best case</a:t>
            </a:r>
            <a:r>
              <a:rPr lang="ja-JP" altLang="en-US" sz="2400">
                <a:ea typeface="ＭＳ Ｐゴシック" panose="020B0600070205080204" pitchFamily="34" charset="-128"/>
              </a:rPr>
              <a:t>”</a:t>
            </a:r>
            <a:r>
              <a:rPr lang="en-US" altLang="ja-JP" sz="2400" dirty="0">
                <a:ea typeface="ＭＳ Ｐゴシック" panose="020B0600070205080204" pitchFamily="34" charset="-128"/>
              </a:rPr>
              <a:t> result, evaluates </a:t>
            </a:r>
            <a:r>
              <a:rPr lang="en-US" altLang="ja-JP" sz="2400" i="1" dirty="0">
                <a:ea typeface="ＭＳ Ｐゴシック" panose="020B0600070205080204" pitchFamily="34" charset="-128"/>
              </a:rPr>
              <a:t>efficacy</a:t>
            </a:r>
            <a:endParaRPr lang="en-US" altLang="ja-JP" sz="2400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Loose criteria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Includes more </a:t>
            </a:r>
            <a:r>
              <a:rPr lang="ja-JP" altLang="en-US" sz="2400">
                <a:ea typeface="ＭＳ Ｐゴシック" panose="020B0600070205080204" pitchFamily="34" charset="-128"/>
              </a:rPr>
              <a:t>“</a:t>
            </a:r>
            <a:r>
              <a:rPr lang="en-US" altLang="ja-JP" sz="2400" dirty="0">
                <a:ea typeface="ＭＳ Ｐゴシック" panose="020B0600070205080204" pitchFamily="34" charset="-128"/>
              </a:rPr>
              <a:t>real world</a:t>
            </a:r>
            <a:r>
              <a:rPr lang="ja-JP" altLang="en-US" sz="2400">
                <a:ea typeface="ＭＳ Ｐゴシック" panose="020B0600070205080204" pitchFamily="34" charset="-128"/>
              </a:rPr>
              <a:t>”</a:t>
            </a:r>
            <a:r>
              <a:rPr lang="en-US" altLang="ja-JP" sz="2400" dirty="0">
                <a:ea typeface="ＭＳ Ｐゴシック" panose="020B0600070205080204" pitchFamily="34" charset="-128"/>
              </a:rPr>
              <a:t> participants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Increases variability and sample size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Speeds enrollment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Generalizable result, evaluates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effectiveness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F0776F36-C877-D345-9D4D-1C022FBC7E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Randomization and Allocation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DE9D81FC-9DCB-0843-91BF-DA3A34DE7BC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1979" y="895350"/>
            <a:ext cx="8800041" cy="42481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6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Only reliable protection against</a:t>
            </a:r>
          </a:p>
          <a:p>
            <a:pPr lvl="1">
              <a:lnSpc>
                <a:spcPct val="90000"/>
              </a:lnSpc>
            </a:pPr>
            <a:r>
              <a:rPr lang="en-US" altLang="en-US" sz="32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Selection bias</a:t>
            </a:r>
          </a:p>
          <a:p>
            <a:pPr lvl="1">
              <a:lnSpc>
                <a:spcPct val="90000"/>
              </a:lnSpc>
            </a:pPr>
            <a:r>
              <a:rPr lang="en-US" altLang="en-US" sz="32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Confounding</a:t>
            </a:r>
          </a:p>
          <a:p>
            <a:pPr>
              <a:lnSpc>
                <a:spcPct val="90000"/>
              </a:lnSpc>
            </a:pPr>
            <a:r>
              <a:rPr lang="en-US" altLang="en-US" sz="36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Conceal allocation</a:t>
            </a:r>
          </a:p>
          <a:p>
            <a:pPr>
              <a:lnSpc>
                <a:spcPct val="90000"/>
              </a:lnSpc>
            </a:pPr>
            <a:r>
              <a:rPr lang="en-US" altLang="en-US" sz="36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Stratification only necessary for small trials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E859B034-0AD7-B942-8803-61EBABD740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Randomized Clinical Trials (RCTs)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74793AA1-5A3B-E649-AB4C-B85635596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A type of prospective cohort study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Defined by investigators controlling the exposure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Highest level of clinical evidence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Randomization: reduces selection bias &amp; confounding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Blinding: reduces measurement error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RCTs often </a:t>
            </a:r>
            <a:r>
              <a:rPr lang="en-US" altLang="ja-JP" sz="2400" dirty="0">
                <a:ea typeface="ＭＳ Ｐゴシック" panose="020B0600070205080204" pitchFamily="34" charset="-128"/>
              </a:rPr>
              <a:t>correct observational results</a:t>
            </a:r>
          </a:p>
          <a:p>
            <a:r>
              <a:rPr lang="en-US" altLang="x-none" sz="2400" dirty="0">
                <a:ea typeface="ＭＳ Ｐゴシック" charset="-128"/>
              </a:rPr>
              <a:t>Life is short; do things that matter!</a:t>
            </a:r>
          </a:p>
          <a:p>
            <a:pPr lvl="1"/>
            <a:r>
              <a:rPr lang="en-US" altLang="x-none" sz="2000" dirty="0">
                <a:ea typeface="ＭＳ Ｐゴシック" charset="-128"/>
              </a:rPr>
              <a:t>The importance of research is determined by the question, not the results</a:t>
            </a:r>
          </a:p>
          <a:p>
            <a:pPr lvl="1"/>
            <a:r>
              <a:rPr lang="en-US" altLang="x-none" sz="2000" dirty="0">
                <a:ea typeface="ＭＳ Ｐゴシック" charset="-128"/>
              </a:rPr>
              <a:t>Is the question important? Worth years of your life?</a:t>
            </a:r>
          </a:p>
          <a:p>
            <a:pPr lvl="1"/>
            <a:r>
              <a:rPr lang="en-US" altLang="x-none" sz="2000" dirty="0">
                <a:ea typeface="ＭＳ Ｐゴシック" charset="-128"/>
              </a:rPr>
              <a:t>Sufficiently powered to provide clinical guidance?</a:t>
            </a:r>
          </a:p>
          <a:p>
            <a:endParaRPr lang="en-US" altLang="x-none" sz="3067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ja-JP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E502018B-028C-3347-9A8F-13F801B08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Blinding / Masking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B4F5EF90-45DA-714C-BC72-B960851FC5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979" y="895350"/>
            <a:ext cx="8800041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Only reliable prevention for measurement bias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Essential for subjective responses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Careful design required to maintain blinding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Potential groups to blind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Patients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Providers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Investigators, including data collection &amp; adjudicators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Maintain blinding throughout data analysis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Even data-entry errors can be non-random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Statisticians are not immune to bias!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-76200" y="36979"/>
            <a:ext cx="9129889" cy="642938"/>
          </a:xfrm>
        </p:spPr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Placebo Effect</a:t>
            </a:r>
          </a:p>
        </p:txBody>
      </p:sp>
      <p:pic>
        <p:nvPicPr>
          <p:cNvPr id="53250" name="Picture 4" descr="presentat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9710"/>
            <a:ext cx="6682147" cy="42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68"/>
          <p:cNvSpPr>
            <a:spLocks noChangeArrowheads="1"/>
          </p:cNvSpPr>
          <p:nvPr/>
        </p:nvSpPr>
        <p:spPr bwMode="auto">
          <a:xfrm>
            <a:off x="76200" y="4721540"/>
            <a:ext cx="3496482" cy="43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222" dirty="0">
                <a:solidFill>
                  <a:srgbClr val="FFFF00"/>
                </a:solidFill>
                <a:latin typeface="Times" charset="0"/>
              </a:rPr>
              <a:t>Kaptchuk, PLoS ONE, 2010</a:t>
            </a:r>
            <a:endParaRPr lang="en-US" sz="3556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69781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1E57-A6FB-9047-BBF7-06BF1572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Four Blinded Arthritis Trials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B921BC20-8E5B-A34A-B915-A0FBAE4E4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0" y="1697955"/>
            <a:ext cx="9019580" cy="2967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80A17B-85C7-784F-BDC8-B761E37FB35D}"/>
              </a:ext>
            </a:extLst>
          </p:cNvPr>
          <p:cNvSpPr txBox="1"/>
          <p:nvPr/>
        </p:nvSpPr>
        <p:spPr>
          <a:xfrm>
            <a:off x="1340827" y="1031020"/>
            <a:ext cx="894797" cy="518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69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</a:rPr>
              <a:t>Pain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001EF6-2AB5-1641-8328-31BD34903770}"/>
              </a:ext>
            </a:extLst>
          </p:cNvPr>
          <p:cNvSpPr txBox="1"/>
          <p:nvPr/>
        </p:nvSpPr>
        <p:spPr>
          <a:xfrm>
            <a:off x="3450981" y="794359"/>
            <a:ext cx="2505808" cy="94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69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</a:rPr>
              <a:t>C-reactive Protein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8EC968-D1EB-F247-AB39-2863CBF11C21}"/>
              </a:ext>
            </a:extLst>
          </p:cNvPr>
          <p:cNvSpPr txBox="1"/>
          <p:nvPr/>
        </p:nvSpPr>
        <p:spPr>
          <a:xfrm>
            <a:off x="6402625" y="791308"/>
            <a:ext cx="2703635" cy="94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69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</a:rPr>
              <a:t>Erythrocyte sedimentation</a:t>
            </a:r>
          </a:p>
        </p:txBody>
      </p:sp>
      <p:sp>
        <p:nvSpPr>
          <p:cNvPr id="11" name="Rectangle 68">
            <a:extLst>
              <a:ext uri="{FF2B5EF4-FFF2-40B4-BE49-F238E27FC236}">
                <a16:creationId xmlns:a16="http://schemas.microsoft.com/office/drawing/2014/main" id="{C97FB362-1617-4C4F-BC70-5F75691E5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90" y="4682455"/>
            <a:ext cx="5141536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-128"/>
              </a:defRPr>
            </a:lvl9pPr>
          </a:lstStyle>
          <a:p>
            <a:r>
              <a:rPr lang="en-US" altLang="x-none" sz="2222" dirty="0">
                <a:latin typeface="Times" charset="0"/>
              </a:rPr>
              <a:t>From </a:t>
            </a:r>
            <a:r>
              <a:rPr lang="en-US" altLang="x-none" sz="2222" dirty="0" err="1">
                <a:latin typeface="Times" charset="0"/>
              </a:rPr>
              <a:t>Vollerte</a:t>
            </a:r>
            <a:r>
              <a:rPr lang="en-US" altLang="x-none" sz="2222" dirty="0">
                <a:latin typeface="Times" charset="0"/>
              </a:rPr>
              <a:t>, JAMA Network Open 2020</a:t>
            </a:r>
            <a:r>
              <a:rPr lang="en-US" altLang="x-none" sz="2667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731742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D1C59510-A567-C84E-BB20-27B213933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Selection of Outcomes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431A2C70-BE80-6E44-AB7F-8019FD9FD0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Surrogate or intermediate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Presumably related to outcomes of interest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Bone density for fractures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Intraoperative hypotension for stroke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Usually continuous: implies smaller sample size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Major outcomes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Severe events (i.e., myocardial infarction, stroke, death)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Usual dichotomous: implies larger sample size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Define Clinically Meaningful Differences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a priori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6CD13-29B1-4AC1-6C3A-033EC41D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Patient-oriented Endpoints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6E31E-FE55-FA23-26EC-42ACA8D2A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69" dirty="0"/>
              <a:t>Designed to be</a:t>
            </a:r>
          </a:p>
          <a:p>
            <a:pPr lvl="1"/>
            <a:r>
              <a:rPr lang="en-US" sz="2423" dirty="0"/>
              <a:t>Meaningful to patients</a:t>
            </a:r>
          </a:p>
          <a:p>
            <a:pPr lvl="1"/>
            <a:r>
              <a:rPr lang="en-US" sz="2423" dirty="0"/>
              <a:t>Capture multiple harm / benefit pathways</a:t>
            </a:r>
          </a:p>
          <a:p>
            <a:r>
              <a:rPr lang="en-US" sz="2769" dirty="0"/>
              <a:t>But often poorly designed catch-all outcomes</a:t>
            </a:r>
          </a:p>
          <a:p>
            <a:r>
              <a:rPr lang="en-US" sz="2769" dirty="0"/>
              <a:t>Primary and secondary outcomes should be</a:t>
            </a:r>
          </a:p>
          <a:p>
            <a:pPr lvl="1"/>
            <a:r>
              <a:rPr lang="en-US" sz="2423" dirty="0"/>
              <a:t>Plausible</a:t>
            </a:r>
          </a:p>
          <a:p>
            <a:pPr lvl="1"/>
            <a:r>
              <a:rPr lang="en-US" sz="2423" dirty="0"/>
              <a:t>Mechanistically and temporally related to intervention</a:t>
            </a:r>
          </a:p>
          <a:p>
            <a:pPr lvl="1"/>
            <a:r>
              <a:rPr lang="en-US" sz="2423" dirty="0"/>
              <a:t>Well powered</a:t>
            </a:r>
          </a:p>
          <a:p>
            <a:pPr lvl="1"/>
            <a:endParaRPr lang="en-US" sz="2547" dirty="0"/>
          </a:p>
          <a:p>
            <a:r>
              <a:rPr lang="en-US" sz="2769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2612720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473AD-0CB1-7879-4CC7-00795CF7A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Pysiologically Distal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F3A67-BAF2-A341-F608-1CCC8583F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ICU or hospital stays</a:t>
            </a:r>
          </a:p>
          <a:p>
            <a:pPr lvl="1"/>
            <a:r>
              <a:rPr lang="en-US" dirty="0"/>
              <a:t>Days-at-home-alive</a:t>
            </a:r>
          </a:p>
          <a:p>
            <a:pPr lvl="1"/>
            <a:r>
              <a:rPr lang="en-US" dirty="0"/>
              <a:t>Hospital readmission</a:t>
            </a:r>
          </a:p>
          <a:p>
            <a:pPr lvl="1"/>
            <a:r>
              <a:rPr lang="en-US" dirty="0"/>
              <a:t>Patient satisfaction</a:t>
            </a:r>
          </a:p>
          <a:p>
            <a:r>
              <a:rPr lang="en-US" dirty="0"/>
              <a:t>Thought to reflect “everything that went wrong”</a:t>
            </a:r>
          </a:p>
          <a:p>
            <a:r>
              <a:rPr lang="en-US" dirty="0"/>
              <a:t>But little connection to intervention-of-interest</a:t>
            </a:r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sz="2423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86578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B109F-2227-E245-BC7E-7296EEAE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Temporally Delayed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74901-FCCD-799B-F507-40D365540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Quality of life at 30 or 90 days</a:t>
            </a:r>
          </a:p>
          <a:p>
            <a:pPr lvl="1"/>
            <a:r>
              <a:rPr lang="en-US" dirty="0"/>
              <a:t>Return to work or life routine</a:t>
            </a:r>
          </a:p>
          <a:p>
            <a:r>
              <a:rPr lang="en-US" dirty="0"/>
              <a:t>Lots of things happen over time</a:t>
            </a:r>
          </a:p>
          <a:p>
            <a:pPr lvl="1"/>
            <a:r>
              <a:rPr lang="en-US" dirty="0"/>
              <a:t>Mostly unrelated to trial intervention</a:t>
            </a:r>
          </a:p>
          <a:p>
            <a:r>
              <a:rPr lang="en-US" dirty="0"/>
              <a:t>Significant differences thus rare</a:t>
            </a:r>
          </a:p>
        </p:txBody>
      </p:sp>
    </p:spTree>
    <p:extLst>
      <p:ext uri="{BB962C8B-B14F-4D97-AF65-F5344CB8AC3E}">
        <p14:creationId xmlns:p14="http://schemas.microsoft.com/office/powerpoint/2010/main" val="3764955545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4716E-26FF-01BC-E720-160014DA4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Poor Choice for Major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7B0A-7B76-7953-BD25-F179D4109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Surrogate outcomes are usually</a:t>
            </a:r>
          </a:p>
          <a:p>
            <a:pPr lvl="1"/>
            <a:r>
              <a:rPr lang="en-US" dirty="0"/>
              <a:t>Physiologically distal</a:t>
            </a:r>
          </a:p>
          <a:p>
            <a:pPr lvl="1"/>
            <a:r>
              <a:rPr lang="en-US" dirty="0"/>
              <a:t>Temporally distant</a:t>
            </a:r>
          </a:p>
          <a:p>
            <a:pPr marL="77615" indent="0"/>
            <a:r>
              <a:rPr lang="en-US" dirty="0"/>
              <a:t>Therefore, unlikely to be significant</a:t>
            </a:r>
          </a:p>
          <a:p>
            <a:r>
              <a:rPr lang="en-US" dirty="0"/>
              <a:t>Okay as exploratory outcomes</a:t>
            </a:r>
          </a:p>
          <a:p>
            <a:r>
              <a:rPr lang="en-US" dirty="0"/>
              <a:t>Results usually neutral for patient-oriented outcomes</a:t>
            </a:r>
          </a:p>
        </p:txBody>
      </p:sp>
    </p:spTree>
    <p:extLst>
      <p:ext uri="{BB962C8B-B14F-4D97-AF65-F5344CB8AC3E}">
        <p14:creationId xmlns:p14="http://schemas.microsoft.com/office/powerpoint/2010/main" val="148028420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BD41B4A5-1B99-5143-82A4-05DCCDD61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Multiple “Looks”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0282012B-4656-804F-A3AB-BDB94DE586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895350"/>
            <a:ext cx="9143999" cy="566737"/>
          </a:xfrm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Type 1 error = 1 – (1 – alpha)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k</a:t>
            </a:r>
            <a:r>
              <a:rPr lang="en-US" altLang="en-US" sz="2800" dirty="0">
                <a:ea typeface="ＭＳ Ｐゴシック" panose="020B0600070205080204" pitchFamily="34" charset="-128"/>
              </a:rPr>
              <a:t>  Where k is number of “looks”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C363D0-4DDA-8B40-9BD0-970561FD8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29589"/>
              </p:ext>
            </p:extLst>
          </p:nvPr>
        </p:nvGraphicFramePr>
        <p:xfrm>
          <a:off x="1420813" y="1581150"/>
          <a:ext cx="6302374" cy="3469697"/>
        </p:xfrm>
        <a:graphic>
          <a:graphicData uri="http://schemas.openxmlformats.org/drawingml/2006/table">
            <a:tbl>
              <a:tblPr/>
              <a:tblGrid>
                <a:gridCol w="3151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1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Number of “looks”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Alpha error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1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0.05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2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0.10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0.14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4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0.19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5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0.23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671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 sz="24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1pPr>
                      <a:lvl2pPr marL="742950" indent="-285750">
                        <a:buClr>
                          <a:schemeClr val="tx1"/>
                        </a:buClr>
                        <a:buSzPct val="120000"/>
                        <a:buFont typeface="Palatino" charset="0"/>
                        <a:defRPr sz="20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2pPr>
                      <a:lvl3pPr marL="1143000" indent="-228600">
                        <a:buClr>
                          <a:schemeClr val="tx1"/>
                        </a:buClr>
                        <a:buSzPct val="100000"/>
                        <a:defRPr sz="1600"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" charset="0"/>
                          <a:ea typeface="ＭＳ Ｐゴシック" charset="-128"/>
                        </a:rPr>
                        <a:t>0.40</a:t>
                      </a:r>
                    </a:p>
                  </a:txBody>
                  <a:tcPr marL="101600" marR="101600" marT="50804" marB="508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679927E8-E169-7448-B67A-2084730235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Interim Analyses &amp; Stopping Rules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360C7839-242F-DF44-9779-1529DA2303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000" dirty="0">
                <a:ea typeface="ＭＳ Ｐゴシック" panose="020B0600070205080204" pitchFamily="34" charset="-128"/>
              </a:rPr>
              <a:t>Reasons trials are stopped early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Ethics, money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Regulatory issues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Drug expiration, personnel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Other opportunities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Pre-defined interim analyses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Spend alpha and beta power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Avoid </a:t>
            </a:r>
            <a:r>
              <a:rPr lang="ja-JP" altLang="en-US" sz="200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convenience sample</a:t>
            </a:r>
            <a:r>
              <a:rPr lang="ja-JP" altLang="en-US" sz="2000">
                <a:ea typeface="ＭＳ Ｐゴシック" panose="020B0600070205080204" pitchFamily="34" charset="-128"/>
              </a:rPr>
              <a:t>”</a:t>
            </a:r>
            <a:endParaRPr lang="en-US" altLang="ja-JP" sz="20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Avoid </a:t>
            </a:r>
            <a:r>
              <a:rPr lang="en-US" altLang="ja-JP" sz="2000" dirty="0">
                <a:ea typeface="ＭＳ Ｐゴシック" panose="020B0600070205080204" pitchFamily="34" charset="-128"/>
              </a:rPr>
              <a:t> </a:t>
            </a:r>
            <a:r>
              <a:rPr lang="en-US" altLang="ja-JP" sz="2000" i="1" dirty="0">
                <a:ea typeface="ＭＳ Ｐゴシック" panose="020B0600070205080204" pitchFamily="34" charset="-128"/>
              </a:rPr>
              <a:t>ad hoc</a:t>
            </a:r>
            <a:r>
              <a:rPr lang="en-US" altLang="ja-JP" sz="2000" dirty="0">
                <a:ea typeface="ＭＳ Ｐゴシック" panose="020B0600070205080204" pitchFamily="34" charset="-128"/>
              </a:rPr>
              <a:t> “looks” 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Pre-defined stopping rules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Efficacy 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versus</a:t>
            </a:r>
            <a:r>
              <a:rPr lang="en-US" altLang="en-US" sz="2000" dirty="0">
                <a:ea typeface="ＭＳ Ｐゴシック" panose="020B0600070205080204" pitchFamily="34" charset="-128"/>
              </a:rPr>
              <a:t> futility</a:t>
            </a:r>
          </a:p>
        </p:txBody>
      </p:sp>
      <p:pic>
        <p:nvPicPr>
          <p:cNvPr id="37891" name="Picture 1" descr="Boundary_plot_20110602.jpg">
            <a:extLst>
              <a:ext uri="{FF2B5EF4-FFF2-40B4-BE49-F238E27FC236}">
                <a16:creationId xmlns:a16="http://schemas.microsoft.com/office/drawing/2014/main" id="{D8DA0766-D5E7-6F4E-852F-4FA89FE11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870402"/>
            <a:ext cx="4625974" cy="41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E859B034-0AD7-B942-8803-61EBABD740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hlink"/>
                </a:solidFill>
                <a:ea typeface="ＭＳ Ｐゴシック" panose="020B0600070205080204" pitchFamily="34" charset="-128"/>
              </a:rPr>
              <a:t>Types of Trials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74793AA1-5A3B-E649-AB4C-B85635596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Parallel group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Cross-over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Factorial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Cluster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Conventional (groups distributed in space)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Multiple cross-over cluster (groups distributed in time)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Step wedge (progressive implementation)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Platform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Play-the-winner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Dixon up-and-down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Biased coin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Etc.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A7E8406D-F614-7647-86D2-94CDA9440F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Fragile Results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29A639E7-6CD8-BD46-A20F-9B8084259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626" y="858624"/>
            <a:ext cx="8898819" cy="4939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667" dirty="0">
                <a:ea typeface="ＭＳ Ｐゴシック" panose="020B0600070205080204" pitchFamily="34" charset="-128"/>
              </a:rPr>
              <a:t>Consider two identical trials of treatment for infarction</a:t>
            </a:r>
          </a:p>
          <a:p>
            <a:pPr marL="432148" lvl="1" indent="0">
              <a:lnSpc>
                <a:spcPct val="90000"/>
              </a:lnSpc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			</a:t>
            </a:r>
          </a:p>
          <a:p>
            <a:pPr>
              <a:lnSpc>
                <a:spcPct val="90000"/>
              </a:lnSpc>
            </a:pPr>
            <a:r>
              <a:rPr lang="en-US" altLang="en-US" sz="2667" dirty="0">
                <a:ea typeface="ＭＳ Ｐゴシック" panose="020B0600070205080204" pitchFamily="34" charset="-128"/>
              </a:rPr>
              <a:t>					</a:t>
            </a:r>
          </a:p>
          <a:p>
            <a:pPr>
              <a:lnSpc>
                <a:spcPct val="90000"/>
              </a:lnSpc>
            </a:pPr>
            <a:endParaRPr lang="en-US" altLang="en-US" sz="2667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sz="2667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endParaRPr lang="en-US" altLang="en-US" sz="2222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17927" name="Group 167">
            <a:extLst>
              <a:ext uri="{FF2B5EF4-FFF2-40B4-BE49-F238E27FC236}">
                <a16:creationId xmlns:a16="http://schemas.microsoft.com/office/drawing/2014/main" id="{153B170E-5224-5D4F-B80D-B51CAC740135}"/>
              </a:ext>
            </a:extLst>
          </p:cNvPr>
          <p:cNvGraphicFramePr>
            <a:graphicFrameLocks noGrp="1"/>
          </p:cNvGraphicFramePr>
          <p:nvPr/>
        </p:nvGraphicFramePr>
        <p:xfrm>
          <a:off x="174626" y="1352550"/>
          <a:ext cx="8636000" cy="2120946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0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7135"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Trial</a:t>
                      </a:r>
                    </a:p>
                  </a:txBody>
                  <a:tcPr marL="101600" marR="101600" marT="50781" marB="50781"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N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Treatment Events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Placebo Events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RR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P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932"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marL="101600" marR="101600" marT="50781" marB="50781"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200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9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0.11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0.02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932"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</a:p>
                  </a:txBody>
                  <a:tcPr marL="101600" marR="101600" marT="50781" marB="5078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4,000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200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250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0.80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1838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0.02</a:t>
                      </a:r>
                    </a:p>
                  </a:txBody>
                  <a:tcPr marL="101600" marR="101600" marT="50781" marB="5078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29BC32F-EFE9-9E4D-9939-0B806FEB087F}"/>
              </a:ext>
            </a:extLst>
          </p:cNvPr>
          <p:cNvSpPr/>
          <p:nvPr/>
        </p:nvSpPr>
        <p:spPr>
          <a:xfrm>
            <a:off x="111873" y="3756352"/>
            <a:ext cx="4646145" cy="109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>
                <a:solidFill>
                  <a:schemeClr val="bg2"/>
                </a:solidFill>
              </a:rPr>
              <a:t>Which result do you believe?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solidFill>
                  <a:schemeClr val="bg2"/>
                </a:solidFill>
              </a:rPr>
              <a:t>Which is biologically plausible?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solidFill>
                  <a:schemeClr val="bg2"/>
                </a:solidFill>
              </a:rPr>
              <a:t>Fragility index: A=2, B=13</a:t>
            </a:r>
            <a:endParaRPr lang="en-US" altLang="en-US" sz="20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F3E2EB-21FA-7B8A-AC7C-B9DD3CE12BAD}"/>
              </a:ext>
            </a:extLst>
          </p:cNvPr>
          <p:cNvSpPr txBox="1"/>
          <p:nvPr/>
        </p:nvSpPr>
        <p:spPr>
          <a:xfrm>
            <a:off x="4942355" y="3756352"/>
            <a:ext cx="4219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>
                <a:solidFill>
                  <a:srgbClr val="FFFF00"/>
                </a:solidFill>
              </a:rPr>
              <a:t>“Quantity has a quality all of its own.”</a:t>
            </a:r>
            <a:endParaRPr lang="en-US" sz="3200" dirty="0">
              <a:solidFill>
                <a:srgbClr val="FFFF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87C1C4-16A8-83E3-2902-9661BF3F1814}"/>
              </a:ext>
            </a:extLst>
          </p:cNvPr>
          <p:cNvCxnSpPr/>
          <p:nvPr/>
        </p:nvCxnSpPr>
        <p:spPr bwMode="auto">
          <a:xfrm>
            <a:off x="4724400" y="3714750"/>
            <a:ext cx="0" cy="12192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656609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540" y="-13014"/>
            <a:ext cx="9129889" cy="644431"/>
          </a:xfrm>
        </p:spPr>
        <p:txBody>
          <a:bodyPr/>
          <a:lstStyle/>
          <a:p>
            <a:r>
              <a:rPr lang="en-US" sz="3556" dirty="0"/>
              <a:t>Sample Size and 95% Confidence Intervals</a:t>
            </a:r>
          </a:p>
        </p:txBody>
      </p:sp>
      <p:pic>
        <p:nvPicPr>
          <p:cNvPr id="4" name="Picture 4" descr="C:\Users\maog\Documents\CI plo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/>
          <a:stretch/>
        </p:blipFill>
        <p:spPr bwMode="auto">
          <a:xfrm>
            <a:off x="1981200" y="847291"/>
            <a:ext cx="6954984" cy="410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 bwMode="auto">
          <a:xfrm>
            <a:off x="153941" y="5267453"/>
            <a:ext cx="878224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D41F30-1CE0-314B-AEBE-849F09B919DF}"/>
              </a:ext>
            </a:extLst>
          </p:cNvPr>
          <p:cNvSpPr txBox="1"/>
          <p:nvPr/>
        </p:nvSpPr>
        <p:spPr>
          <a:xfrm>
            <a:off x="127047" y="4372516"/>
            <a:ext cx="2724709" cy="731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77" dirty="0">
                <a:solidFill>
                  <a:srgbClr val="FFFF00"/>
                </a:solidFill>
              </a:rPr>
              <a:t>Intervention reduces risk from 10% to 5%</a:t>
            </a:r>
            <a:endParaRPr lang="en-US" sz="2077" dirty="0"/>
          </a:p>
        </p:txBody>
      </p:sp>
    </p:spTree>
    <p:extLst>
      <p:ext uri="{BB962C8B-B14F-4D97-AF65-F5344CB8AC3E}">
        <p14:creationId xmlns:p14="http://schemas.microsoft.com/office/powerpoint/2010/main" val="1678642954"/>
      </p:ext>
    </p:extLst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BAC2CFF6-C10A-2749-B34F-CA9B02951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Replication of Trials</a:t>
            </a:r>
          </a:p>
        </p:txBody>
      </p:sp>
      <p:sp>
        <p:nvSpPr>
          <p:cNvPr id="58370" name="Rectangle 68">
            <a:extLst>
              <a:ext uri="{FF2B5EF4-FFF2-40B4-BE49-F238E27FC236}">
                <a16:creationId xmlns:a16="http://schemas.microsoft.com/office/drawing/2014/main" id="{0175290B-F352-054B-A9D0-BA1A63A01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705350"/>
            <a:ext cx="47413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dirty="0">
                <a:solidFill>
                  <a:srgbClr val="FFFF00"/>
                </a:solidFill>
                <a:latin typeface="Times" pitchFamily="2" charset="0"/>
              </a:rPr>
              <a:t>Goodman, Statistics in Medicine, 1992</a:t>
            </a:r>
            <a:endParaRPr lang="en-US" alt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A283EA-E9BC-3946-B70A-9F0F5CD55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857448"/>
              </p:ext>
            </p:extLst>
          </p:nvPr>
        </p:nvGraphicFramePr>
        <p:xfrm>
          <a:off x="152400" y="895350"/>
          <a:ext cx="8839200" cy="3693751"/>
        </p:xfrm>
        <a:graphic>
          <a:graphicData uri="http://schemas.openxmlformats.org/drawingml/2006/table">
            <a:tbl>
              <a:tblPr firstRow="1" lastRow="1" bandRow="1">
                <a:tableStyleId>{2D5ABB26-0587-4C30-8999-92F81FD0307C}</a:tableStyleId>
              </a:tblPr>
              <a:tblGrid>
                <a:gridCol w="2625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3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217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P value in original</a:t>
                      </a:r>
                      <a:r>
                        <a:rPr lang="en-US" sz="2800" baseline="0" dirty="0">
                          <a:solidFill>
                            <a:schemeClr val="bg2"/>
                          </a:solidFill>
                        </a:rPr>
                        <a:t> study</a:t>
                      </a:r>
                      <a:endParaRPr lang="en-US" sz="2800" dirty="0">
                        <a:solidFill>
                          <a:schemeClr val="bg2"/>
                        </a:solidFill>
                      </a:endParaRP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Probability of replication, assuming original effects size</a:t>
                      </a:r>
                      <a:r>
                        <a:rPr lang="en-US" sz="2800" baseline="0" dirty="0">
                          <a:solidFill>
                            <a:schemeClr val="bg2"/>
                          </a:solidFill>
                        </a:rPr>
                        <a:t> is correct (%)</a:t>
                      </a:r>
                      <a:endParaRPr lang="en-US" sz="2800" dirty="0">
                        <a:solidFill>
                          <a:schemeClr val="bg2"/>
                        </a:solidFill>
                      </a:endParaRP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9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0.1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37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0.05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50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9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0.03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58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9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0.01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73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9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0.001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/>
                          </a:solidFill>
                        </a:rPr>
                        <a:t>91</a:t>
                      </a:r>
                    </a:p>
                  </a:txBody>
                  <a:tcPr marL="101600" marR="101600" marT="50798" marB="507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192AEEC-E7C1-094C-9A26-3C6B5C8D12D1}"/>
              </a:ext>
            </a:extLst>
          </p:cNvPr>
          <p:cNvSpPr/>
          <p:nvPr/>
        </p:nvSpPr>
        <p:spPr bwMode="auto">
          <a:xfrm>
            <a:off x="914400" y="2495550"/>
            <a:ext cx="5410200" cy="457200"/>
          </a:xfrm>
          <a:prstGeom prst="roundRect">
            <a:avLst/>
          </a:prstGeom>
          <a:noFill/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928982"/>
      </p:ext>
    </p:extLst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/>
          <p:cNvGrpSpPr/>
          <p:nvPr/>
        </p:nvGrpSpPr>
        <p:grpSpPr>
          <a:xfrm>
            <a:off x="430389" y="680971"/>
            <a:ext cx="5665907" cy="2049961"/>
            <a:chOff x="-133441" y="778610"/>
            <a:chExt cx="5099316" cy="1844965"/>
          </a:xfrm>
        </p:grpSpPr>
        <p:pic>
          <p:nvPicPr>
            <p:cNvPr id="1026" name="Picture 2" descr="C:\Users\maog\Desktop\white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52" y="778610"/>
              <a:ext cx="3896635" cy="1514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7" name="Group 86"/>
            <p:cNvGrpSpPr/>
            <p:nvPr/>
          </p:nvGrpSpPr>
          <p:grpSpPr>
            <a:xfrm>
              <a:off x="-133441" y="2298832"/>
              <a:ext cx="5099316" cy="324743"/>
              <a:chOff x="-5566" y="2291744"/>
              <a:chExt cx="4237601" cy="324743"/>
            </a:xfrm>
          </p:grpSpPr>
          <p:cxnSp>
            <p:nvCxnSpPr>
              <p:cNvPr id="76" name="Straight Connector 75"/>
              <p:cNvCxnSpPr/>
              <p:nvPr/>
            </p:nvCxnSpPr>
            <p:spPr bwMode="auto">
              <a:xfrm>
                <a:off x="-5566" y="2328586"/>
                <a:ext cx="4237601" cy="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>
                <a:off x="2126242" y="2291744"/>
                <a:ext cx="0" cy="9144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86" name="TextBox 85"/>
              <p:cNvSpPr txBox="1"/>
              <p:nvPr/>
            </p:nvSpPr>
            <p:spPr>
              <a:xfrm>
                <a:off x="2005165" y="2317906"/>
                <a:ext cx="244314" cy="29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56" dirty="0">
                    <a:solidFill>
                      <a:schemeClr val="bg2"/>
                    </a:solidFill>
                  </a:rPr>
                  <a:t>0</a:t>
                </a:r>
              </a:p>
            </p:txBody>
          </p:sp>
        </p:grpSp>
        <p:cxnSp>
          <p:nvCxnSpPr>
            <p:cNvPr id="106" name="Straight Connector 105"/>
            <p:cNvCxnSpPr/>
            <p:nvPr/>
          </p:nvCxnSpPr>
          <p:spPr bwMode="auto">
            <a:xfrm>
              <a:off x="4203802" y="2285781"/>
              <a:ext cx="762073" cy="49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8" name="Straight Connector 107"/>
            <p:cNvCxnSpPr/>
            <p:nvPr/>
          </p:nvCxnSpPr>
          <p:spPr bwMode="auto">
            <a:xfrm flipH="1">
              <a:off x="-133441" y="2285781"/>
              <a:ext cx="700511" cy="4989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11" name="TextBox 110"/>
            <p:cNvSpPr txBox="1"/>
            <p:nvPr/>
          </p:nvSpPr>
          <p:spPr>
            <a:xfrm>
              <a:off x="1783388" y="2012974"/>
              <a:ext cx="1243899" cy="3293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78" dirty="0">
                  <a:solidFill>
                    <a:schemeClr val="bg2"/>
                  </a:solidFill>
                </a:rPr>
                <a:t>H</a:t>
              </a:r>
              <a:r>
                <a:rPr lang="en-US" sz="1778" baseline="-25000" dirty="0">
                  <a:solidFill>
                    <a:schemeClr val="bg2"/>
                  </a:solidFill>
                </a:rPr>
                <a:t>0</a:t>
              </a:r>
              <a:r>
                <a:rPr lang="en-US" sz="1778" dirty="0">
                  <a:solidFill>
                    <a:schemeClr val="bg2"/>
                  </a:solidFill>
                </a:rPr>
                <a:t>: </a:t>
              </a:r>
              <a:r>
                <a:rPr lang="en-US" sz="1778" dirty="0">
                  <a:solidFill>
                    <a:schemeClr val="bg2"/>
                  </a:solidFill>
                  <a:latin typeface="Symbol" pitchFamily="18" charset="2"/>
                </a:rPr>
                <a:t>m</a:t>
              </a:r>
              <a:r>
                <a:rPr lang="en-US" sz="1778" dirty="0">
                  <a:solidFill>
                    <a:schemeClr val="bg2"/>
                  </a:solidFill>
                </a:rPr>
                <a:t>1-</a:t>
              </a:r>
              <a:r>
                <a:rPr lang="en-US" sz="1778" dirty="0">
                  <a:solidFill>
                    <a:schemeClr val="bg2"/>
                  </a:solidFill>
                  <a:latin typeface="Symbol" pitchFamily="18" charset="2"/>
                </a:rPr>
                <a:t>m</a:t>
              </a:r>
              <a:r>
                <a:rPr lang="en-US" sz="1778" dirty="0">
                  <a:solidFill>
                    <a:schemeClr val="bg2"/>
                  </a:solidFill>
                </a:rPr>
                <a:t>2=0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179035" y="1788708"/>
              <a:ext cx="2483286" cy="29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56" dirty="0">
                  <a:solidFill>
                    <a:schemeClr val="bg2"/>
                  </a:solidFill>
                </a:rPr>
                <a:t>No difference in means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Replication of Studies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2675441" y="3032085"/>
            <a:ext cx="4404216" cy="1711336"/>
            <a:chOff x="2080746" y="2595740"/>
            <a:chExt cx="3963794" cy="1540202"/>
          </a:xfrm>
        </p:grpSpPr>
        <p:pic>
          <p:nvPicPr>
            <p:cNvPr id="114" name="Picture 2" descr="C:\Users\maog\Desktop\white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2776" y="2595740"/>
              <a:ext cx="3896635" cy="1514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4" name="Straight Connector 63"/>
            <p:cNvCxnSpPr>
              <a:cxnSpLocks noChangeAspect="1"/>
            </p:cNvCxnSpPr>
            <p:nvPr/>
          </p:nvCxnSpPr>
          <p:spPr>
            <a:xfrm flipH="1">
              <a:off x="4041094" y="3512387"/>
              <a:ext cx="782550" cy="358698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 flipH="1">
              <a:off x="4014676" y="3175287"/>
              <a:ext cx="471076" cy="21781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cxnSpLocks noChangeAspect="1"/>
            </p:cNvCxnSpPr>
            <p:nvPr/>
          </p:nvCxnSpPr>
          <p:spPr>
            <a:xfrm flipH="1">
              <a:off x="4032534" y="3030974"/>
              <a:ext cx="305357" cy="143905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 flipH="1">
              <a:off x="4032535" y="2898005"/>
              <a:ext cx="136081" cy="62376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 flipH="1">
              <a:off x="4022669" y="3350020"/>
              <a:ext cx="645189" cy="293991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4060411" y="3680565"/>
              <a:ext cx="896138" cy="415258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4485752" y="3817333"/>
              <a:ext cx="675784" cy="30793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4956549" y="3971299"/>
              <a:ext cx="373945" cy="164643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2986894" y="3801089"/>
              <a:ext cx="2060467" cy="32934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78" b="1" dirty="0">
                  <a:solidFill>
                    <a:schemeClr val="accent5"/>
                  </a:solidFill>
                  <a:cs typeface="Arial" pitchFamily="34" charset="0"/>
                </a:rPr>
                <a:t>H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a: m</a:t>
              </a:r>
              <a:r>
                <a:rPr lang="en-US" sz="1778" b="1" dirty="0">
                  <a:solidFill>
                    <a:schemeClr val="accent5"/>
                  </a:solidFill>
                </a:rPr>
                <a:t>1-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m</a:t>
              </a:r>
              <a:r>
                <a:rPr lang="en-US" sz="1778" b="1" dirty="0">
                  <a:solidFill>
                    <a:schemeClr val="accent5"/>
                  </a:solidFill>
                </a:rPr>
                <a:t>2 = 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D </a:t>
              </a:r>
              <a:r>
                <a:rPr lang="en-US" sz="1778" b="1" baseline="-25000" dirty="0">
                  <a:solidFill>
                    <a:schemeClr val="accent5"/>
                  </a:solidFill>
                </a:rPr>
                <a:t>observed</a:t>
              </a:r>
              <a:endParaRPr lang="en-US" sz="1778" b="1" baseline="-25000" dirty="0">
                <a:solidFill>
                  <a:schemeClr val="accent5"/>
                </a:solidFill>
                <a:latin typeface="Symbol" pitchFamily="18" charset="2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274026" y="3509556"/>
              <a:ext cx="1337128" cy="32934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78" b="1" dirty="0">
                  <a:solidFill>
                    <a:schemeClr val="accent5"/>
                  </a:solidFill>
                  <a:cs typeface="Arial" pitchFamily="34" charset="0"/>
                </a:rPr>
                <a:t>Power=0.5</a:t>
              </a:r>
            </a:p>
          </p:txBody>
        </p:sp>
        <p:cxnSp>
          <p:nvCxnSpPr>
            <p:cNvPr id="74" name="Straight Connector 73"/>
            <p:cNvCxnSpPr/>
            <p:nvPr/>
          </p:nvCxnSpPr>
          <p:spPr>
            <a:xfrm flipH="1">
              <a:off x="5323663" y="4038807"/>
              <a:ext cx="186242" cy="8232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 bwMode="auto">
            <a:xfrm>
              <a:off x="2080746" y="4123654"/>
              <a:ext cx="3963794" cy="5938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60" name="TextBox 159"/>
          <p:cNvSpPr txBox="1"/>
          <p:nvPr/>
        </p:nvSpPr>
        <p:spPr>
          <a:xfrm>
            <a:off x="6229687" y="834388"/>
            <a:ext cx="2900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</a:rPr>
              <a:t>Assume the true effect size is the estimate from the first study.</a:t>
            </a:r>
          </a:p>
        </p:txBody>
      </p:sp>
      <p:cxnSp>
        <p:nvCxnSpPr>
          <p:cNvPr id="171" name="Straight Connector 170"/>
          <p:cNvCxnSpPr>
            <a:cxnSpLocks/>
            <a:endCxn id="72" idx="2"/>
          </p:cNvCxnSpPr>
          <p:nvPr/>
        </p:nvCxnSpPr>
        <p:spPr bwMode="auto">
          <a:xfrm flipH="1">
            <a:off x="4826976" y="2417924"/>
            <a:ext cx="6161" cy="231937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9" name="TextBox 48"/>
          <p:cNvSpPr txBox="1"/>
          <p:nvPr/>
        </p:nvSpPr>
        <p:spPr>
          <a:xfrm>
            <a:off x="4539061" y="1923839"/>
            <a:ext cx="592667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78" dirty="0">
                <a:solidFill>
                  <a:srgbClr val="FFFF00"/>
                </a:solidFill>
              </a:rPr>
              <a:t>X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8958" y="1692178"/>
            <a:ext cx="5503235" cy="725772"/>
            <a:chOff x="413061" y="1886507"/>
            <a:chExt cx="4952911" cy="653195"/>
          </a:xfrm>
        </p:grpSpPr>
        <p:grpSp>
          <p:nvGrpSpPr>
            <p:cNvPr id="1029" name="Group 1028"/>
            <p:cNvGrpSpPr/>
            <p:nvPr/>
          </p:nvGrpSpPr>
          <p:grpSpPr>
            <a:xfrm>
              <a:off x="836762" y="1921852"/>
              <a:ext cx="4529210" cy="617850"/>
              <a:chOff x="326264" y="1725898"/>
              <a:chExt cx="4529210" cy="617850"/>
            </a:xfrm>
          </p:grpSpPr>
          <p:grpSp>
            <p:nvGrpSpPr>
              <p:cNvPr id="1025" name="Group 1024"/>
              <p:cNvGrpSpPr/>
              <p:nvPr/>
            </p:nvGrpSpPr>
            <p:grpSpPr>
              <a:xfrm>
                <a:off x="3835730" y="2226623"/>
                <a:ext cx="647863" cy="117125"/>
                <a:chOff x="3835730" y="2226623"/>
                <a:chExt cx="647863" cy="117125"/>
              </a:xfrm>
            </p:grpSpPr>
            <p:cxnSp>
              <p:nvCxnSpPr>
                <p:cNvPr id="124" name="Straight Connector 123"/>
                <p:cNvCxnSpPr/>
                <p:nvPr/>
              </p:nvCxnSpPr>
              <p:spPr bwMode="auto">
                <a:xfrm>
                  <a:off x="3835730" y="2226623"/>
                  <a:ext cx="0" cy="11090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27" name="Straight Connector 126"/>
                <p:cNvCxnSpPr/>
                <p:nvPr/>
              </p:nvCxnSpPr>
              <p:spPr bwMode="auto">
                <a:xfrm>
                  <a:off x="3841650" y="2256893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0" name="Straight Connector 129"/>
                <p:cNvCxnSpPr>
                  <a:cxnSpLocks noChangeAspect="1"/>
                </p:cNvCxnSpPr>
                <p:nvPr/>
              </p:nvCxnSpPr>
              <p:spPr bwMode="auto">
                <a:xfrm>
                  <a:off x="3928734" y="2246100"/>
                  <a:ext cx="99752" cy="8634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1" name="Straight Connector 130"/>
                <p:cNvCxnSpPr/>
                <p:nvPr/>
              </p:nvCxnSpPr>
              <p:spPr bwMode="auto">
                <a:xfrm>
                  <a:off x="4068327" y="2271772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2" name="Straight Connector 131"/>
                <p:cNvCxnSpPr>
                  <a:cxnSpLocks noChangeAspect="1"/>
                </p:cNvCxnSpPr>
                <p:nvPr/>
              </p:nvCxnSpPr>
              <p:spPr bwMode="auto">
                <a:xfrm>
                  <a:off x="4191924" y="2283086"/>
                  <a:ext cx="66502" cy="57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3" name="Straight Connector 132"/>
                <p:cNvCxnSpPr>
                  <a:cxnSpLocks noChangeAspect="1"/>
                </p:cNvCxnSpPr>
                <p:nvPr/>
              </p:nvCxnSpPr>
              <p:spPr bwMode="auto">
                <a:xfrm>
                  <a:off x="4314719" y="2293382"/>
                  <a:ext cx="58189" cy="5036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4" name="Straight Connector 133"/>
                <p:cNvCxnSpPr>
                  <a:cxnSpLocks noChangeAspect="1"/>
                </p:cNvCxnSpPr>
                <p:nvPr/>
              </p:nvCxnSpPr>
              <p:spPr bwMode="auto">
                <a:xfrm>
                  <a:off x="4442029" y="2292685"/>
                  <a:ext cx="41564" cy="3597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144" name="Group 143"/>
              <p:cNvGrpSpPr/>
              <p:nvPr/>
            </p:nvGrpSpPr>
            <p:grpSpPr>
              <a:xfrm>
                <a:off x="326264" y="2224815"/>
                <a:ext cx="647863" cy="117125"/>
                <a:chOff x="3835730" y="2226623"/>
                <a:chExt cx="647863" cy="117125"/>
              </a:xfrm>
              <a:scene3d>
                <a:camera prst="orthographicFront">
                  <a:rot lat="0" lon="10800000" rev="0"/>
                </a:camera>
                <a:lightRig rig="threePt" dir="t"/>
              </a:scene3d>
            </p:grpSpPr>
            <p:cxnSp>
              <p:nvCxnSpPr>
                <p:cNvPr id="145" name="Straight Connector 144"/>
                <p:cNvCxnSpPr/>
                <p:nvPr/>
              </p:nvCxnSpPr>
              <p:spPr bwMode="auto">
                <a:xfrm>
                  <a:off x="3835730" y="2226623"/>
                  <a:ext cx="0" cy="11090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6" name="Straight Connector 145"/>
                <p:cNvCxnSpPr/>
                <p:nvPr/>
              </p:nvCxnSpPr>
              <p:spPr bwMode="auto">
                <a:xfrm>
                  <a:off x="3841650" y="2256893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7" name="Straight Connector 146"/>
                <p:cNvCxnSpPr>
                  <a:cxnSpLocks noChangeAspect="1"/>
                </p:cNvCxnSpPr>
                <p:nvPr/>
              </p:nvCxnSpPr>
              <p:spPr bwMode="auto">
                <a:xfrm>
                  <a:off x="3928734" y="2246100"/>
                  <a:ext cx="99752" cy="8634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8" name="Straight Connector 147"/>
                <p:cNvCxnSpPr/>
                <p:nvPr/>
              </p:nvCxnSpPr>
              <p:spPr bwMode="auto">
                <a:xfrm>
                  <a:off x="4068327" y="2271772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9" name="Straight Connector 148"/>
                <p:cNvCxnSpPr>
                  <a:cxnSpLocks noChangeAspect="1"/>
                </p:cNvCxnSpPr>
                <p:nvPr/>
              </p:nvCxnSpPr>
              <p:spPr bwMode="auto">
                <a:xfrm>
                  <a:off x="4191924" y="2283086"/>
                  <a:ext cx="66502" cy="57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0" name="Straight Connector 149"/>
                <p:cNvCxnSpPr>
                  <a:cxnSpLocks noChangeAspect="1"/>
                </p:cNvCxnSpPr>
                <p:nvPr/>
              </p:nvCxnSpPr>
              <p:spPr bwMode="auto">
                <a:xfrm>
                  <a:off x="4314719" y="2293382"/>
                  <a:ext cx="58189" cy="5036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1" name="Straight Connector 150"/>
                <p:cNvCxnSpPr>
                  <a:cxnSpLocks noChangeAspect="1"/>
                </p:cNvCxnSpPr>
                <p:nvPr/>
              </p:nvCxnSpPr>
              <p:spPr bwMode="auto">
                <a:xfrm>
                  <a:off x="4442029" y="2292685"/>
                  <a:ext cx="41564" cy="3597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153" name="TextBox 152"/>
              <p:cNvSpPr txBox="1"/>
              <p:nvPr/>
            </p:nvSpPr>
            <p:spPr>
              <a:xfrm>
                <a:off x="3927528" y="1725898"/>
                <a:ext cx="927946" cy="390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22" i="1" dirty="0">
                    <a:solidFill>
                      <a:srgbClr val="FFFF00"/>
                    </a:solidFill>
                  </a:rPr>
                  <a:t>P</a:t>
                </a:r>
                <a:r>
                  <a:rPr lang="en-US" sz="2222" dirty="0">
                    <a:solidFill>
                      <a:srgbClr val="FFFF00"/>
                    </a:solidFill>
                  </a:rPr>
                  <a:t>=0.05</a:t>
                </a:r>
              </a:p>
            </p:txBody>
          </p:sp>
          <p:cxnSp>
            <p:nvCxnSpPr>
              <p:cNvPr id="1028" name="Straight Arrow Connector 1027"/>
              <p:cNvCxnSpPr/>
              <p:nvPr/>
            </p:nvCxnSpPr>
            <p:spPr bwMode="auto">
              <a:xfrm flipH="1">
                <a:off x="3855253" y="2049760"/>
                <a:ext cx="147260" cy="134347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50" name="TextBox 49"/>
            <p:cNvSpPr txBox="1"/>
            <p:nvPr/>
          </p:nvSpPr>
          <p:spPr>
            <a:xfrm>
              <a:off x="413061" y="1886507"/>
              <a:ext cx="927946" cy="390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22" i="1" dirty="0">
                  <a:solidFill>
                    <a:srgbClr val="FFFF00"/>
                  </a:solidFill>
                </a:rPr>
                <a:t>P</a:t>
              </a:r>
              <a:r>
                <a:rPr lang="en-US" sz="2222" dirty="0">
                  <a:solidFill>
                    <a:srgbClr val="FFFF00"/>
                  </a:solidFill>
                </a:rPr>
                <a:t>=0.05</a:t>
              </a:r>
            </a:p>
          </p:txBody>
        </p:sp>
        <p:cxnSp>
          <p:nvCxnSpPr>
            <p:cNvPr id="51" name="Straight Arrow Connector 50"/>
            <p:cNvCxnSpPr/>
            <p:nvPr/>
          </p:nvCxnSpPr>
          <p:spPr bwMode="auto">
            <a:xfrm>
              <a:off x="1314744" y="2220590"/>
              <a:ext cx="118392" cy="15947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1329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  <p:bldP spid="4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Replication of Studies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060671" y="3018660"/>
            <a:ext cx="4404216" cy="1711335"/>
            <a:chOff x="3654604" y="3374019"/>
            <a:chExt cx="3963794" cy="1540202"/>
          </a:xfrm>
        </p:grpSpPr>
        <p:pic>
          <p:nvPicPr>
            <p:cNvPr id="114" name="Picture 2" descr="C:\Users\maog\Desktop\white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6634" y="3374019"/>
              <a:ext cx="3896635" cy="1514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4" name="Straight Connector 63"/>
            <p:cNvCxnSpPr>
              <a:cxnSpLocks noChangeAspect="1"/>
            </p:cNvCxnSpPr>
            <p:nvPr/>
          </p:nvCxnSpPr>
          <p:spPr>
            <a:xfrm flipH="1">
              <a:off x="5060423" y="4290666"/>
              <a:ext cx="1337079" cy="612878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 flipH="1">
              <a:off x="4378149" y="3953566"/>
              <a:ext cx="1681461" cy="777459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cxnSpLocks noChangeAspect="1"/>
            </p:cNvCxnSpPr>
            <p:nvPr/>
          </p:nvCxnSpPr>
          <p:spPr>
            <a:xfrm flipH="1">
              <a:off x="4896229" y="3809253"/>
              <a:ext cx="1015521" cy="47858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 flipH="1">
              <a:off x="5138439" y="3676284"/>
              <a:ext cx="604036" cy="276874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 flipH="1">
              <a:off x="4573876" y="4128299"/>
              <a:ext cx="1667842" cy="759979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5634269" y="4458844"/>
              <a:ext cx="896138" cy="415258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6059610" y="4595612"/>
              <a:ext cx="675784" cy="30793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6530407" y="4749578"/>
              <a:ext cx="373945" cy="164643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4560752" y="4579368"/>
              <a:ext cx="2060467" cy="32934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778" b="1" dirty="0">
                  <a:solidFill>
                    <a:schemeClr val="accent5"/>
                  </a:solidFill>
                  <a:cs typeface="Arial" pitchFamily="34" charset="0"/>
                </a:rPr>
                <a:t>H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a: m</a:t>
              </a:r>
              <a:r>
                <a:rPr lang="en-US" sz="1778" b="1" dirty="0">
                  <a:solidFill>
                    <a:schemeClr val="accent5"/>
                  </a:solidFill>
                </a:rPr>
                <a:t>1-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m</a:t>
              </a:r>
              <a:r>
                <a:rPr lang="en-US" sz="1778" b="1" dirty="0">
                  <a:solidFill>
                    <a:schemeClr val="accent5"/>
                  </a:solidFill>
                </a:rPr>
                <a:t>2 = </a:t>
              </a:r>
              <a:r>
                <a:rPr lang="en-US" sz="1778" b="1" dirty="0">
                  <a:solidFill>
                    <a:schemeClr val="accent5"/>
                  </a:solidFill>
                  <a:latin typeface="Symbol" pitchFamily="18" charset="2"/>
                </a:rPr>
                <a:t>D </a:t>
              </a:r>
              <a:r>
                <a:rPr lang="en-US" sz="1778" b="1" baseline="-25000" dirty="0">
                  <a:solidFill>
                    <a:schemeClr val="accent5"/>
                  </a:solidFill>
                </a:rPr>
                <a:t>observed</a:t>
              </a:r>
              <a:endParaRPr lang="en-US" sz="1778" b="1" baseline="-25000" dirty="0">
                <a:solidFill>
                  <a:schemeClr val="accent5"/>
                </a:solidFill>
                <a:latin typeface="Symbol" pitchFamily="18" charset="2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847884" y="4287835"/>
              <a:ext cx="1337128" cy="32934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78" b="1" dirty="0">
                  <a:solidFill>
                    <a:schemeClr val="accent5"/>
                  </a:solidFill>
                  <a:cs typeface="Arial" pitchFamily="34" charset="0"/>
                </a:rPr>
                <a:t>Power=0.95</a:t>
              </a:r>
            </a:p>
          </p:txBody>
        </p:sp>
        <p:cxnSp>
          <p:nvCxnSpPr>
            <p:cNvPr id="74" name="Straight Connector 73"/>
            <p:cNvCxnSpPr/>
            <p:nvPr/>
          </p:nvCxnSpPr>
          <p:spPr>
            <a:xfrm flipH="1">
              <a:off x="6897521" y="4817086"/>
              <a:ext cx="186242" cy="82322"/>
            </a:xfrm>
            <a:prstGeom prst="line">
              <a:avLst/>
            </a:prstGeom>
            <a:ln w="127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 bwMode="auto">
            <a:xfrm>
              <a:off x="3654604" y="4901933"/>
              <a:ext cx="3963794" cy="5938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F0C44B1-C8D2-B540-8609-9DC7D7FDCFE9}"/>
              </a:ext>
            </a:extLst>
          </p:cNvPr>
          <p:cNvGrpSpPr/>
          <p:nvPr/>
        </p:nvGrpSpPr>
        <p:grpSpPr>
          <a:xfrm>
            <a:off x="444502" y="678564"/>
            <a:ext cx="5774903" cy="2049961"/>
            <a:chOff x="513645" y="410981"/>
            <a:chExt cx="6673222" cy="2368844"/>
          </a:xfrm>
        </p:grpSpPr>
        <p:grpSp>
          <p:nvGrpSpPr>
            <p:cNvPr id="110" name="Group 109"/>
            <p:cNvGrpSpPr/>
            <p:nvPr/>
          </p:nvGrpSpPr>
          <p:grpSpPr>
            <a:xfrm>
              <a:off x="513645" y="410981"/>
              <a:ext cx="6673222" cy="2368844"/>
              <a:chOff x="-124593" y="778610"/>
              <a:chExt cx="5197413" cy="1844965"/>
            </a:xfrm>
          </p:grpSpPr>
          <p:pic>
            <p:nvPicPr>
              <p:cNvPr id="1026" name="Picture 2" descr="C:\Users\maog\Desktop\white.png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752" y="778610"/>
                <a:ext cx="3896635" cy="15142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87" name="Group 86"/>
              <p:cNvGrpSpPr/>
              <p:nvPr/>
            </p:nvGrpSpPr>
            <p:grpSpPr>
              <a:xfrm>
                <a:off x="-124593" y="2298832"/>
                <a:ext cx="5190935" cy="324743"/>
                <a:chOff x="1787" y="2291744"/>
                <a:chExt cx="4313737" cy="324743"/>
              </a:xfrm>
            </p:grpSpPr>
            <p:cxnSp>
              <p:nvCxnSpPr>
                <p:cNvPr id="76" name="Straight Connector 75"/>
                <p:cNvCxnSpPr/>
                <p:nvPr/>
              </p:nvCxnSpPr>
              <p:spPr bwMode="auto">
                <a:xfrm>
                  <a:off x="1787" y="2321690"/>
                  <a:ext cx="4313737" cy="8752"/>
                </a:xfrm>
                <a:prstGeom prst="line">
                  <a:avLst/>
                </a:prstGeom>
                <a:solidFill>
                  <a:schemeClr val="accent1"/>
                </a:solidFill>
                <a:ln w="63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3" name="Straight Connector 82"/>
                <p:cNvCxnSpPr/>
                <p:nvPr/>
              </p:nvCxnSpPr>
              <p:spPr bwMode="auto">
                <a:xfrm>
                  <a:off x="2126242" y="2291744"/>
                  <a:ext cx="0" cy="9144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86" name="TextBox 85"/>
                <p:cNvSpPr txBox="1"/>
                <p:nvPr/>
              </p:nvSpPr>
              <p:spPr>
                <a:xfrm>
                  <a:off x="2005165" y="2317906"/>
                  <a:ext cx="244314" cy="2985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556" dirty="0">
                      <a:solidFill>
                        <a:schemeClr val="bg2"/>
                      </a:solidFill>
                    </a:rPr>
                    <a:t>0</a:t>
                  </a:r>
                </a:p>
              </p:txBody>
            </p:sp>
          </p:grpSp>
          <p:cxnSp>
            <p:nvCxnSpPr>
              <p:cNvPr id="106" name="Straight Connector 105"/>
              <p:cNvCxnSpPr/>
              <p:nvPr/>
            </p:nvCxnSpPr>
            <p:spPr bwMode="auto">
              <a:xfrm>
                <a:off x="4203802" y="2285781"/>
                <a:ext cx="869018" cy="58771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8" name="Straight Connector 107"/>
              <p:cNvCxnSpPr/>
              <p:nvPr/>
            </p:nvCxnSpPr>
            <p:spPr bwMode="auto">
              <a:xfrm flipH="1">
                <a:off x="-73793" y="2285781"/>
                <a:ext cx="640863" cy="42997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111" name="TextBox 110"/>
              <p:cNvSpPr txBox="1"/>
              <p:nvPr/>
            </p:nvSpPr>
            <p:spPr>
              <a:xfrm>
                <a:off x="1791626" y="2012974"/>
                <a:ext cx="1243899" cy="329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778" dirty="0">
                    <a:solidFill>
                      <a:schemeClr val="bg2"/>
                    </a:solidFill>
                  </a:rPr>
                  <a:t>H</a:t>
                </a:r>
                <a:r>
                  <a:rPr lang="en-US" sz="1778" baseline="-25000" dirty="0">
                    <a:solidFill>
                      <a:schemeClr val="bg2"/>
                    </a:solidFill>
                  </a:rPr>
                  <a:t>0</a:t>
                </a:r>
                <a:r>
                  <a:rPr lang="en-US" sz="1778" dirty="0">
                    <a:solidFill>
                      <a:schemeClr val="bg2"/>
                    </a:solidFill>
                  </a:rPr>
                  <a:t>: </a:t>
                </a:r>
                <a:r>
                  <a:rPr lang="en-US" sz="1778" dirty="0">
                    <a:solidFill>
                      <a:schemeClr val="bg2"/>
                    </a:solidFill>
                    <a:latin typeface="Symbol" pitchFamily="18" charset="2"/>
                  </a:rPr>
                  <a:t>m</a:t>
                </a:r>
                <a:r>
                  <a:rPr lang="en-US" sz="1778" dirty="0">
                    <a:solidFill>
                      <a:schemeClr val="bg2"/>
                    </a:solidFill>
                  </a:rPr>
                  <a:t>1-</a:t>
                </a:r>
                <a:r>
                  <a:rPr lang="en-US" sz="1778" dirty="0">
                    <a:solidFill>
                      <a:schemeClr val="bg2"/>
                    </a:solidFill>
                    <a:latin typeface="Symbol" pitchFamily="18" charset="2"/>
                  </a:rPr>
                  <a:t>m</a:t>
                </a:r>
                <a:r>
                  <a:rPr lang="en-US" sz="1778" dirty="0">
                    <a:solidFill>
                      <a:schemeClr val="bg2"/>
                    </a:solidFill>
                  </a:rPr>
                  <a:t>2=0</a:t>
                </a: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1179035" y="1788708"/>
                <a:ext cx="2483286" cy="29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56" dirty="0">
                    <a:solidFill>
                      <a:schemeClr val="bg2"/>
                    </a:solidFill>
                  </a:rPr>
                  <a:t>No difference in means</a:t>
                </a:r>
              </a:p>
            </p:txBody>
          </p:sp>
        </p:grpSp>
        <p:grpSp>
          <p:nvGrpSpPr>
            <p:cNvPr id="1029" name="Group 1028"/>
            <p:cNvGrpSpPr/>
            <p:nvPr/>
          </p:nvGrpSpPr>
          <p:grpSpPr>
            <a:xfrm>
              <a:off x="1079308" y="2265455"/>
              <a:ext cx="5337805" cy="152704"/>
              <a:chOff x="326264" y="2224815"/>
              <a:chExt cx="4157329" cy="118933"/>
            </a:xfrm>
          </p:grpSpPr>
          <p:grpSp>
            <p:nvGrpSpPr>
              <p:cNvPr id="1025" name="Group 1024"/>
              <p:cNvGrpSpPr/>
              <p:nvPr/>
            </p:nvGrpSpPr>
            <p:grpSpPr>
              <a:xfrm>
                <a:off x="3835730" y="2226623"/>
                <a:ext cx="647863" cy="117125"/>
                <a:chOff x="3835730" y="2226623"/>
                <a:chExt cx="647863" cy="117125"/>
              </a:xfrm>
            </p:grpSpPr>
            <p:cxnSp>
              <p:nvCxnSpPr>
                <p:cNvPr id="124" name="Straight Connector 123"/>
                <p:cNvCxnSpPr/>
                <p:nvPr/>
              </p:nvCxnSpPr>
              <p:spPr bwMode="auto">
                <a:xfrm>
                  <a:off x="3835730" y="2226623"/>
                  <a:ext cx="0" cy="11090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27" name="Straight Connector 126"/>
                <p:cNvCxnSpPr/>
                <p:nvPr/>
              </p:nvCxnSpPr>
              <p:spPr bwMode="auto">
                <a:xfrm>
                  <a:off x="3841650" y="2256893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0" name="Straight Connector 129"/>
                <p:cNvCxnSpPr>
                  <a:cxnSpLocks noChangeAspect="1"/>
                </p:cNvCxnSpPr>
                <p:nvPr/>
              </p:nvCxnSpPr>
              <p:spPr bwMode="auto">
                <a:xfrm>
                  <a:off x="3928734" y="2246100"/>
                  <a:ext cx="99752" cy="8634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1" name="Straight Connector 130"/>
                <p:cNvCxnSpPr/>
                <p:nvPr/>
              </p:nvCxnSpPr>
              <p:spPr bwMode="auto">
                <a:xfrm>
                  <a:off x="4068327" y="2271772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2" name="Straight Connector 131"/>
                <p:cNvCxnSpPr>
                  <a:cxnSpLocks noChangeAspect="1"/>
                </p:cNvCxnSpPr>
                <p:nvPr/>
              </p:nvCxnSpPr>
              <p:spPr bwMode="auto">
                <a:xfrm>
                  <a:off x="4191924" y="2283086"/>
                  <a:ext cx="66502" cy="57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3" name="Straight Connector 132"/>
                <p:cNvCxnSpPr>
                  <a:cxnSpLocks noChangeAspect="1"/>
                </p:cNvCxnSpPr>
                <p:nvPr/>
              </p:nvCxnSpPr>
              <p:spPr bwMode="auto">
                <a:xfrm>
                  <a:off x="4314719" y="2293382"/>
                  <a:ext cx="58189" cy="5036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4" name="Straight Connector 133"/>
                <p:cNvCxnSpPr>
                  <a:cxnSpLocks noChangeAspect="1"/>
                </p:cNvCxnSpPr>
                <p:nvPr/>
              </p:nvCxnSpPr>
              <p:spPr bwMode="auto">
                <a:xfrm>
                  <a:off x="4442029" y="2292685"/>
                  <a:ext cx="41564" cy="3597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144" name="Group 143"/>
              <p:cNvGrpSpPr/>
              <p:nvPr/>
            </p:nvGrpSpPr>
            <p:grpSpPr>
              <a:xfrm>
                <a:off x="326264" y="2224815"/>
                <a:ext cx="647863" cy="117125"/>
                <a:chOff x="3835730" y="2226623"/>
                <a:chExt cx="647863" cy="117125"/>
              </a:xfrm>
              <a:scene3d>
                <a:camera prst="orthographicFront">
                  <a:rot lat="0" lon="10800000" rev="0"/>
                </a:camera>
                <a:lightRig rig="threePt" dir="t"/>
              </a:scene3d>
            </p:grpSpPr>
            <p:cxnSp>
              <p:nvCxnSpPr>
                <p:cNvPr id="145" name="Straight Connector 144"/>
                <p:cNvCxnSpPr/>
                <p:nvPr/>
              </p:nvCxnSpPr>
              <p:spPr bwMode="auto">
                <a:xfrm>
                  <a:off x="3835730" y="2226623"/>
                  <a:ext cx="0" cy="110907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6" name="Straight Connector 145"/>
                <p:cNvCxnSpPr/>
                <p:nvPr/>
              </p:nvCxnSpPr>
              <p:spPr bwMode="auto">
                <a:xfrm>
                  <a:off x="3841650" y="2256893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7" name="Straight Connector 146"/>
                <p:cNvCxnSpPr>
                  <a:cxnSpLocks noChangeAspect="1"/>
                </p:cNvCxnSpPr>
                <p:nvPr/>
              </p:nvCxnSpPr>
              <p:spPr bwMode="auto">
                <a:xfrm>
                  <a:off x="3928734" y="2246100"/>
                  <a:ext cx="99752" cy="8634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8" name="Straight Connector 147"/>
                <p:cNvCxnSpPr/>
                <p:nvPr/>
              </p:nvCxnSpPr>
              <p:spPr bwMode="auto">
                <a:xfrm>
                  <a:off x="4068327" y="2271772"/>
                  <a:ext cx="83127" cy="7195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49" name="Straight Connector 148"/>
                <p:cNvCxnSpPr>
                  <a:cxnSpLocks noChangeAspect="1"/>
                </p:cNvCxnSpPr>
                <p:nvPr/>
              </p:nvCxnSpPr>
              <p:spPr bwMode="auto">
                <a:xfrm>
                  <a:off x="4191924" y="2283086"/>
                  <a:ext cx="66502" cy="57562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0" name="Straight Connector 149"/>
                <p:cNvCxnSpPr>
                  <a:cxnSpLocks noChangeAspect="1"/>
                </p:cNvCxnSpPr>
                <p:nvPr/>
              </p:nvCxnSpPr>
              <p:spPr bwMode="auto">
                <a:xfrm>
                  <a:off x="4314719" y="2293382"/>
                  <a:ext cx="58189" cy="5036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1" name="Straight Connector 150"/>
                <p:cNvCxnSpPr>
                  <a:cxnSpLocks noChangeAspect="1"/>
                </p:cNvCxnSpPr>
                <p:nvPr/>
              </p:nvCxnSpPr>
              <p:spPr bwMode="auto">
                <a:xfrm>
                  <a:off x="4442029" y="2292685"/>
                  <a:ext cx="41564" cy="35976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cxnSp>
        <p:nvCxnSpPr>
          <p:cNvPr id="53" name="Straight Arrow Connector 52"/>
          <p:cNvCxnSpPr>
            <a:cxnSpLocks/>
          </p:cNvCxnSpPr>
          <p:nvPr/>
        </p:nvCxnSpPr>
        <p:spPr bwMode="auto">
          <a:xfrm flipV="1">
            <a:off x="6241251" y="2511534"/>
            <a:ext cx="0" cy="7528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5"/>
            </a:solidFill>
            <a:prstDash val="sys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4833422" y="2329190"/>
            <a:ext cx="0" cy="238434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64BE2E3-C077-2D42-BB67-F0A97A5FB41A}"/>
              </a:ext>
            </a:extLst>
          </p:cNvPr>
          <p:cNvGrpSpPr/>
          <p:nvPr/>
        </p:nvGrpSpPr>
        <p:grpSpPr>
          <a:xfrm>
            <a:off x="5940995" y="1565502"/>
            <a:ext cx="1819594" cy="863455"/>
            <a:chOff x="6843793" y="1639832"/>
            <a:chExt cx="2102642" cy="997770"/>
          </a:xfrm>
        </p:grpSpPr>
        <p:sp>
          <p:nvSpPr>
            <p:cNvPr id="57" name="TextBox 56"/>
            <p:cNvSpPr txBox="1"/>
            <p:nvPr/>
          </p:nvSpPr>
          <p:spPr>
            <a:xfrm>
              <a:off x="7425278" y="1639832"/>
              <a:ext cx="1521157" cy="501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22" i="1" dirty="0">
                  <a:solidFill>
                    <a:srgbClr val="FFFF00"/>
                  </a:solidFill>
                </a:rPr>
                <a:t>P</a:t>
              </a:r>
              <a:r>
                <a:rPr lang="en-US" sz="2222" dirty="0">
                  <a:solidFill>
                    <a:srgbClr val="FFFF00"/>
                  </a:solidFill>
                </a:rPr>
                <a:t>=0.0003</a:t>
              </a:r>
            </a:p>
          </p:txBody>
        </p:sp>
        <p:cxnSp>
          <p:nvCxnSpPr>
            <p:cNvPr id="58" name="Straight Arrow Connector 57"/>
            <p:cNvCxnSpPr/>
            <p:nvPr/>
          </p:nvCxnSpPr>
          <p:spPr bwMode="auto">
            <a:xfrm flipH="1">
              <a:off x="7330739" y="2069137"/>
              <a:ext cx="189075" cy="17249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54" name="TextBox 153"/>
            <p:cNvSpPr txBox="1"/>
            <p:nvPr/>
          </p:nvSpPr>
          <p:spPr>
            <a:xfrm>
              <a:off x="6843793" y="2214745"/>
              <a:ext cx="684859" cy="422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78" dirty="0">
                  <a:solidFill>
                    <a:srgbClr val="FFFF00"/>
                  </a:solidFill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34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12041B71-F120-F848-8B6F-57DA89F82A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Four </a:t>
            </a:r>
            <a:r>
              <a:rPr lang="en-US" altLang="en-US" sz="4000" i="1" dirty="0">
                <a:ea typeface="ＭＳ Ｐゴシック" panose="020B0600070205080204" pitchFamily="34" charset="-128"/>
              </a:rPr>
              <a:t>versus</a:t>
            </a:r>
            <a:r>
              <a:rPr lang="en-US" altLang="en-US" sz="4000" dirty="0">
                <a:ea typeface="ＭＳ Ｐゴシック" panose="020B0600070205080204" pitchFamily="34" charset="-128"/>
              </a:rPr>
              <a:t> Five Rx for CML</a:t>
            </a:r>
          </a:p>
        </p:txBody>
      </p:sp>
      <p:pic>
        <p:nvPicPr>
          <p:cNvPr id="44034" name="Picture 4" descr="Wheatley (Odds ratio figure) ">
            <a:extLst>
              <a:ext uri="{FF2B5EF4-FFF2-40B4-BE49-F238E27FC236}">
                <a16:creationId xmlns:a16="http://schemas.microsoft.com/office/drawing/2014/main" id="{367395C5-EFE1-F841-AB34-EBE3E2A00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r="2856" b="66005"/>
          <a:stretch>
            <a:fillRect/>
          </a:stretch>
        </p:blipFill>
        <p:spPr bwMode="auto">
          <a:xfrm>
            <a:off x="0" y="590550"/>
            <a:ext cx="9143999" cy="13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2" descr="fig.tiff">
            <a:extLst>
              <a:ext uri="{FF2B5EF4-FFF2-40B4-BE49-F238E27FC236}">
                <a16:creationId xmlns:a16="http://schemas.microsoft.com/office/drawing/2014/main" id="{75457A7B-F1EE-B24D-8C40-8F97580D9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8417"/>
            <a:ext cx="9144000" cy="125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FC76B609-ACD9-3449-8A0F-D3758C0590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Problem Solved?</a:t>
            </a:r>
          </a:p>
        </p:txBody>
      </p:sp>
      <p:pic>
        <p:nvPicPr>
          <p:cNvPr id="46082" name="Picture 4" descr="Wheatley (Odds ratio figure) ">
            <a:extLst>
              <a:ext uri="{FF2B5EF4-FFF2-40B4-BE49-F238E27FC236}">
                <a16:creationId xmlns:a16="http://schemas.microsoft.com/office/drawing/2014/main" id="{05364E92-2C6D-9A45-BD99-BD2DE4EF4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r="2856" b="60504"/>
          <a:stretch>
            <a:fillRect/>
          </a:stretch>
        </p:blipFill>
        <p:spPr bwMode="auto">
          <a:xfrm>
            <a:off x="0" y="666750"/>
            <a:ext cx="9144000" cy="15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 descr="fig.tiff">
            <a:extLst>
              <a:ext uri="{FF2B5EF4-FFF2-40B4-BE49-F238E27FC236}">
                <a16:creationId xmlns:a16="http://schemas.microsoft.com/office/drawing/2014/main" id="{14F1EA4A-432B-2844-B25D-8211AF3ED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1"/>
            <a:ext cx="9144000" cy="125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A0F0216E-0835-9442-8E37-6D0A5BA373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How About Now?</a:t>
            </a:r>
          </a:p>
        </p:txBody>
      </p:sp>
      <p:pic>
        <p:nvPicPr>
          <p:cNvPr id="48130" name="Picture 4" descr="Wheatley (Odds ratio figure) ">
            <a:extLst>
              <a:ext uri="{FF2B5EF4-FFF2-40B4-BE49-F238E27FC236}">
                <a16:creationId xmlns:a16="http://schemas.microsoft.com/office/drawing/2014/main" id="{6C3A692D-B8BB-034E-8454-3B313EA1E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r="2856" b="54546"/>
          <a:stretch>
            <a:fillRect/>
          </a:stretch>
        </p:blipFill>
        <p:spPr bwMode="auto">
          <a:xfrm>
            <a:off x="13447" y="666750"/>
            <a:ext cx="9130553" cy="18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 descr="fig.tiff">
            <a:extLst>
              <a:ext uri="{FF2B5EF4-FFF2-40B4-BE49-F238E27FC236}">
                <a16:creationId xmlns:a16="http://schemas.microsoft.com/office/drawing/2014/main" id="{60747664-4298-544B-9F87-F96B85E74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1390"/>
            <a:ext cx="9144000" cy="125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D4AA7EA7-CF86-2947-83AE-1409EB403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Small Studies Often Wrong! </a:t>
            </a:r>
          </a:p>
        </p:txBody>
      </p:sp>
      <p:pic>
        <p:nvPicPr>
          <p:cNvPr id="50178" name="Picture 4" descr="Wheatley (Odds ratio figure) ">
            <a:extLst>
              <a:ext uri="{FF2B5EF4-FFF2-40B4-BE49-F238E27FC236}">
                <a16:creationId xmlns:a16="http://schemas.microsoft.com/office/drawing/2014/main" id="{A54CA39A-0891-414C-A224-D130C488A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r="2856"/>
          <a:stretch>
            <a:fillRect/>
          </a:stretch>
        </p:blipFill>
        <p:spPr bwMode="auto">
          <a:xfrm>
            <a:off x="0" y="642938"/>
            <a:ext cx="914400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CCB06-967F-F403-0106-C99A75D02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A48C9-FB8D-19BB-F19D-1F807FEB8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Small Trials Over-estimate Benefit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2276970-2E6F-F467-44B9-B1ECB4E0515F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200" dirty="0">
                <a:solidFill>
                  <a:schemeClr val="bg2"/>
                </a:solidFill>
              </a:rPr>
              <a:t>Winner’s curse</a:t>
            </a:r>
          </a:p>
          <a:p>
            <a:pPr lvl="1"/>
            <a:r>
              <a:rPr lang="en-US" sz="2800" dirty="0">
                <a:solidFill>
                  <a:schemeClr val="bg2"/>
                </a:solidFill>
              </a:rPr>
              <a:t>Small trials only significant when effect is extreme</a:t>
            </a:r>
          </a:p>
          <a:p>
            <a:pPr lvl="1"/>
            <a:r>
              <a:rPr lang="en-US" sz="2800" dirty="0">
                <a:solidFill>
                  <a:schemeClr val="bg2"/>
                </a:solidFill>
              </a:rPr>
              <a:t>Truly large treatment effects are rare</a:t>
            </a:r>
          </a:p>
          <a:p>
            <a:pPr lvl="2"/>
            <a:r>
              <a:rPr lang="en-US" sz="2756" dirty="0">
                <a:solidFill>
                  <a:schemeClr val="bg2"/>
                </a:solidFill>
              </a:rPr>
              <a:t>Especially for sparse dichotomous outcomes</a:t>
            </a:r>
          </a:p>
          <a:p>
            <a:pPr lvl="1"/>
            <a:r>
              <a:rPr lang="en-US" sz="2800" dirty="0">
                <a:solidFill>
                  <a:schemeClr val="bg2"/>
                </a:solidFill>
              </a:rPr>
              <a:t>Some small-trial results will randomly be extreme</a:t>
            </a:r>
          </a:p>
          <a:p>
            <a:r>
              <a:rPr lang="en-US" sz="3467" dirty="0">
                <a:solidFill>
                  <a:schemeClr val="bg2"/>
                </a:solidFill>
              </a:rPr>
              <a:t>Publication bias</a:t>
            </a:r>
          </a:p>
          <a:p>
            <a:pPr lvl="1"/>
            <a:r>
              <a:rPr lang="en-US" sz="2800" dirty="0">
                <a:solidFill>
                  <a:schemeClr val="bg2"/>
                </a:solidFill>
              </a:rPr>
              <a:t>Significant results most likely to be published</a:t>
            </a:r>
          </a:p>
          <a:p>
            <a:pPr lvl="1"/>
            <a:r>
              <a:rPr lang="en-US" sz="2800" dirty="0">
                <a:solidFill>
                  <a:schemeClr val="bg2"/>
                </a:solidFill>
              </a:rPr>
              <a:t>Literature thus over-weighted for extreme effects</a:t>
            </a:r>
            <a:endParaRPr lang="en-US" sz="1733" dirty="0">
              <a:solidFill>
                <a:schemeClr val="bg2"/>
              </a:solidFill>
            </a:endParaRPr>
          </a:p>
          <a:p>
            <a:endParaRPr lang="en-US" sz="2667" dirty="0">
              <a:solidFill>
                <a:schemeClr val="bg2"/>
              </a:solidFill>
            </a:endParaRPr>
          </a:p>
          <a:p>
            <a:endParaRPr lang="en-US" altLang="en-US" sz="32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8102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E5926F9E-5B02-2D45-B274-5A04B7F859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Parallel Group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FC15DE-F1F2-3548-8E3E-147689B79409}"/>
              </a:ext>
            </a:extLst>
          </p:cNvPr>
          <p:cNvGrpSpPr/>
          <p:nvPr/>
        </p:nvGrpSpPr>
        <p:grpSpPr>
          <a:xfrm>
            <a:off x="685800" y="862012"/>
            <a:ext cx="7543800" cy="4114800"/>
            <a:chOff x="169333" y="455084"/>
            <a:chExt cx="8974667" cy="5164666"/>
          </a:xfrm>
        </p:grpSpPr>
        <p:sp>
          <p:nvSpPr>
            <p:cNvPr id="10242" name="Rectangle 4">
              <a:extLst>
                <a:ext uri="{FF2B5EF4-FFF2-40B4-BE49-F238E27FC236}">
                  <a16:creationId xmlns:a16="http://schemas.microsoft.com/office/drawing/2014/main" id="{F3ED22AE-7DD0-9B49-B9F2-AB14DD307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333" y="1640417"/>
              <a:ext cx="6350000" cy="127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Randomize participants</a:t>
              </a:r>
            </a:p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to treatment groups</a:t>
              </a:r>
            </a:p>
          </p:txBody>
        </p:sp>
        <p:sp>
          <p:nvSpPr>
            <p:cNvPr id="10243" name="Line 5">
              <a:extLst>
                <a:ext uri="{FF2B5EF4-FFF2-40B4-BE49-F238E27FC236}">
                  <a16:creationId xmlns:a16="http://schemas.microsoft.com/office/drawing/2014/main" id="{CB5331C8-B0CB-2C47-99F4-825C41BF1D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8667" y="2910417"/>
              <a:ext cx="50800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>
                <a:solidFill>
                  <a:schemeClr val="bg2"/>
                </a:solidFill>
              </a:endParaRPr>
            </a:p>
          </p:txBody>
        </p:sp>
        <p:sp>
          <p:nvSpPr>
            <p:cNvPr id="10244" name="Line 6">
              <a:extLst>
                <a:ext uri="{FF2B5EF4-FFF2-40B4-BE49-F238E27FC236}">
                  <a16:creationId xmlns:a16="http://schemas.microsoft.com/office/drawing/2014/main" id="{9E741F99-CEC3-4843-BDC2-60E1F94E30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334" y="2910417"/>
              <a:ext cx="423333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>
                <a:solidFill>
                  <a:schemeClr val="bg2"/>
                </a:solidFill>
              </a:endParaRPr>
            </a:p>
          </p:txBody>
        </p:sp>
        <p:sp>
          <p:nvSpPr>
            <p:cNvPr id="10245" name="Rectangle 7">
              <a:extLst>
                <a:ext uri="{FF2B5EF4-FFF2-40B4-BE49-F238E27FC236}">
                  <a16:creationId xmlns:a16="http://schemas.microsoft.com/office/drawing/2014/main" id="{16A92B3D-04A3-354F-87AD-96286DDDC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33" y="3503083"/>
              <a:ext cx="4318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Intervention A</a:t>
              </a:r>
            </a:p>
          </p:txBody>
        </p:sp>
        <p:sp>
          <p:nvSpPr>
            <p:cNvPr id="10246" name="Rectangle 8">
              <a:extLst>
                <a:ext uri="{FF2B5EF4-FFF2-40B4-BE49-F238E27FC236}">
                  <a16:creationId xmlns:a16="http://schemas.microsoft.com/office/drawing/2014/main" id="{8205CB04-6D24-E440-8113-58B8FD427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333" y="3503083"/>
              <a:ext cx="4318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Intervention B</a:t>
              </a:r>
            </a:p>
          </p:txBody>
        </p:sp>
        <p:sp>
          <p:nvSpPr>
            <p:cNvPr id="10247" name="Rectangle 9">
              <a:extLst>
                <a:ext uri="{FF2B5EF4-FFF2-40B4-BE49-F238E27FC236}">
                  <a16:creationId xmlns:a16="http://schemas.microsoft.com/office/drawing/2014/main" id="{5244B830-2833-2F45-B4E9-4B4794580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000" y="4857750"/>
              <a:ext cx="4318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Outcome A</a:t>
              </a:r>
            </a:p>
          </p:txBody>
        </p:sp>
        <p:sp>
          <p:nvSpPr>
            <p:cNvPr id="10248" name="Rectangle 10">
              <a:extLst>
                <a:ext uri="{FF2B5EF4-FFF2-40B4-BE49-F238E27FC236}">
                  <a16:creationId xmlns:a16="http://schemas.microsoft.com/office/drawing/2014/main" id="{AD68D8BA-AFA1-8249-9401-2D962EA2F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0" y="4857750"/>
              <a:ext cx="4318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Outcome B</a:t>
              </a:r>
            </a:p>
          </p:txBody>
        </p:sp>
        <p:sp>
          <p:nvSpPr>
            <p:cNvPr id="10249" name="Line 11">
              <a:extLst>
                <a:ext uri="{FF2B5EF4-FFF2-40B4-BE49-F238E27FC236}">
                  <a16:creationId xmlns:a16="http://schemas.microsoft.com/office/drawing/2014/main" id="{8B809B47-C27D-0649-9420-F3989A42A0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86000" y="4265083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>
                <a:solidFill>
                  <a:schemeClr val="bg2"/>
                </a:solidFill>
              </a:endParaRPr>
            </a:p>
          </p:txBody>
        </p:sp>
        <p:sp>
          <p:nvSpPr>
            <p:cNvPr id="10250" name="Line 12">
              <a:extLst>
                <a:ext uri="{FF2B5EF4-FFF2-40B4-BE49-F238E27FC236}">
                  <a16:creationId xmlns:a16="http://schemas.microsoft.com/office/drawing/2014/main" id="{D151FEF1-D6B8-694C-8916-FFBA54EF53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58000" y="4265083"/>
              <a:ext cx="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>
                <a:solidFill>
                  <a:schemeClr val="bg2"/>
                </a:solidFill>
              </a:endParaRPr>
            </a:p>
          </p:txBody>
        </p:sp>
        <p:sp>
          <p:nvSpPr>
            <p:cNvPr id="10251" name="Rectangle 13">
              <a:extLst>
                <a:ext uri="{FF2B5EF4-FFF2-40B4-BE49-F238E27FC236}">
                  <a16:creationId xmlns:a16="http://schemas.microsoft.com/office/drawing/2014/main" id="{0816261D-C18B-9D4A-892E-985D7F5CD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333" y="455084"/>
              <a:ext cx="6350000" cy="931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Enrollment Criteria</a:t>
              </a:r>
            </a:p>
          </p:txBody>
        </p:sp>
        <p:sp>
          <p:nvSpPr>
            <p:cNvPr id="10252" name="Line 14">
              <a:extLst>
                <a:ext uri="{FF2B5EF4-FFF2-40B4-BE49-F238E27FC236}">
                  <a16:creationId xmlns:a16="http://schemas.microsoft.com/office/drawing/2014/main" id="{EB0AF6E5-D7C0-2842-BD29-B41AB4716A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41333" y="1386417"/>
              <a:ext cx="0" cy="25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887C0-CDF7-9941-0C28-4A4E0165B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Goal-directed Fluids &amp; Pneumonia</a:t>
            </a:r>
          </a:p>
        </p:txBody>
      </p:sp>
      <p:pic>
        <p:nvPicPr>
          <p:cNvPr id="8" name="Content Placeholder 7" descr="A graph with numbers and a line&#10;&#10;Description automatically generated with medium confidence">
            <a:extLst>
              <a:ext uri="{FF2B5EF4-FFF2-40B4-BE49-F238E27FC236}">
                <a16:creationId xmlns:a16="http://schemas.microsoft.com/office/drawing/2014/main" id="{CC72ED31-5983-21D7-1AFA-69F9B1B9D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7" y="895351"/>
            <a:ext cx="8899525" cy="32004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3FD0B8-B041-556A-C6AB-C2144ADEB2D4}"/>
              </a:ext>
            </a:extLst>
          </p:cNvPr>
          <p:cNvSpPr txBox="1"/>
          <p:nvPr/>
        </p:nvSpPr>
        <p:spPr>
          <a:xfrm>
            <a:off x="122237" y="4171950"/>
            <a:ext cx="8203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Meta-analysis of 38 trials (N=4,273) got the wrong answer; 2 large trials (N=3,227) got it right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44CD0CCA-3EDE-AEF6-1AF1-D5BE913BF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1066" y="4743390"/>
            <a:ext cx="21264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dirty="0">
                <a:solidFill>
                  <a:srgbClr val="FFFF00"/>
                </a:solidFill>
                <a:latin typeface="Times" pitchFamily="2" charset="0"/>
              </a:rPr>
              <a:t>Müller, BJA 2025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56243"/>
      </p:ext>
    </p:extLst>
  </p:cSld>
  <p:clrMapOvr>
    <a:masterClrMapping/>
  </p:clrMapOvr>
  <p:transition spd="slow"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949A31EB-D7D7-E64C-B39D-A030529A65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Dose-response Matters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9933DD-1409-684A-9D54-8ACB8C97C298}"/>
              </a:ext>
            </a:extLst>
          </p:cNvPr>
          <p:cNvGrpSpPr>
            <a:grpSpLocks/>
          </p:cNvGrpSpPr>
          <p:nvPr/>
        </p:nvGrpSpPr>
        <p:grpSpPr bwMode="auto">
          <a:xfrm>
            <a:off x="2552517" y="1158113"/>
            <a:ext cx="5080305" cy="3222930"/>
            <a:chOff x="1357162" y="1520792"/>
            <a:chExt cx="5871411" cy="3724976"/>
          </a:xfrm>
        </p:grpSpPr>
        <p:cxnSp>
          <p:nvCxnSpPr>
            <p:cNvPr id="53263" name="Straight Connector 8">
              <a:extLst>
                <a:ext uri="{FF2B5EF4-FFF2-40B4-BE49-F238E27FC236}">
                  <a16:creationId xmlns:a16="http://schemas.microsoft.com/office/drawing/2014/main" id="{FB21DB2C-69C7-0A4A-B3A1-A007771654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57162" y="1520792"/>
              <a:ext cx="0" cy="37249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264" name="Straight Connector 10">
              <a:extLst>
                <a:ext uri="{FF2B5EF4-FFF2-40B4-BE49-F238E27FC236}">
                  <a16:creationId xmlns:a16="http://schemas.microsoft.com/office/drawing/2014/main" id="{47454801-7396-1549-9020-8385A832BED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366787" y="5245768"/>
              <a:ext cx="58617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DB2DC940-E550-094E-9485-B7A09434A28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676284" y="1158113"/>
            <a:ext cx="3956538" cy="298114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9F8008-5BDE-F54E-9C41-DEFFA917C42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308106" y="1158113"/>
            <a:ext cx="3956538" cy="298114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A49E47C-E3EE-B94C-B43E-FA885EA0A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8" y="2012614"/>
            <a:ext cx="2315668" cy="83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23" dirty="0"/>
              <a:t>Treatment</a:t>
            </a:r>
          </a:p>
          <a:p>
            <a:pPr algn="ctr"/>
            <a:r>
              <a:rPr lang="en-US" altLang="en-US" sz="2423" dirty="0"/>
              <a:t>Effect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3092B1-3F14-B74C-87D7-D3BDE71AB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589" y="4506058"/>
            <a:ext cx="3250406" cy="46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23" dirty="0"/>
              <a:t>Relative Drug Dose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A0A4244-A8CC-D74E-99BF-F9B43063CC7A}"/>
              </a:ext>
            </a:extLst>
          </p:cNvPr>
          <p:cNvGrpSpPr>
            <a:grpSpLocks/>
          </p:cNvGrpSpPr>
          <p:nvPr/>
        </p:nvGrpSpPr>
        <p:grpSpPr bwMode="auto">
          <a:xfrm>
            <a:off x="3299864" y="1959036"/>
            <a:ext cx="2182964" cy="879231"/>
            <a:chOff x="2644391" y="2263014"/>
            <a:chExt cx="2522328" cy="1016000"/>
          </a:xfrm>
        </p:grpSpPr>
        <p:sp>
          <p:nvSpPr>
            <p:cNvPr id="53260" name="Diamond 22">
              <a:extLst>
                <a:ext uri="{FF2B5EF4-FFF2-40B4-BE49-F238E27FC236}">
                  <a16:creationId xmlns:a16="http://schemas.microsoft.com/office/drawing/2014/main" id="{D1787245-2E4E-9B48-AF77-E603CAC9C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083" y="2560445"/>
              <a:ext cx="394636" cy="394636"/>
            </a:xfrm>
            <a:prstGeom prst="diamond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769" dirty="0">
                <a:solidFill>
                  <a:schemeClr val="bg2"/>
                </a:solidFill>
                <a:latin typeface="Helvetica" pitchFamily="2" charset="0"/>
              </a:endParaRPr>
            </a:p>
          </p:txBody>
        </p:sp>
        <p:sp>
          <p:nvSpPr>
            <p:cNvPr id="53261" name="TextBox 23">
              <a:extLst>
                <a:ext uri="{FF2B5EF4-FFF2-40B4-BE49-F238E27FC236}">
                  <a16:creationId xmlns:a16="http://schemas.microsoft.com/office/drawing/2014/main" id="{91FCE8E4-3FB7-DF4D-A456-EB05C6C899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391" y="2526930"/>
              <a:ext cx="2112452" cy="476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2077" dirty="0">
                  <a:solidFill>
                    <a:srgbClr val="FF0000"/>
                  </a:solidFill>
                </a:rPr>
                <a:t>Experimental</a:t>
              </a:r>
            </a:p>
          </p:txBody>
        </p:sp>
        <p:cxnSp>
          <p:nvCxnSpPr>
            <p:cNvPr id="53262" name="Straight Connector 26">
              <a:extLst>
                <a:ext uri="{FF2B5EF4-FFF2-40B4-BE49-F238E27FC236}">
                  <a16:creationId xmlns:a16="http://schemas.microsoft.com/office/drawing/2014/main" id="{9A3A3AD8-F627-F942-A29A-9FAFE9613A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60994" y="2263014"/>
              <a:ext cx="0" cy="1016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032B9DF-88B8-FF4E-B1FA-0777907615C1}"/>
              </a:ext>
            </a:extLst>
          </p:cNvPr>
          <p:cNvGrpSpPr>
            <a:grpSpLocks/>
          </p:cNvGrpSpPr>
          <p:nvPr/>
        </p:nvGrpSpPr>
        <p:grpSpPr bwMode="auto">
          <a:xfrm>
            <a:off x="5175097" y="3020982"/>
            <a:ext cx="1682898" cy="879231"/>
            <a:chOff x="5148714" y="2867378"/>
            <a:chExt cx="1944784" cy="1016000"/>
          </a:xfrm>
        </p:grpSpPr>
        <p:sp>
          <p:nvSpPr>
            <p:cNvPr id="53257" name="Oval 21">
              <a:extLst>
                <a:ext uri="{FF2B5EF4-FFF2-40B4-BE49-F238E27FC236}">
                  <a16:creationId xmlns:a16="http://schemas.microsoft.com/office/drawing/2014/main" id="{45CFADC8-B340-B444-844C-100DB1D14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714" y="3190773"/>
              <a:ext cx="317633" cy="31763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769" dirty="0">
                <a:solidFill>
                  <a:schemeClr val="bg2"/>
                </a:solidFill>
                <a:latin typeface="Helvetica" pitchFamily="2" charset="0"/>
              </a:endParaRPr>
            </a:p>
          </p:txBody>
        </p:sp>
        <p:sp>
          <p:nvSpPr>
            <p:cNvPr id="53258" name="TextBox 24">
              <a:extLst>
                <a:ext uri="{FF2B5EF4-FFF2-40B4-BE49-F238E27FC236}">
                  <a16:creationId xmlns:a16="http://schemas.microsoft.com/office/drawing/2014/main" id="{5AADF388-BF8B-7F48-8D7F-27516E8645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6347" y="3118756"/>
              <a:ext cx="1627151" cy="476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77" dirty="0">
                  <a:solidFill>
                    <a:schemeClr val="accent1"/>
                  </a:solidFill>
                </a:rPr>
                <a:t>Reference</a:t>
              </a:r>
            </a:p>
          </p:txBody>
        </p:sp>
        <p:cxnSp>
          <p:nvCxnSpPr>
            <p:cNvPr id="53259" name="Straight Connector 27">
              <a:extLst>
                <a:ext uri="{FF2B5EF4-FFF2-40B4-BE49-F238E27FC236}">
                  <a16:creationId xmlns:a16="http://schemas.microsoft.com/office/drawing/2014/main" id="{B4B05866-A5BF-784D-865E-CE13455E0A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05778" y="2867378"/>
              <a:ext cx="0" cy="1016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61298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8642E-6 -2.22222E-6 C 0.01582 -0.03125 0.03163 -0.06223 0.03974 -0.09321 C 0.04765 -0.1242 0.04456 -0.16239 0.04784 -0.18643 C 0.05131 -0.21047 0.05401 -0.21955 0.06018 -0.23771 C 0.06636 -0.25561 0.07311 -0.2751 0.08488 -0.2946 C 0.09684 -0.31437 0.11883 -0.34054 0.13156 -0.3555 C 0.14429 -0.37046 0.16184 -0.38381 0.16184 -0.38381 L 0.16184 -0.38381 " pathEditMode="relative" ptsTypes="AAAAAAAA"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97531E-6 L 0.02465 -0.06852 L 0.02465 -0.06821 C 0.03021 -0.07655 0.04722 -0.10093 0.05885 -0.11605 C 0.07066 -0.13087 0.0816 -0.14568 0.09444 -0.15772 C 0.10764 -0.16976 0.12014 -0.1784 0.13715 -0.18796 C 0.15399 -0.19784 0.18038 -0.21019 0.19618 -0.21667 C 0.2118 -0.22315 0.23194 -0.22593 0.23194 -0.22562 " pathEditMode="relative" rAng="0" ptsTypes="AAAAAAA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7" y="-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8F18BAC9-7C34-6346-AB1D-33009B893D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Multi-center Trials</a:t>
            </a:r>
          </a:p>
        </p:txBody>
      </p:sp>
      <p:sp>
        <p:nvSpPr>
          <p:cNvPr id="54274" name="Rectangle 4">
            <a:extLst>
              <a:ext uri="{FF2B5EF4-FFF2-40B4-BE49-F238E27FC236}">
                <a16:creationId xmlns:a16="http://schemas.microsoft.com/office/drawing/2014/main" id="{B201562E-9A78-D44C-8907-BEF09E057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Advantages</a:t>
            </a:r>
            <a:endParaRPr lang="en-US" altLang="en-US" sz="30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Necessary when large enrollment required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Diverse populations increase generalizability of results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Problems in individual center(s) balanced by other centers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Often required by Food and Drug Administration 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Disadvantages</a:t>
            </a:r>
            <a:endParaRPr lang="en-US" altLang="en-US" sz="4111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Difficult to enforce protocol, inevitable differences by center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Expensive!</a:t>
            </a:r>
          </a:p>
          <a:p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Multi-center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does not necessarily mean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better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C74581A7-95D6-8D47-81BA-D7AB91C8C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Potential Problems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EF02D929-997A-8E41-B08A-A8CFA970C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Insufficient enrollment is the leading cause of failure</a:t>
            </a: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Insufficient power is second major cause of failure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Greater-than-expected variability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Treatment effect smaller than anticipated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r>
              <a:rPr lang="en-US" altLang="en-US" sz="3200" dirty="0">
                <a:ea typeface="ＭＳ Ｐゴシック" panose="020B0600070205080204" pitchFamily="34" charset="-128"/>
              </a:rPr>
              <a:t>Poor compliance</a:t>
            </a:r>
          </a:p>
          <a:p>
            <a:pPr lvl="1"/>
            <a:r>
              <a:rPr lang="en-US" altLang="en-US" sz="2800" dirty="0">
                <a:ea typeface="ＭＳ Ｐゴシック" panose="020B0600070205080204" pitchFamily="34" charset="-128"/>
              </a:rPr>
              <a:t>Patients, clinicians</a:t>
            </a:r>
          </a:p>
        </p:txBody>
      </p:sp>
    </p:spTree>
    <p:extLst>
      <p:ext uri="{BB962C8B-B14F-4D97-AF65-F5344CB8AC3E}">
        <p14:creationId xmlns:p14="http://schemas.microsoft.com/office/powerpoint/2010/main" val="1120698786"/>
      </p:ext>
    </p:extLst>
  </p:cSld>
  <p:clrMapOvr>
    <a:masterClrMapping/>
  </p:clrMapOvr>
  <p:transition spd="slow"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8F18BAC9-7C34-6346-AB1D-33009B893D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Analysis Strategies</a:t>
            </a:r>
          </a:p>
        </p:txBody>
      </p:sp>
      <p:sp>
        <p:nvSpPr>
          <p:cNvPr id="54274" name="Rectangle 4">
            <a:extLst>
              <a:ext uri="{FF2B5EF4-FFF2-40B4-BE49-F238E27FC236}">
                <a16:creationId xmlns:a16="http://schemas.microsoft.com/office/drawing/2014/main" id="{B201562E-9A78-D44C-8907-BEF09E057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The problem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Randomization or treatment errors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Poor compliance and patient withdrawal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Unavoidable problems</a:t>
            </a:r>
          </a:p>
          <a:p>
            <a:pPr lvl="2"/>
            <a:r>
              <a:rPr lang="en-US" altLang="en-US" sz="1400" dirty="0">
                <a:ea typeface="ＭＳ Ｐゴシック" panose="020B0600070205080204" pitchFamily="34" charset="-128"/>
              </a:rPr>
              <a:t>Surgery cancelled</a:t>
            </a:r>
          </a:p>
          <a:p>
            <a:pPr lvl="2"/>
            <a:r>
              <a:rPr lang="en-US" altLang="en-US" sz="1400" dirty="0">
                <a:ea typeface="ＭＳ Ｐゴシック" panose="020B0600070205080204" pitchFamily="34" charset="-128"/>
              </a:rPr>
              <a:t>Randomized treatment not clinically indicated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Intent-to-treat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Best protection again bias</a:t>
            </a: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Investigator errors or patient non-compliance decreases effect 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Treatment Received</a:t>
            </a:r>
            <a:endParaRPr lang="en-US" altLang="en-US" sz="36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2000" dirty="0">
                <a:ea typeface="ＭＳ Ｐゴシック" panose="020B0600070205080204" pitchFamily="34" charset="-128"/>
              </a:rPr>
              <a:t>Best-case results</a:t>
            </a:r>
          </a:p>
          <a:p>
            <a:r>
              <a:rPr lang="en-US" altLang="ja-JP" dirty="0">
                <a:ea typeface="ＭＳ Ｐゴシック" panose="020B0600070205080204" pitchFamily="34" charset="-128"/>
              </a:rPr>
              <a:t> 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0544940"/>
      </p:ext>
    </p:extLst>
  </p:cSld>
  <p:clrMapOvr>
    <a:masterClrMapping/>
  </p:clrMapOvr>
  <p:transition spd="slow"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CA2D532-9F17-6A4D-B2DA-0C54D5BC282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52388"/>
            <a:ext cx="9144000" cy="642938"/>
          </a:xfrm>
          <a:prstGeom prst="rect">
            <a:avLst/>
          </a:prstGeom>
        </p:spPr>
        <p:txBody>
          <a:bodyPr/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Interpretation of Trial Results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D66929-1E12-4246-B974-08208209B107}"/>
              </a:ext>
            </a:extLst>
          </p:cNvPr>
          <p:cNvCxnSpPr/>
          <p:nvPr/>
        </p:nvCxnSpPr>
        <p:spPr bwMode="auto">
          <a:xfrm>
            <a:off x="304800" y="1689338"/>
            <a:ext cx="8382000" cy="0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9930A8A-5B98-574C-83E7-06337B6C3FF1}"/>
              </a:ext>
            </a:extLst>
          </p:cNvPr>
          <p:cNvGrpSpPr/>
          <p:nvPr/>
        </p:nvGrpSpPr>
        <p:grpSpPr>
          <a:xfrm>
            <a:off x="280639" y="4195048"/>
            <a:ext cx="8385036" cy="618184"/>
            <a:chOff x="304800" y="4396431"/>
            <a:chExt cx="8385036" cy="61818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E3FBA92-D2A3-024B-968F-A116AE6A9D38}"/>
                </a:ext>
              </a:extLst>
            </p:cNvPr>
            <p:cNvCxnSpPr/>
            <p:nvPr/>
          </p:nvCxnSpPr>
          <p:spPr bwMode="auto">
            <a:xfrm>
              <a:off x="304800" y="4396431"/>
              <a:ext cx="8382000" cy="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7E22E1-AD9C-2142-BBAD-D70330CDB95D}"/>
                </a:ext>
              </a:extLst>
            </p:cNvPr>
            <p:cNvSpPr txBox="1"/>
            <p:nvPr/>
          </p:nvSpPr>
          <p:spPr>
            <a:xfrm>
              <a:off x="6019800" y="4552950"/>
              <a:ext cx="5693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1.0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812104-04DA-C449-B787-3E75A4440239}"/>
                </a:ext>
              </a:extLst>
            </p:cNvPr>
            <p:cNvSpPr txBox="1"/>
            <p:nvPr/>
          </p:nvSpPr>
          <p:spPr>
            <a:xfrm>
              <a:off x="8120449" y="4552950"/>
              <a:ext cx="5693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1.2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80E5A5-EFF7-004D-A392-F9FF6B345399}"/>
                </a:ext>
              </a:extLst>
            </p:cNvPr>
            <p:cNvSpPr txBox="1"/>
            <p:nvPr/>
          </p:nvSpPr>
          <p:spPr>
            <a:xfrm>
              <a:off x="3886200" y="4552950"/>
              <a:ext cx="5693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0.8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35DC2B-9BD6-AE4B-8B2C-F5BAD799BD3E}"/>
                </a:ext>
              </a:extLst>
            </p:cNvPr>
            <p:cNvSpPr txBox="1"/>
            <p:nvPr/>
          </p:nvSpPr>
          <p:spPr>
            <a:xfrm>
              <a:off x="2016211" y="4552950"/>
              <a:ext cx="5693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0.6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518FC2-C0BC-6746-BFD2-638224D4328D}"/>
              </a:ext>
            </a:extLst>
          </p:cNvPr>
          <p:cNvCxnSpPr>
            <a:cxnSpLocks/>
          </p:cNvCxnSpPr>
          <p:nvPr/>
        </p:nvCxnSpPr>
        <p:spPr bwMode="auto">
          <a:xfrm flipV="1">
            <a:off x="6248400" y="1689339"/>
            <a:ext cx="0" cy="25057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29E2F8-6C7E-4E42-9778-4E7A7E9FFA5F}"/>
              </a:ext>
            </a:extLst>
          </p:cNvPr>
          <p:cNvCxnSpPr>
            <a:cxnSpLocks/>
          </p:cNvCxnSpPr>
          <p:nvPr/>
        </p:nvCxnSpPr>
        <p:spPr bwMode="auto">
          <a:xfrm flipV="1">
            <a:off x="4123591" y="1079738"/>
            <a:ext cx="0" cy="30562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B8435F-046F-6441-8E79-6E7F149A0AB9}"/>
              </a:ext>
            </a:extLst>
          </p:cNvPr>
          <p:cNvSpPr txBox="1"/>
          <p:nvPr/>
        </p:nvSpPr>
        <p:spPr>
          <a:xfrm>
            <a:off x="898393" y="895350"/>
            <a:ext cx="3200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Clinically meaningful reduction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5388D3-BDFB-A847-AC43-0B74591CC2AD}"/>
              </a:ext>
            </a:extLst>
          </p:cNvPr>
          <p:cNvSpPr txBox="1"/>
          <p:nvPr/>
        </p:nvSpPr>
        <p:spPr>
          <a:xfrm>
            <a:off x="4705873" y="4653975"/>
            <a:ext cx="3295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</a:rPr>
              <a:t>Relative risk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A910E6-6F23-A14D-9D88-711F46016FD8}"/>
              </a:ext>
            </a:extLst>
          </p:cNvPr>
          <p:cNvSpPr/>
          <p:nvPr/>
        </p:nvSpPr>
        <p:spPr>
          <a:xfrm>
            <a:off x="8296663" y="1089389"/>
            <a:ext cx="369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7A5223-6B6E-2F4C-8A94-5C7743D46C0E}"/>
              </a:ext>
            </a:extLst>
          </p:cNvPr>
          <p:cNvGrpSpPr/>
          <p:nvPr/>
        </p:nvGrpSpPr>
        <p:grpSpPr>
          <a:xfrm>
            <a:off x="270867" y="1814832"/>
            <a:ext cx="8704256" cy="461665"/>
            <a:chOff x="270867" y="1814832"/>
            <a:chExt cx="8704256" cy="46166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CFB8E1-65BE-894E-BC0D-BAA7154CD230}"/>
                </a:ext>
              </a:extLst>
            </p:cNvPr>
            <p:cNvSpPr/>
            <p:nvPr/>
          </p:nvSpPr>
          <p:spPr bwMode="auto">
            <a:xfrm>
              <a:off x="5704138" y="1914894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78CA9E4-6ECC-0842-9418-D184E691BE7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649274" y="2067294"/>
              <a:ext cx="4275526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1D2B88-2916-744E-A12E-6A78AC7722B5}"/>
                </a:ext>
              </a:extLst>
            </p:cNvPr>
            <p:cNvSpPr txBox="1"/>
            <p:nvPr/>
          </p:nvSpPr>
          <p:spPr>
            <a:xfrm>
              <a:off x="8065900" y="1814832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&gt;0.05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13520B-C084-F145-B72B-F9BE0F526436}"/>
                </a:ext>
              </a:extLst>
            </p:cNvPr>
            <p:cNvSpPr txBox="1"/>
            <p:nvPr/>
          </p:nvSpPr>
          <p:spPr>
            <a:xfrm>
              <a:off x="270867" y="1814832"/>
              <a:ext cx="23449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Under powered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B947DE-94EF-EE4D-8D93-3E777B230290}"/>
              </a:ext>
            </a:extLst>
          </p:cNvPr>
          <p:cNvGrpSpPr/>
          <p:nvPr/>
        </p:nvGrpSpPr>
        <p:grpSpPr>
          <a:xfrm>
            <a:off x="270867" y="2227896"/>
            <a:ext cx="8704256" cy="572454"/>
            <a:chOff x="270867" y="2355892"/>
            <a:chExt cx="8704256" cy="57245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4F60D6D-32AC-8940-B7C0-B9AF682675BF}"/>
                </a:ext>
              </a:extLst>
            </p:cNvPr>
            <p:cNvSpPr/>
            <p:nvPr/>
          </p:nvSpPr>
          <p:spPr bwMode="auto">
            <a:xfrm>
              <a:off x="5704138" y="2503369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F97B6C-5258-804E-9FEB-A99A627A54C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48200" y="2664823"/>
              <a:ext cx="2971800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90BE46-7FA2-DF4A-8627-2CD1EF5F0F38}"/>
                </a:ext>
              </a:extLst>
            </p:cNvPr>
            <p:cNvSpPr txBox="1"/>
            <p:nvPr/>
          </p:nvSpPr>
          <p:spPr>
            <a:xfrm>
              <a:off x="8065900" y="2466681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&gt;0.05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C531EF-02C5-FD49-AC54-D2C3281EAF4C}"/>
                </a:ext>
              </a:extLst>
            </p:cNvPr>
            <p:cNvSpPr txBox="1"/>
            <p:nvPr/>
          </p:nvSpPr>
          <p:spPr>
            <a:xfrm>
              <a:off x="270867" y="2355892"/>
              <a:ext cx="30812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Robustly comparable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0157DD2-28B3-E145-A4ED-50BBEAFCE930}"/>
              </a:ext>
            </a:extLst>
          </p:cNvPr>
          <p:cNvGrpSpPr/>
          <p:nvPr/>
        </p:nvGrpSpPr>
        <p:grpSpPr>
          <a:xfrm>
            <a:off x="270867" y="2724150"/>
            <a:ext cx="8704256" cy="543145"/>
            <a:chOff x="270867" y="2955569"/>
            <a:chExt cx="8704256" cy="54314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8F103EC-E878-0840-BF7C-C9F154B1E0A1}"/>
                </a:ext>
              </a:extLst>
            </p:cNvPr>
            <p:cNvSpPr/>
            <p:nvPr/>
          </p:nvSpPr>
          <p:spPr bwMode="auto">
            <a:xfrm>
              <a:off x="5029200" y="3091844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654D7DC-5E6B-C948-A30F-ED82BF366DF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43400" y="3262352"/>
              <a:ext cx="1676399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F9BAE0-F037-7D40-805C-F373F80252AA}"/>
                </a:ext>
              </a:extLst>
            </p:cNvPr>
            <p:cNvSpPr txBox="1"/>
            <p:nvPr/>
          </p:nvSpPr>
          <p:spPr>
            <a:xfrm>
              <a:off x="8065900" y="3037049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&lt;0.05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FF51687-6399-614E-BFAA-A807D0EF4C37}"/>
                </a:ext>
              </a:extLst>
            </p:cNvPr>
            <p:cNvSpPr txBox="1"/>
            <p:nvPr/>
          </p:nvSpPr>
          <p:spPr>
            <a:xfrm>
              <a:off x="270867" y="2955569"/>
              <a:ext cx="30812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Robustly comparable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A11DDF-366E-2240-BE60-E3A62E0994BF}"/>
              </a:ext>
            </a:extLst>
          </p:cNvPr>
          <p:cNvGrpSpPr/>
          <p:nvPr/>
        </p:nvGrpSpPr>
        <p:grpSpPr>
          <a:xfrm>
            <a:off x="270867" y="3181350"/>
            <a:ext cx="8704256" cy="470720"/>
            <a:chOff x="270867" y="3516882"/>
            <a:chExt cx="8704256" cy="47072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50EE671-EF5F-7448-8046-69CE0F75103E}"/>
                </a:ext>
              </a:extLst>
            </p:cNvPr>
            <p:cNvSpPr/>
            <p:nvPr/>
          </p:nvSpPr>
          <p:spPr bwMode="auto">
            <a:xfrm>
              <a:off x="3359291" y="3580731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99933C5-CE2C-9947-8569-ED03A9649B3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831472" y="3742185"/>
              <a:ext cx="1676399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D2E4E0-09F0-CE4B-BD9D-239B5358ECAF}"/>
                </a:ext>
              </a:extLst>
            </p:cNvPr>
            <p:cNvSpPr txBox="1"/>
            <p:nvPr/>
          </p:nvSpPr>
          <p:spPr>
            <a:xfrm>
              <a:off x="8065900" y="3516882"/>
              <a:ext cx="909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&lt;0.05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4AA305-90AC-9548-A02B-1D070E1F2F85}"/>
                </a:ext>
              </a:extLst>
            </p:cNvPr>
            <p:cNvSpPr txBox="1"/>
            <p:nvPr/>
          </p:nvSpPr>
          <p:spPr>
            <a:xfrm>
              <a:off x="270867" y="3525937"/>
              <a:ext cx="20706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Prob True diff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9D6910ED-DAE0-304D-93F8-AE6D6EF2E92E}"/>
              </a:ext>
            </a:extLst>
          </p:cNvPr>
          <p:cNvSpPr/>
          <p:nvPr/>
        </p:nvSpPr>
        <p:spPr bwMode="auto">
          <a:xfrm>
            <a:off x="3393224" y="3688879"/>
            <a:ext cx="304800" cy="30480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6DBE93A-EDF5-BD45-934F-1ABBC96B2D02}"/>
              </a:ext>
            </a:extLst>
          </p:cNvPr>
          <p:cNvCxnSpPr>
            <a:cxnSpLocks/>
          </p:cNvCxnSpPr>
          <p:nvPr/>
        </p:nvCxnSpPr>
        <p:spPr bwMode="auto">
          <a:xfrm>
            <a:off x="2971800" y="3850333"/>
            <a:ext cx="10668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48C56F8-A30F-2343-85E9-53D40F67C2A9}"/>
              </a:ext>
            </a:extLst>
          </p:cNvPr>
          <p:cNvSpPr txBox="1"/>
          <p:nvPr/>
        </p:nvSpPr>
        <p:spPr>
          <a:xfrm>
            <a:off x="8099833" y="3625030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&lt;0.05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DBC162-B327-A04B-8461-90BCE8295C8A}"/>
              </a:ext>
            </a:extLst>
          </p:cNvPr>
          <p:cNvSpPr txBox="1"/>
          <p:nvPr/>
        </p:nvSpPr>
        <p:spPr>
          <a:xfrm>
            <a:off x="304800" y="3634085"/>
            <a:ext cx="2226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Confirmed diff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DC9A1D2-ED3C-EBED-C119-520E442E8184}"/>
              </a:ext>
            </a:extLst>
          </p:cNvPr>
          <p:cNvSpPr/>
          <p:nvPr/>
        </p:nvSpPr>
        <p:spPr bwMode="auto">
          <a:xfrm>
            <a:off x="110132" y="2274280"/>
            <a:ext cx="8957655" cy="954647"/>
          </a:xfrm>
          <a:prstGeom prst="roundRect">
            <a:avLst/>
          </a:prstGeom>
          <a:noFill/>
          <a:ln w="476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161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Content Placeholder 2">
            <a:extLst>
              <a:ext uri="{FF2B5EF4-FFF2-40B4-BE49-F238E27FC236}">
                <a16:creationId xmlns:a16="http://schemas.microsoft.com/office/drawing/2014/main" id="{CA8021D4-A24C-A340-8547-B587907EC8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Differing experience with techniques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Less experience with experimental intervention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“Rougher” practice worsens outcomes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Ancillary drug use may vary non-randomly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Treatment effect heterogeneity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Dose-response matters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Randomization &amp; blinding does not prevent attrition</a:t>
            </a:r>
          </a:p>
        </p:txBody>
      </p:sp>
      <p:sp>
        <p:nvSpPr>
          <p:cNvPr id="52226" name="Title 1">
            <a:extLst>
              <a:ext uri="{FF2B5EF4-FFF2-40B4-BE49-F238E27FC236}">
                <a16:creationId xmlns:a16="http://schemas.microsoft.com/office/drawing/2014/main" id="{E3AA2811-D916-8B46-8156-74D140CD65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7092"/>
            <a:ext cx="9129889" cy="591558"/>
          </a:xfrm>
        </p:spPr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Well-done Trials Can Still be Wrong</a:t>
            </a:r>
          </a:p>
        </p:txBody>
      </p:sp>
    </p:spTree>
    <p:extLst>
      <p:ext uri="{BB962C8B-B14F-4D97-AF65-F5344CB8AC3E}">
        <p14:creationId xmlns:p14="http://schemas.microsoft.com/office/powerpoint/2010/main" val="3385276593"/>
      </p:ext>
    </p:extLst>
  </p:cSld>
  <p:clrMapOvr>
    <a:masterClrMapping/>
  </p:clrMapOvr>
  <p:transition spd="slow"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7745-1FA2-2117-A684-044C18DB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Attrition Bias in Randomized Trials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6A1FF-E78D-BF7D-C6F6-AF42D30EA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858624"/>
            <a:ext cx="8997245" cy="4247784"/>
          </a:xfrm>
        </p:spPr>
        <p:txBody>
          <a:bodyPr/>
          <a:lstStyle/>
          <a:p>
            <a:r>
              <a:rPr lang="en-US" sz="2400" dirty="0"/>
              <a:t>Randomization prevents selection bias &amp; confounding</a:t>
            </a:r>
          </a:p>
          <a:p>
            <a:r>
              <a:rPr lang="en-US" sz="2400" dirty="0"/>
              <a:t>Blinding prevents most measurement bias, but not attrition bias</a:t>
            </a:r>
          </a:p>
          <a:p>
            <a:pPr lvl="1"/>
            <a:r>
              <a:rPr lang="en-US" sz="2000" dirty="0"/>
              <a:t>Attrition bias is patient- rather than investigator-initiated</a:t>
            </a:r>
          </a:p>
          <a:p>
            <a:r>
              <a:rPr lang="en-US" sz="2400" dirty="0"/>
              <a:t>An example of attrition bias</a:t>
            </a:r>
          </a:p>
          <a:p>
            <a:pPr lvl="1"/>
            <a:r>
              <a:rPr lang="en-US" sz="2000" dirty="0"/>
              <a:t>Trial of a minimally effective analgesic for </a:t>
            </a:r>
            <a:r>
              <a:rPr lang="en-US" sz="2000" dirty="0" err="1"/>
              <a:t>persistant</a:t>
            </a:r>
            <a:r>
              <a:rPr lang="en-US" sz="2000" dirty="0"/>
              <a:t> pain</a:t>
            </a:r>
          </a:p>
          <a:p>
            <a:pPr lvl="1"/>
            <a:r>
              <a:rPr lang="en-US" sz="2000" dirty="0"/>
              <a:t>Patients assigned to novel treatment drop out non-randomly</a:t>
            </a:r>
          </a:p>
          <a:p>
            <a:pPr lvl="1"/>
            <a:r>
              <a:rPr lang="en-US" sz="2000" dirty="0"/>
              <a:t>Patient who remain have high pain tolerance and report benefit</a:t>
            </a:r>
          </a:p>
          <a:p>
            <a:pPr lvl="1"/>
            <a:r>
              <a:rPr lang="en-US" sz="2000" dirty="0"/>
              <a:t>Treatment-group average thus over-states benefit</a:t>
            </a:r>
          </a:p>
          <a:p>
            <a:r>
              <a:rPr lang="en-US" sz="2400" dirty="0"/>
              <a:t>Intent-to-treat and per-protocol analyses will differ</a:t>
            </a:r>
          </a:p>
        </p:txBody>
      </p:sp>
    </p:spTree>
    <p:extLst>
      <p:ext uri="{BB962C8B-B14F-4D97-AF65-F5344CB8AC3E}">
        <p14:creationId xmlns:p14="http://schemas.microsoft.com/office/powerpoint/2010/main" val="453314597"/>
      </p:ext>
    </p:extLst>
  </p:cSld>
  <p:clrMapOvr>
    <a:masterClrMapping/>
  </p:clrMapOvr>
  <p:transition spd="slow">
    <p:fade thruBlk="1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6FFEFD-D106-1442-8B96-DED46DF0C2A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9050"/>
            <a:ext cx="9144000" cy="642938"/>
          </a:xfrm>
          <a:prstGeom prst="rect">
            <a:avLst/>
          </a:prstGeom>
        </p:spPr>
        <p:txBody>
          <a:bodyPr/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4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Gratuitous Advice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F930475-ADAD-CF41-98C4-7B1478CF1A8D}"/>
              </a:ext>
            </a:extLst>
          </p:cNvPr>
          <p:cNvSpPr txBox="1">
            <a:spLocks noChangeArrowheads="1"/>
          </p:cNvSpPr>
          <p:nvPr/>
        </p:nvSpPr>
        <p:spPr>
          <a:xfrm>
            <a:off x="174626" y="858624"/>
            <a:ext cx="8898819" cy="4247784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Include pilot patients</a:t>
            </a:r>
          </a:p>
          <a:p>
            <a:pPr>
              <a:lnSpc>
                <a:spcPct val="90000"/>
              </a:lnSpc>
            </a:pPr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Read the directions!</a:t>
            </a:r>
          </a:p>
          <a:p>
            <a:pPr lvl="1">
              <a:lnSpc>
                <a:spcPct val="90000"/>
              </a:lnSpc>
            </a:pPr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Review the relevant guidelines</a:t>
            </a:r>
          </a:p>
          <a:p>
            <a:pPr lvl="1">
              <a:lnSpc>
                <a:spcPct val="90000"/>
              </a:lnSpc>
            </a:pPr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Required items won’t be available unless included in design</a:t>
            </a:r>
          </a:p>
          <a:p>
            <a:pPr>
              <a:lnSpc>
                <a:spcPct val="90000"/>
              </a:lnSpc>
            </a:pPr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Be careful with trial registration; update as necessary</a:t>
            </a:r>
          </a:p>
          <a:p>
            <a:pPr>
              <a:lnSpc>
                <a:spcPct val="90000"/>
              </a:lnSpc>
            </a:pPr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Get professional statistical help </a:t>
            </a:r>
            <a:r>
              <a:rPr lang="en-US" altLang="en-US" sz="2800" i="1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a priori</a:t>
            </a:r>
            <a:endParaRPr lang="en-US" altLang="en-US" sz="2800" kern="0" dirty="0">
              <a:solidFill>
                <a:schemeClr val="bg2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Don’t fudge the sample-size estimate</a:t>
            </a:r>
          </a:p>
          <a:p>
            <a:pPr lvl="1">
              <a:lnSpc>
                <a:spcPct val="90000"/>
              </a:lnSpc>
            </a:pPr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The number of patients needed is determined by nature</a:t>
            </a:r>
          </a:p>
          <a:p>
            <a:pPr lvl="2">
              <a:lnSpc>
                <a:spcPct val="90000"/>
              </a:lnSpc>
            </a:pPr>
            <a:r>
              <a:rPr lang="en-US" altLang="en-US" sz="2000" kern="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Not the amount of funding or when your fellowship ends</a:t>
            </a:r>
          </a:p>
        </p:txBody>
      </p:sp>
    </p:spTree>
    <p:extLst>
      <p:ext uri="{BB962C8B-B14F-4D97-AF65-F5344CB8AC3E}">
        <p14:creationId xmlns:p14="http://schemas.microsoft.com/office/powerpoint/2010/main" val="2801840839"/>
      </p:ext>
    </p:extLst>
  </p:cSld>
  <p:clrMapOvr>
    <a:masterClrMapping/>
  </p:clrMapOvr>
  <p:transition spd="slow"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70064" y="-57700"/>
            <a:ext cx="9130263" cy="615462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45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3738" y="4663558"/>
            <a:ext cx="9130262" cy="454728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115" kern="0" dirty="0">
                <a:solidFill>
                  <a:srgbClr val="FFFF00"/>
                </a:solidFill>
              </a:rPr>
              <a:t>Selected O</a:t>
            </a:r>
            <a:r>
              <a:rPr lang="en-US" sz="2077" kern="0" dirty="0">
                <a:solidFill>
                  <a:srgbClr val="FFFF00"/>
                </a:solidFill>
              </a:rPr>
              <a:t>UTCOMES</a:t>
            </a:r>
            <a:r>
              <a:rPr lang="en-US" sz="3115" kern="0" dirty="0">
                <a:solidFill>
                  <a:srgbClr val="FFFF00"/>
                </a:solidFill>
              </a:rPr>
              <a:t> R</a:t>
            </a:r>
            <a:r>
              <a:rPr lang="en-US" sz="2077" kern="0" dirty="0">
                <a:solidFill>
                  <a:srgbClr val="FFFF00"/>
                </a:solidFill>
              </a:rPr>
              <a:t>ESEARCH</a:t>
            </a:r>
            <a:r>
              <a:rPr lang="en-US" sz="3115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72" y="865144"/>
            <a:ext cx="1491992" cy="192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72" y="865545"/>
            <a:ext cx="1637567" cy="192606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480" y="854193"/>
            <a:ext cx="1540056" cy="1830030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2547" y="865145"/>
            <a:ext cx="1569681" cy="1834848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861" y="854193"/>
            <a:ext cx="1569680" cy="1876608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75" y="2911593"/>
            <a:ext cx="1554499" cy="1834848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3075" y="2888572"/>
            <a:ext cx="1491993" cy="1835394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7692" y="2878691"/>
            <a:ext cx="1514849" cy="183144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7D1F8CB-8582-BDEF-D147-1CDFDB564E14}"/>
              </a:ext>
            </a:extLst>
          </p:cNvPr>
          <p:cNvGrpSpPr/>
          <p:nvPr/>
        </p:nvGrpSpPr>
        <p:grpSpPr>
          <a:xfrm>
            <a:off x="5594809" y="2862948"/>
            <a:ext cx="1514849" cy="1791267"/>
            <a:chOff x="6465113" y="3308296"/>
            <a:chExt cx="1750492" cy="20699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A740D4-5879-6633-60E3-8FA2F167A888}"/>
                </a:ext>
              </a:extLst>
            </p:cNvPr>
            <p:cNvSpPr/>
            <p:nvPr/>
          </p:nvSpPr>
          <p:spPr bwMode="auto">
            <a:xfrm>
              <a:off x="6465114" y="3308296"/>
              <a:ext cx="1750491" cy="206866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79131" tIns="39565" rIns="79131" bIns="39565" numCol="1" rtlCol="0" anchor="t" anchorCtr="0" compatLnSpc="1">
              <a:prstTxWarp prst="textNoShape">
                <a:avLst/>
              </a:prstTxWarp>
            </a:bodyPr>
            <a:lstStyle/>
            <a:p>
              <a:pPr defTabSz="791322"/>
              <a:endParaRPr lang="en-US" sz="2077">
                <a:solidFill>
                  <a:srgbClr val="000000"/>
                </a:solidFill>
                <a:latin typeface="Helvetica" charset="0"/>
                <a:ea typeface="ＭＳ Ｐゴシック" charset="0"/>
              </a:endParaRPr>
            </a:p>
          </p:txBody>
        </p:sp>
        <p:pic>
          <p:nvPicPr>
            <p:cNvPr id="13" name="Picture 12" descr="A magazine cover with a diagram&#10;&#10;AI-generated content may be incorrect.">
              <a:extLst>
                <a:ext uri="{FF2B5EF4-FFF2-40B4-BE49-F238E27FC236}">
                  <a16:creationId xmlns:a16="http://schemas.microsoft.com/office/drawing/2014/main" id="{B84AF835-380D-DE31-6A27-BD162B631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65113" y="3308296"/>
              <a:ext cx="1750492" cy="2069908"/>
            </a:xfrm>
            <a:prstGeom prst="rect">
              <a:avLst/>
            </a:prstGeom>
          </p:spPr>
        </p:pic>
      </p:grpSp>
      <p:pic>
        <p:nvPicPr>
          <p:cNvPr id="14" name="Picture 13" descr="A medical poster with images of doctors and brain&#10;&#10;AI-generated content may be incorrect.">
            <a:extLst>
              <a:ext uri="{FF2B5EF4-FFF2-40B4-BE49-F238E27FC236}">
                <a16:creationId xmlns:a16="http://schemas.microsoft.com/office/drawing/2014/main" id="{8DC78F82-C86C-D20A-C98B-CDEA22B679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2335" y="2828163"/>
            <a:ext cx="1489893" cy="18353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9FD96D2C-9B64-AF45-B121-25DCDED02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Cross-over Diagram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D1F7B1-6887-BF4D-ADF5-0B50625EF8FE}"/>
              </a:ext>
            </a:extLst>
          </p:cNvPr>
          <p:cNvGrpSpPr/>
          <p:nvPr/>
        </p:nvGrpSpPr>
        <p:grpSpPr>
          <a:xfrm>
            <a:off x="609600" y="895350"/>
            <a:ext cx="7509933" cy="4191000"/>
            <a:chOff x="338667" y="455084"/>
            <a:chExt cx="8636000" cy="5164666"/>
          </a:xfrm>
        </p:grpSpPr>
        <p:sp>
          <p:nvSpPr>
            <p:cNvPr id="12290" name="Rectangle 4">
              <a:extLst>
                <a:ext uri="{FF2B5EF4-FFF2-40B4-BE49-F238E27FC236}">
                  <a16:creationId xmlns:a16="http://schemas.microsoft.com/office/drawing/2014/main" id="{89F80E4F-249B-554E-8815-601C0B192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67" y="3503084"/>
              <a:ext cx="4148667" cy="677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Treatment A</a:t>
              </a:r>
            </a:p>
          </p:txBody>
        </p:sp>
        <p:sp>
          <p:nvSpPr>
            <p:cNvPr id="12291" name="Rectangle 5">
              <a:extLst>
                <a:ext uri="{FF2B5EF4-FFF2-40B4-BE49-F238E27FC236}">
                  <a16:creationId xmlns:a16="http://schemas.microsoft.com/office/drawing/2014/main" id="{5DF53578-C907-9448-A58D-38473FF4C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67" y="4180417"/>
              <a:ext cx="4148667" cy="677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± Washout</a:t>
              </a:r>
            </a:p>
          </p:txBody>
        </p:sp>
        <p:sp>
          <p:nvSpPr>
            <p:cNvPr id="12292" name="Rectangle 6">
              <a:extLst>
                <a:ext uri="{FF2B5EF4-FFF2-40B4-BE49-F238E27FC236}">
                  <a16:creationId xmlns:a16="http://schemas.microsoft.com/office/drawing/2014/main" id="{DFB2F98C-CEEF-CC43-8463-FE8D93416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67" y="4857750"/>
              <a:ext cx="4148667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Treatment B</a:t>
              </a:r>
            </a:p>
          </p:txBody>
        </p:sp>
        <p:sp>
          <p:nvSpPr>
            <p:cNvPr id="12293" name="Rectangle 15">
              <a:extLst>
                <a:ext uri="{FF2B5EF4-FFF2-40B4-BE49-F238E27FC236}">
                  <a16:creationId xmlns:a16="http://schemas.microsoft.com/office/drawing/2014/main" id="{0399775A-CF4A-7148-A567-D1A1AEFD7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0" y="3503084"/>
              <a:ext cx="4148667" cy="677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Treatment B</a:t>
              </a:r>
            </a:p>
          </p:txBody>
        </p:sp>
        <p:sp>
          <p:nvSpPr>
            <p:cNvPr id="12294" name="Rectangle 16">
              <a:extLst>
                <a:ext uri="{FF2B5EF4-FFF2-40B4-BE49-F238E27FC236}">
                  <a16:creationId xmlns:a16="http://schemas.microsoft.com/office/drawing/2014/main" id="{4586A350-056A-DD44-91ED-C1F9AAF4A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0" y="4180417"/>
              <a:ext cx="4148667" cy="677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± Washout</a:t>
              </a:r>
            </a:p>
          </p:txBody>
        </p:sp>
        <p:sp>
          <p:nvSpPr>
            <p:cNvPr id="12295" name="Rectangle 17">
              <a:extLst>
                <a:ext uri="{FF2B5EF4-FFF2-40B4-BE49-F238E27FC236}">
                  <a16:creationId xmlns:a16="http://schemas.microsoft.com/office/drawing/2014/main" id="{36167955-4E9D-AF4C-B8AA-CB89AAACD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6000" y="4857750"/>
              <a:ext cx="4148667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Treatment A</a:t>
              </a:r>
            </a:p>
          </p:txBody>
        </p:sp>
        <p:sp>
          <p:nvSpPr>
            <p:cNvPr id="12296" name="Rectangle 18">
              <a:extLst>
                <a:ext uri="{FF2B5EF4-FFF2-40B4-BE49-F238E27FC236}">
                  <a16:creationId xmlns:a16="http://schemas.microsoft.com/office/drawing/2014/main" id="{40CF66D6-193B-0E4F-9906-25E89A8F3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333" y="1640417"/>
              <a:ext cx="6350000" cy="127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Randomize individuals</a:t>
              </a:r>
            </a:p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To sequential treatment</a:t>
              </a:r>
            </a:p>
          </p:txBody>
        </p:sp>
        <p:sp>
          <p:nvSpPr>
            <p:cNvPr id="12297" name="Line 19">
              <a:extLst>
                <a:ext uri="{FF2B5EF4-FFF2-40B4-BE49-F238E27FC236}">
                  <a16:creationId xmlns:a16="http://schemas.microsoft.com/office/drawing/2014/main" id="{3D0A74C4-0B9E-BB48-9C49-89FD46A3BC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8667" y="2910417"/>
              <a:ext cx="508000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/>
            </a:p>
          </p:txBody>
        </p:sp>
        <p:sp>
          <p:nvSpPr>
            <p:cNvPr id="12298" name="Line 20">
              <a:extLst>
                <a:ext uri="{FF2B5EF4-FFF2-40B4-BE49-F238E27FC236}">
                  <a16:creationId xmlns:a16="http://schemas.microsoft.com/office/drawing/2014/main" id="{14C6B7F8-006F-0342-A4EC-7DDC038D0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334" y="2910417"/>
              <a:ext cx="423333" cy="508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/>
            </a:p>
          </p:txBody>
        </p:sp>
        <p:sp>
          <p:nvSpPr>
            <p:cNvPr id="12299" name="Rectangle 21">
              <a:extLst>
                <a:ext uri="{FF2B5EF4-FFF2-40B4-BE49-F238E27FC236}">
                  <a16:creationId xmlns:a16="http://schemas.microsoft.com/office/drawing/2014/main" id="{E0A33D6E-8BE2-3E4F-BFA7-CE3BD4443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3333" y="455084"/>
              <a:ext cx="6350000" cy="931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pitchFamily="2" charset="77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3200" b="1" dirty="0">
                  <a:solidFill>
                    <a:schemeClr val="bg2"/>
                  </a:solidFill>
                  <a:latin typeface="Comic Sans MS" panose="030F0902030302020204" pitchFamily="66" charset="0"/>
                </a:rPr>
                <a:t>Enrollment</a:t>
              </a:r>
              <a:r>
                <a:rPr lang="en-US" altLang="en-US" sz="3200" b="1" dirty="0">
                  <a:latin typeface="Comic Sans MS" panose="030F0902030302020204" pitchFamily="66" charset="0"/>
                </a:rPr>
                <a:t> Criteria</a:t>
              </a:r>
            </a:p>
          </p:txBody>
        </p:sp>
        <p:sp>
          <p:nvSpPr>
            <p:cNvPr id="12300" name="Line 22">
              <a:extLst>
                <a:ext uri="{FF2B5EF4-FFF2-40B4-BE49-F238E27FC236}">
                  <a16:creationId xmlns:a16="http://schemas.microsoft.com/office/drawing/2014/main" id="{09F51AE1-77DA-BF4C-8604-AB76B1CAC5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41333" y="1386417"/>
              <a:ext cx="0" cy="254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dirty="0"/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0F745EF5-4201-1B44-9DB7-859A8FC05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Factorial Outcome Example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8F1870-55A2-7349-967A-14789C8BFF8B}"/>
              </a:ext>
            </a:extLst>
          </p:cNvPr>
          <p:cNvGrpSpPr/>
          <p:nvPr/>
        </p:nvGrpSpPr>
        <p:grpSpPr>
          <a:xfrm>
            <a:off x="74149" y="819150"/>
            <a:ext cx="8995702" cy="5943600"/>
            <a:chOff x="86959" y="819150"/>
            <a:chExt cx="8995702" cy="5943600"/>
          </a:xfrm>
        </p:grpSpPr>
        <p:pic>
          <p:nvPicPr>
            <p:cNvPr id="22532" name="Picture 8" descr="ERHARD">
              <a:extLst>
                <a:ext uri="{FF2B5EF4-FFF2-40B4-BE49-F238E27FC236}">
                  <a16:creationId xmlns:a16="http://schemas.microsoft.com/office/drawing/2014/main" id="{6D592DD4-0BE0-284D-A82B-1BB62CE3F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727" y="884943"/>
              <a:ext cx="987778" cy="1707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0" name="Picture 5">
              <a:extLst>
                <a:ext uri="{FF2B5EF4-FFF2-40B4-BE49-F238E27FC236}">
                  <a16:creationId xmlns:a16="http://schemas.microsoft.com/office/drawing/2014/main" id="{E38CF408-0158-E24A-A67A-A0F06E1E4F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533" y="819150"/>
              <a:ext cx="5770128" cy="594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1" name="Picture 7" descr="MONROE">
              <a:extLst>
                <a:ext uri="{FF2B5EF4-FFF2-40B4-BE49-F238E27FC236}">
                  <a16:creationId xmlns:a16="http://schemas.microsoft.com/office/drawing/2014/main" id="{F07CD122-69A9-B047-B429-20BEC67758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60" y="847681"/>
              <a:ext cx="1042459" cy="1693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5" name="Picture 11" descr="PAPAVER">
              <a:extLst>
                <a:ext uri="{FF2B5EF4-FFF2-40B4-BE49-F238E27FC236}">
                  <a16:creationId xmlns:a16="http://schemas.microsoft.com/office/drawing/2014/main" id="{9D011475-C95E-6449-8DE6-3060163DCC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447" y="847680"/>
              <a:ext cx="1053042" cy="1693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6" name="Picture 12" descr="ÜBELKEIT">
              <a:extLst>
                <a:ext uri="{FF2B5EF4-FFF2-40B4-BE49-F238E27FC236}">
                  <a16:creationId xmlns:a16="http://schemas.microsoft.com/office/drawing/2014/main" id="{17D50EA1-763B-0844-AC8E-5AE7AB0BD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59" y="2592849"/>
              <a:ext cx="3232529" cy="2506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D3D3301-6C1B-2B4D-A178-23CA09DC1320}"/>
                </a:ext>
              </a:extLst>
            </p:cNvPr>
            <p:cNvGrpSpPr/>
            <p:nvPr/>
          </p:nvGrpSpPr>
          <p:grpSpPr>
            <a:xfrm>
              <a:off x="5865118" y="932324"/>
              <a:ext cx="3131799" cy="468426"/>
              <a:chOff x="5663990" y="5133775"/>
              <a:chExt cx="3131799" cy="468426"/>
            </a:xfrm>
          </p:grpSpPr>
          <p:sp>
            <p:nvSpPr>
              <p:cNvPr id="22537" name="Rectangle 13">
                <a:extLst>
                  <a:ext uri="{FF2B5EF4-FFF2-40B4-BE49-F238E27FC236}">
                    <a16:creationId xmlns:a16="http://schemas.microsoft.com/office/drawing/2014/main" id="{269B8548-B1BA-6647-9398-83E875505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3990" y="5133775"/>
                <a:ext cx="3039532" cy="43428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 sz="2000" dirty="0"/>
              </a:p>
            </p:txBody>
          </p:sp>
          <p:sp>
            <p:nvSpPr>
              <p:cNvPr id="22538" name="Rectangle 14">
                <a:extLst>
                  <a:ext uri="{FF2B5EF4-FFF2-40B4-BE49-F238E27FC236}">
                    <a16:creationId xmlns:a16="http://schemas.microsoft.com/office/drawing/2014/main" id="{B3FC849C-60D7-9C45-8196-1C6200960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9230" y="5167915"/>
                <a:ext cx="3116559" cy="434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pitchFamily="2" charset="77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222" dirty="0"/>
                  <a:t>Apfel, et al. NEJM 2004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6B6178F-7F9A-E741-A220-86ED17A025BD}"/>
              </a:ext>
            </a:extLst>
          </p:cNvPr>
          <p:cNvGrpSpPr/>
          <p:nvPr/>
        </p:nvGrpSpPr>
        <p:grpSpPr>
          <a:xfrm>
            <a:off x="4354993" y="1762644"/>
            <a:ext cx="1314889" cy="1342506"/>
            <a:chOff x="4572000" y="1733550"/>
            <a:chExt cx="1314889" cy="1342506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2B17827-3B9A-A64C-ADDA-885B94A0070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72000" y="1809750"/>
              <a:ext cx="0" cy="1266306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bg1"/>
              </a:solidFill>
              <a:prstDash val="solid"/>
              <a:round/>
              <a:headEnd type="stealth" w="lg" len="med"/>
              <a:tailEnd type="stealth" w="lg" len="me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37DD0A-8599-C740-92A4-2FE14001BFE1}"/>
                </a:ext>
              </a:extLst>
            </p:cNvPr>
            <p:cNvSpPr txBox="1"/>
            <p:nvPr/>
          </p:nvSpPr>
          <p:spPr>
            <a:xfrm>
              <a:off x="4652256" y="1733550"/>
              <a:ext cx="12346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25% RRR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DB91D1-D0BF-D043-8341-307A9EF25633}"/>
              </a:ext>
            </a:extLst>
          </p:cNvPr>
          <p:cNvGrpSpPr/>
          <p:nvPr/>
        </p:nvGrpSpPr>
        <p:grpSpPr>
          <a:xfrm>
            <a:off x="4858696" y="3028950"/>
            <a:ext cx="1313504" cy="1040525"/>
            <a:chOff x="5087296" y="2981844"/>
            <a:chExt cx="1313504" cy="1040525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BBAEA01-6143-C94C-A18D-88A98F55E38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00800" y="2981844"/>
              <a:ext cx="0" cy="1040525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bg1"/>
              </a:solidFill>
              <a:prstDash val="solid"/>
              <a:round/>
              <a:headEnd type="stealth" w="lg" len="med"/>
              <a:tailEnd type="stealth" w="lg" len="med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FED646-C9B9-C744-9535-EB7577F2C24B}"/>
                </a:ext>
              </a:extLst>
            </p:cNvPr>
            <p:cNvSpPr txBox="1"/>
            <p:nvPr/>
          </p:nvSpPr>
          <p:spPr>
            <a:xfrm>
              <a:off x="5087296" y="3622259"/>
              <a:ext cx="12346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25% RRR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39478D-DCA3-2B48-BC38-DDD95BA5EA84}"/>
              </a:ext>
            </a:extLst>
          </p:cNvPr>
          <p:cNvGrpSpPr/>
          <p:nvPr/>
        </p:nvGrpSpPr>
        <p:grpSpPr>
          <a:xfrm>
            <a:off x="7543800" y="3867150"/>
            <a:ext cx="1234633" cy="1085910"/>
            <a:chOff x="7985567" y="3720291"/>
            <a:chExt cx="1234633" cy="1085910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3058E76-DF77-8647-8404-D250706CF79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495607" y="3720291"/>
              <a:ext cx="0" cy="60960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chemeClr val="bg1"/>
              </a:solidFill>
              <a:prstDash val="solid"/>
              <a:round/>
              <a:headEnd type="stealth" w="lg" len="med"/>
              <a:tailEnd type="stealth" w="lg" len="med"/>
            </a:ln>
            <a:effectLst/>
          </p:spPr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7ECE8F-B74A-4342-B3CE-5AE051799104}"/>
                </a:ext>
              </a:extLst>
            </p:cNvPr>
            <p:cNvSpPr txBox="1"/>
            <p:nvPr/>
          </p:nvSpPr>
          <p:spPr>
            <a:xfrm>
              <a:off x="7985567" y="4406091"/>
              <a:ext cx="12346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25% RRR</a:t>
              </a:r>
            </a:p>
          </p:txBody>
        </p:sp>
      </p:grpSp>
      <p:sp>
        <p:nvSpPr>
          <p:cNvPr id="23" name="Line 10">
            <a:extLst>
              <a:ext uri="{FF2B5EF4-FFF2-40B4-BE49-F238E27FC236}">
                <a16:creationId xmlns:a16="http://schemas.microsoft.com/office/drawing/2014/main" id="{8251AA40-BDFA-5642-9D58-72A8639637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7854" y="892000"/>
            <a:ext cx="987651" cy="16797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 dirty="0"/>
          </a:p>
        </p:txBody>
      </p:sp>
      <p:sp>
        <p:nvSpPr>
          <p:cNvPr id="24" name="Line 9">
            <a:extLst>
              <a:ext uri="{FF2B5EF4-FFF2-40B4-BE49-F238E27FC236}">
                <a16:creationId xmlns:a16="http://schemas.microsoft.com/office/drawing/2014/main" id="{B920B2DF-2DC3-BB4B-A782-41C79FF834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08289" y="857531"/>
            <a:ext cx="967216" cy="16698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2047604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z="3808" dirty="0">
                <a:ea typeface="ＭＳ Ｐゴシック" charset="-128"/>
              </a:rPr>
              <a:t>External Threats to Validity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BE9BFC-32E4-564A-A0CE-C72B0E567DC6}"/>
              </a:ext>
            </a:extLst>
          </p:cNvPr>
          <p:cNvGrpSpPr/>
          <p:nvPr/>
        </p:nvGrpSpPr>
        <p:grpSpPr>
          <a:xfrm>
            <a:off x="1077058" y="923192"/>
            <a:ext cx="6792057" cy="4088423"/>
            <a:chOff x="293511" y="426000"/>
            <a:chExt cx="9694020" cy="6165770"/>
          </a:xfrm>
        </p:grpSpPr>
        <p:sp>
          <p:nvSpPr>
            <p:cNvPr id="27650" name="Rectangle 5"/>
            <p:cNvSpPr>
              <a:spLocks noChangeArrowheads="1"/>
            </p:cNvSpPr>
            <p:nvPr/>
          </p:nvSpPr>
          <p:spPr bwMode="auto">
            <a:xfrm>
              <a:off x="489185" y="1993429"/>
              <a:ext cx="2837274" cy="4109156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51" name="Oval 7"/>
            <p:cNvSpPr>
              <a:spLocks noChangeArrowheads="1"/>
            </p:cNvSpPr>
            <p:nvPr/>
          </p:nvSpPr>
          <p:spPr bwMode="auto">
            <a:xfrm>
              <a:off x="782696" y="2286941"/>
              <a:ext cx="2152415" cy="215241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52" name="Oval 8"/>
            <p:cNvSpPr>
              <a:spLocks noChangeArrowheads="1"/>
            </p:cNvSpPr>
            <p:nvPr/>
          </p:nvSpPr>
          <p:spPr bwMode="auto">
            <a:xfrm>
              <a:off x="7639442" y="1406408"/>
              <a:ext cx="782696" cy="7826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53" name="Line 9"/>
            <p:cNvSpPr>
              <a:spLocks noChangeShapeType="1"/>
            </p:cNvSpPr>
            <p:nvPr/>
          </p:nvSpPr>
          <p:spPr bwMode="auto">
            <a:xfrm flipV="1">
              <a:off x="1761067" y="1406408"/>
              <a:ext cx="6163733" cy="1076207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667" dirty="0"/>
            </a:p>
          </p:txBody>
        </p:sp>
        <p:sp>
          <p:nvSpPr>
            <p:cNvPr id="27654" name="Line 10"/>
            <p:cNvSpPr>
              <a:spLocks noChangeShapeType="1"/>
            </p:cNvSpPr>
            <p:nvPr/>
          </p:nvSpPr>
          <p:spPr bwMode="auto">
            <a:xfrm flipV="1">
              <a:off x="1956741" y="2189104"/>
              <a:ext cx="6171886" cy="1076207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667" dirty="0"/>
            </a:p>
          </p:txBody>
        </p:sp>
        <p:sp>
          <p:nvSpPr>
            <p:cNvPr id="27655" name="Rectangle 11"/>
            <p:cNvSpPr>
              <a:spLocks noChangeArrowheads="1"/>
            </p:cNvSpPr>
            <p:nvPr/>
          </p:nvSpPr>
          <p:spPr bwMode="auto">
            <a:xfrm>
              <a:off x="886648" y="1020655"/>
              <a:ext cx="2042347" cy="1103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x-none" sz="2077" dirty="0">
                  <a:solidFill>
                    <a:schemeClr val="folHlink"/>
                  </a:solidFill>
                  <a:latin typeface="Times" charset="0"/>
                </a:rPr>
                <a:t>Population of interest</a:t>
              </a:r>
              <a:endParaRPr lang="en-US" altLang="x-none" sz="2077" dirty="0"/>
            </a:p>
          </p:txBody>
        </p:sp>
        <p:sp>
          <p:nvSpPr>
            <p:cNvPr id="27656" name="Rectangle 12"/>
            <p:cNvSpPr>
              <a:spLocks noChangeArrowheads="1"/>
            </p:cNvSpPr>
            <p:nvPr/>
          </p:nvSpPr>
          <p:spPr bwMode="auto">
            <a:xfrm>
              <a:off x="1169969" y="3363149"/>
              <a:ext cx="1373795" cy="94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x-none" sz="1731" dirty="0">
                  <a:latin typeface="Times" charset="0"/>
                </a:rPr>
                <a:t>Eligible Subjects</a:t>
              </a:r>
              <a:endParaRPr lang="en-US" altLang="x-none" sz="1731" dirty="0"/>
            </a:p>
          </p:txBody>
        </p:sp>
        <p:sp>
          <p:nvSpPr>
            <p:cNvPr id="27657" name="Rectangle 13"/>
            <p:cNvSpPr>
              <a:spLocks noChangeArrowheads="1"/>
            </p:cNvSpPr>
            <p:nvPr/>
          </p:nvSpPr>
          <p:spPr bwMode="auto">
            <a:xfrm>
              <a:off x="6930124" y="915184"/>
              <a:ext cx="2789407" cy="60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chemeClr val="accent1"/>
                  </a:solidFill>
                  <a:latin typeface="Times" charset="0"/>
                </a:rPr>
                <a:t>Subjects enrolled</a:t>
              </a:r>
              <a:endParaRPr lang="en-US" altLang="x-none" sz="2000" dirty="0"/>
            </a:p>
          </p:txBody>
        </p:sp>
        <p:sp>
          <p:nvSpPr>
            <p:cNvPr id="27658" name="Rectangle 14"/>
            <p:cNvSpPr>
              <a:spLocks noChangeArrowheads="1"/>
            </p:cNvSpPr>
            <p:nvPr/>
          </p:nvSpPr>
          <p:spPr bwMode="auto">
            <a:xfrm>
              <a:off x="3997044" y="2055291"/>
              <a:ext cx="2302085" cy="60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chemeClr val="accent1"/>
                  </a:solidFill>
                  <a:latin typeface="Times" charset="0"/>
                </a:rPr>
                <a:t>Selection bias</a:t>
              </a:r>
              <a:endParaRPr lang="en-US" altLang="x-none" sz="2000" dirty="0"/>
            </a:p>
          </p:txBody>
        </p:sp>
        <p:sp>
          <p:nvSpPr>
            <p:cNvPr id="27659" name="AutoShape 16"/>
            <p:cNvSpPr>
              <a:spLocks noChangeArrowheads="1"/>
            </p:cNvSpPr>
            <p:nvPr/>
          </p:nvSpPr>
          <p:spPr bwMode="auto">
            <a:xfrm>
              <a:off x="7631289" y="2384778"/>
              <a:ext cx="391348" cy="3424296"/>
            </a:xfrm>
            <a:prstGeom prst="downArrow">
              <a:avLst>
                <a:gd name="adj1" fmla="val 50000"/>
                <a:gd name="adj2" fmla="val 218750"/>
              </a:avLst>
            </a:prstGeom>
            <a:solidFill>
              <a:schemeClr val="accent2"/>
            </a:solidFill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60" name="AutoShape 17"/>
            <p:cNvSpPr>
              <a:spLocks noChangeArrowheads="1"/>
            </p:cNvSpPr>
            <p:nvPr/>
          </p:nvSpPr>
          <p:spPr bwMode="auto">
            <a:xfrm>
              <a:off x="8128627" y="2384778"/>
              <a:ext cx="391348" cy="3424296"/>
            </a:xfrm>
            <a:prstGeom prst="downArrow">
              <a:avLst>
                <a:gd name="adj1" fmla="val 50000"/>
                <a:gd name="adj2" fmla="val 218750"/>
              </a:avLst>
            </a:prstGeom>
            <a:solidFill>
              <a:schemeClr val="accent2"/>
            </a:solidFill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61" name="Rectangle 18"/>
            <p:cNvSpPr>
              <a:spLocks noChangeArrowheads="1"/>
            </p:cNvSpPr>
            <p:nvPr/>
          </p:nvSpPr>
          <p:spPr bwMode="auto">
            <a:xfrm>
              <a:off x="6774443" y="3263273"/>
              <a:ext cx="2569770" cy="134432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altLang="x-none" sz="1731" dirty="0">
                  <a:solidFill>
                    <a:schemeClr val="accent2"/>
                  </a:solidFill>
                  <a:latin typeface="Times" charset="0"/>
                </a:rPr>
                <a:t>Measurement bias</a:t>
              </a:r>
            </a:p>
            <a:p>
              <a:pPr algn="ctr"/>
              <a:r>
                <a:rPr lang="en-US" altLang="x-none" sz="1731" dirty="0">
                  <a:solidFill>
                    <a:schemeClr val="accent2"/>
                  </a:solidFill>
                  <a:latin typeface="Times" charset="0"/>
                </a:rPr>
                <a:t>Confounding</a:t>
              </a:r>
            </a:p>
            <a:p>
              <a:pPr algn="ctr"/>
              <a:r>
                <a:rPr lang="en-US" altLang="x-none" sz="1731" dirty="0">
                  <a:solidFill>
                    <a:schemeClr val="accent2"/>
                  </a:solidFill>
                  <a:latin typeface="Times" charset="0"/>
                </a:rPr>
                <a:t>Chance</a:t>
              </a:r>
              <a:endParaRPr lang="en-US" altLang="x-none" sz="1731" dirty="0">
                <a:solidFill>
                  <a:srgbClr val="232323"/>
                </a:solidFill>
              </a:endParaRPr>
            </a:p>
          </p:txBody>
        </p:sp>
        <p:sp>
          <p:nvSpPr>
            <p:cNvPr id="27662" name="Rectangle 19"/>
            <p:cNvSpPr>
              <a:spLocks noChangeArrowheads="1"/>
            </p:cNvSpPr>
            <p:nvPr/>
          </p:nvSpPr>
          <p:spPr bwMode="auto">
            <a:xfrm>
              <a:off x="6875092" y="5709200"/>
              <a:ext cx="2979303" cy="861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3111" b="1" dirty="0">
                  <a:solidFill>
                    <a:schemeClr val="hlink"/>
                  </a:solidFill>
                  <a:latin typeface="Times" charset="0"/>
                </a:rPr>
                <a:t>Conclusion</a:t>
              </a:r>
              <a:endParaRPr lang="en-US" altLang="x-none" sz="2000" dirty="0"/>
            </a:p>
          </p:txBody>
        </p:sp>
        <p:sp>
          <p:nvSpPr>
            <p:cNvPr id="27663" name="Rectangle 20"/>
            <p:cNvSpPr>
              <a:spLocks noChangeArrowheads="1"/>
            </p:cNvSpPr>
            <p:nvPr/>
          </p:nvSpPr>
          <p:spPr bwMode="auto">
            <a:xfrm>
              <a:off x="6171887" y="917222"/>
              <a:ext cx="3815644" cy="5674548"/>
            </a:xfrm>
            <a:prstGeom prst="rect">
              <a:avLst/>
            </a:prstGeom>
            <a:noFill/>
            <a:ln w="12700">
              <a:solidFill>
                <a:srgbClr val="FFB25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64" name="Rectangle 22"/>
            <p:cNvSpPr>
              <a:spLocks noChangeArrowheads="1"/>
            </p:cNvSpPr>
            <p:nvPr/>
          </p:nvSpPr>
          <p:spPr bwMode="auto">
            <a:xfrm>
              <a:off x="6946430" y="426000"/>
              <a:ext cx="2604087" cy="60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rgbClr val="FFB252"/>
                  </a:solidFill>
                  <a:latin typeface="Times" charset="0"/>
                </a:rPr>
                <a:t>Internal</a:t>
              </a:r>
              <a:r>
                <a:rPr lang="en-US" altLang="x-none" sz="2000" dirty="0">
                  <a:solidFill>
                    <a:schemeClr val="accent2"/>
                  </a:solidFill>
                  <a:latin typeface="Times" charset="0"/>
                </a:rPr>
                <a:t> </a:t>
              </a:r>
              <a:r>
                <a:rPr lang="en-US" altLang="x-none" sz="2000" dirty="0">
                  <a:solidFill>
                    <a:srgbClr val="FFB252"/>
                  </a:solidFill>
                  <a:latin typeface="Times" charset="0"/>
                </a:rPr>
                <a:t>validity</a:t>
              </a:r>
              <a:endParaRPr lang="en-US" altLang="x-none" sz="2000" dirty="0">
                <a:solidFill>
                  <a:schemeClr val="accent2"/>
                </a:solidFill>
              </a:endParaRPr>
            </a:p>
          </p:txBody>
        </p:sp>
        <p:sp>
          <p:nvSpPr>
            <p:cNvPr id="27665" name="Rectangle 23"/>
            <p:cNvSpPr>
              <a:spLocks noChangeArrowheads="1"/>
            </p:cNvSpPr>
            <p:nvPr/>
          </p:nvSpPr>
          <p:spPr bwMode="auto">
            <a:xfrm>
              <a:off x="782697" y="426000"/>
              <a:ext cx="2707042" cy="60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rgbClr val="FFB252"/>
                  </a:solidFill>
                  <a:latin typeface="Times" charset="0"/>
                </a:rPr>
                <a:t>External validity</a:t>
              </a:r>
              <a:endParaRPr lang="en-US" altLang="x-none" sz="2000" dirty="0">
                <a:solidFill>
                  <a:schemeClr val="accent2"/>
                </a:solidFill>
              </a:endParaRPr>
            </a:p>
          </p:txBody>
        </p:sp>
        <p:sp>
          <p:nvSpPr>
            <p:cNvPr id="27666" name="Line 25"/>
            <p:cNvSpPr>
              <a:spLocks noChangeShapeType="1"/>
            </p:cNvSpPr>
            <p:nvPr/>
          </p:nvSpPr>
          <p:spPr bwMode="auto">
            <a:xfrm flipH="1" flipV="1">
              <a:off x="2152415" y="3265311"/>
              <a:ext cx="4598341" cy="273943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667" dirty="0"/>
            </a:p>
          </p:txBody>
        </p:sp>
        <p:sp>
          <p:nvSpPr>
            <p:cNvPr id="27667" name="Oval 26"/>
            <p:cNvSpPr>
              <a:spLocks noChangeArrowheads="1"/>
            </p:cNvSpPr>
            <p:nvPr/>
          </p:nvSpPr>
          <p:spPr bwMode="auto">
            <a:xfrm>
              <a:off x="1467556" y="2482615"/>
              <a:ext cx="782696" cy="7826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68" name="Rectangle 27"/>
            <p:cNvSpPr>
              <a:spLocks noChangeArrowheads="1"/>
            </p:cNvSpPr>
            <p:nvPr/>
          </p:nvSpPr>
          <p:spPr bwMode="auto">
            <a:xfrm>
              <a:off x="293511" y="917222"/>
              <a:ext cx="3326459" cy="5674548"/>
            </a:xfrm>
            <a:prstGeom prst="rect">
              <a:avLst/>
            </a:prstGeom>
            <a:noFill/>
            <a:ln w="12700">
              <a:solidFill>
                <a:srgbClr val="FFB25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endParaRPr lang="x-none" altLang="x-none" sz="2000"/>
            </a:p>
          </p:txBody>
        </p:sp>
        <p:sp>
          <p:nvSpPr>
            <p:cNvPr id="27669" name="Line 29"/>
            <p:cNvSpPr>
              <a:spLocks noChangeShapeType="1"/>
            </p:cNvSpPr>
            <p:nvPr/>
          </p:nvSpPr>
          <p:spPr bwMode="auto">
            <a:xfrm flipH="1" flipV="1">
              <a:off x="2348089" y="4341518"/>
              <a:ext cx="4402667" cy="166323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667" dirty="0"/>
            </a:p>
          </p:txBody>
        </p:sp>
        <p:sp>
          <p:nvSpPr>
            <p:cNvPr id="27670" name="Line 30"/>
            <p:cNvSpPr>
              <a:spLocks noChangeShapeType="1"/>
            </p:cNvSpPr>
            <p:nvPr/>
          </p:nvSpPr>
          <p:spPr bwMode="auto">
            <a:xfrm flipH="1" flipV="1">
              <a:off x="1565393" y="4928541"/>
              <a:ext cx="5185363" cy="107620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667" dirty="0"/>
            </a:p>
          </p:txBody>
        </p:sp>
        <p:sp>
          <p:nvSpPr>
            <p:cNvPr id="27671" name="Rectangle 31"/>
            <p:cNvSpPr>
              <a:spLocks noChangeArrowheads="1"/>
            </p:cNvSpPr>
            <p:nvPr/>
          </p:nvSpPr>
          <p:spPr bwMode="auto">
            <a:xfrm>
              <a:off x="4011319" y="4849049"/>
              <a:ext cx="426008" cy="6034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chemeClr val="hlink"/>
                  </a:solidFill>
                  <a:latin typeface="Times" charset="0"/>
                </a:rPr>
                <a:t>?</a:t>
              </a:r>
              <a:endParaRPr lang="en-US" altLang="x-none" sz="2000" dirty="0">
                <a:latin typeface="Times" charset="0"/>
              </a:endParaRPr>
            </a:p>
          </p:txBody>
        </p:sp>
        <p:sp>
          <p:nvSpPr>
            <p:cNvPr id="27672" name="Rectangle 32"/>
            <p:cNvSpPr>
              <a:spLocks noChangeArrowheads="1"/>
            </p:cNvSpPr>
            <p:nvPr/>
          </p:nvSpPr>
          <p:spPr bwMode="auto">
            <a:xfrm>
              <a:off x="4011319" y="5240397"/>
              <a:ext cx="588447" cy="6034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-128"/>
                </a:defRPr>
              </a:lvl9pPr>
            </a:lstStyle>
            <a:p>
              <a:r>
                <a:rPr lang="en-US" altLang="x-none" sz="2000" dirty="0">
                  <a:solidFill>
                    <a:schemeClr val="hlink"/>
                  </a:solidFill>
                  <a:latin typeface="Times" charset="0"/>
                </a:rPr>
                <a:t>??</a:t>
              </a:r>
              <a:endParaRPr lang="en-US" altLang="x-none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54991413"/>
      </p:ext>
    </p:extLst>
  </p:cSld>
  <p:clrMapOvr>
    <a:masterClrMapping/>
  </p:clrMapOvr>
  <p:transition spd="slow">
    <p:fade thruBlk="1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5055500-1E68-9E4F-A3B9-6CFE87759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A66A84-52B1-C04D-A818-0BB979131E6A}"/>
              </a:ext>
            </a:extLst>
          </p:cNvPr>
          <p:cNvCxnSpPr>
            <a:cxnSpLocks/>
          </p:cNvCxnSpPr>
          <p:nvPr/>
        </p:nvCxnSpPr>
        <p:spPr bwMode="auto">
          <a:xfrm flipH="1">
            <a:off x="3962401" y="1200150"/>
            <a:ext cx="1447799" cy="914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AF5A7B5-8DD5-FB43-9527-6E239DDA69AB}"/>
              </a:ext>
            </a:extLst>
          </p:cNvPr>
          <p:cNvCxnSpPr>
            <a:cxnSpLocks/>
          </p:cNvCxnSpPr>
          <p:nvPr/>
        </p:nvCxnSpPr>
        <p:spPr bwMode="auto">
          <a:xfrm>
            <a:off x="6553200" y="1200150"/>
            <a:ext cx="0" cy="609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4FFED-27A7-BC49-9C74-041C30207FC3}"/>
              </a:ext>
            </a:extLst>
          </p:cNvPr>
          <p:cNvSpPr/>
          <p:nvPr/>
        </p:nvSpPr>
        <p:spPr bwMode="auto">
          <a:xfrm>
            <a:off x="3320041" y="3105151"/>
            <a:ext cx="1739776" cy="737176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ED911C-3320-0B4A-90CE-7C5AD9BDE7F6}"/>
              </a:ext>
            </a:extLst>
          </p:cNvPr>
          <p:cNvSpPr/>
          <p:nvPr/>
        </p:nvSpPr>
        <p:spPr bwMode="auto">
          <a:xfrm>
            <a:off x="5257800" y="3105150"/>
            <a:ext cx="1752594" cy="737176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80B5651-DD49-2444-8169-AE1A71E8EBCC}"/>
              </a:ext>
            </a:extLst>
          </p:cNvPr>
          <p:cNvGrpSpPr/>
          <p:nvPr/>
        </p:nvGrpSpPr>
        <p:grpSpPr>
          <a:xfrm>
            <a:off x="294831" y="361950"/>
            <a:ext cx="3057969" cy="4548600"/>
            <a:chOff x="294831" y="361950"/>
            <a:chExt cx="3057969" cy="4548600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3D0B9F8-83A0-084D-9860-2144E3AC2DA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752600" y="361950"/>
              <a:ext cx="1600200" cy="32004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061EBC9-232B-604F-BC97-FA9BFB8F74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38200" y="1200150"/>
              <a:ext cx="0" cy="312420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4EC959A-EB4A-3E4F-B6E9-5B63FB4ECE6B}"/>
                </a:ext>
              </a:extLst>
            </p:cNvPr>
            <p:cNvSpPr/>
            <p:nvPr/>
          </p:nvSpPr>
          <p:spPr bwMode="auto">
            <a:xfrm>
              <a:off x="294831" y="4400550"/>
              <a:ext cx="1610170" cy="510000"/>
            </a:xfrm>
            <a:prstGeom prst="rect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1C9F8C7-09C6-F242-BA2F-3978FB620687}"/>
              </a:ext>
            </a:extLst>
          </p:cNvPr>
          <p:cNvGrpSpPr/>
          <p:nvPr/>
        </p:nvGrpSpPr>
        <p:grpSpPr>
          <a:xfrm>
            <a:off x="1371600" y="3105151"/>
            <a:ext cx="2584392" cy="1805399"/>
            <a:chOff x="1371600" y="3105151"/>
            <a:chExt cx="2584392" cy="180539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307FB3-624B-0743-8F10-A7ED7D9B22FB}"/>
                </a:ext>
              </a:extLst>
            </p:cNvPr>
            <p:cNvSpPr/>
            <p:nvPr/>
          </p:nvSpPr>
          <p:spPr bwMode="auto">
            <a:xfrm>
              <a:off x="1371600" y="3105151"/>
              <a:ext cx="1719840" cy="737176"/>
            </a:xfrm>
            <a:prstGeom prst="rect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C4F64A-33BC-2C4C-984A-39351F404C4C}"/>
                </a:ext>
              </a:extLst>
            </p:cNvPr>
            <p:cNvSpPr/>
            <p:nvPr/>
          </p:nvSpPr>
          <p:spPr bwMode="auto">
            <a:xfrm>
              <a:off x="2345822" y="4400550"/>
              <a:ext cx="1610170" cy="510000"/>
            </a:xfrm>
            <a:prstGeom prst="rect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D1DD9A8-CF51-4440-8BFE-7F58928628CA}"/>
              </a:ext>
            </a:extLst>
          </p:cNvPr>
          <p:cNvSpPr/>
          <p:nvPr/>
        </p:nvSpPr>
        <p:spPr bwMode="auto">
          <a:xfrm>
            <a:off x="4516453" y="4400550"/>
            <a:ext cx="1610170" cy="5100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58EB78-58C2-5442-97F1-F2AAC9C7CA20}"/>
              </a:ext>
            </a:extLst>
          </p:cNvPr>
          <p:cNvGrpSpPr/>
          <p:nvPr/>
        </p:nvGrpSpPr>
        <p:grpSpPr>
          <a:xfrm>
            <a:off x="6806726" y="3105150"/>
            <a:ext cx="2108674" cy="1805400"/>
            <a:chOff x="6806726" y="3105150"/>
            <a:chExt cx="2108674" cy="18054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53F1F91-4C77-BC4E-8157-1010AD9A5202}"/>
                </a:ext>
              </a:extLst>
            </p:cNvPr>
            <p:cNvSpPr/>
            <p:nvPr/>
          </p:nvSpPr>
          <p:spPr bwMode="auto">
            <a:xfrm>
              <a:off x="7208377" y="3105150"/>
              <a:ext cx="1707023" cy="737176"/>
            </a:xfrm>
            <a:prstGeom prst="rect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1C0511-8CED-EF4A-AD6D-CA9ABEB44DA7}"/>
                </a:ext>
              </a:extLst>
            </p:cNvPr>
            <p:cNvSpPr/>
            <p:nvPr/>
          </p:nvSpPr>
          <p:spPr bwMode="auto">
            <a:xfrm>
              <a:off x="6806726" y="4400550"/>
              <a:ext cx="1610170" cy="510000"/>
            </a:xfrm>
            <a:prstGeom prst="rect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88680DD-3348-4A4B-8FD4-A1126519F23F}"/>
              </a:ext>
            </a:extLst>
          </p:cNvPr>
          <p:cNvSpPr/>
          <p:nvPr/>
        </p:nvSpPr>
        <p:spPr bwMode="auto">
          <a:xfrm>
            <a:off x="2895607" y="2419350"/>
            <a:ext cx="4648193" cy="2680276"/>
          </a:xfrm>
          <a:prstGeom prst="ellipse">
            <a:avLst/>
          </a:prstGeom>
          <a:noFill/>
          <a:ln w="635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136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6" grpId="0" animBg="1"/>
      <p:bldP spid="26" grpId="1" animBg="1"/>
      <p:bldP spid="26" grpId="2" animBg="1"/>
      <p:bldP spid="26" grpId="3" animBg="1"/>
      <p:bldP spid="2" grpId="0" animBg="1"/>
      <p:bldP spid="2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23B1527E-F7BA-D44C-BEA3-18C267DB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Trial Management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07520CA8-B5BB-A34D-B006-389B01930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590" y="819151"/>
            <a:ext cx="8898819" cy="4191000"/>
          </a:xfrm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Case-report forms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Require careful design and specific field definitions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Every field should be completed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Missing data can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t be assumed to be zero or no event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Data-management (custom database best)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Evaluate quality and completeness in real time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Range and statistical checks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Trace to source documents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Independent monitoring team</a:t>
            </a:r>
          </a:p>
        </p:txBody>
      </p:sp>
    </p:spTree>
    <p:extLst>
      <p:ext uri="{BB962C8B-B14F-4D97-AF65-F5344CB8AC3E}">
        <p14:creationId xmlns:p14="http://schemas.microsoft.com/office/powerpoint/2010/main" val="1830971052"/>
      </p:ext>
    </p:extLst>
  </p:cSld>
  <p:clrMapOvr>
    <a:masterClrMapping/>
  </p:clrMapOvr>
  <p:transition spd="slow">
    <p:fade thruBlk="1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7DF2A-F960-3191-A4DB-498990EDA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40318" cy="642938"/>
          </a:xfrm>
        </p:spPr>
        <p:txBody>
          <a:bodyPr/>
          <a:lstStyle/>
          <a:p>
            <a:r>
              <a:rPr lang="en-US" dirty="0"/>
              <a:t>Replication Fails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0C54F59-6D0F-EFE1-4BC7-E59F8D56CD08}"/>
              </a:ext>
            </a:extLst>
          </p:cNvPr>
          <p:cNvGrpSpPr/>
          <p:nvPr/>
        </p:nvGrpSpPr>
        <p:grpSpPr>
          <a:xfrm>
            <a:off x="4740318" y="0"/>
            <a:ext cx="4403682" cy="5143500"/>
            <a:chOff x="4740318" y="0"/>
            <a:chExt cx="4403682" cy="5143500"/>
          </a:xfrm>
        </p:grpSpPr>
        <p:pic>
          <p:nvPicPr>
            <p:cNvPr id="5" name="Picture 4" descr="A graph with a blue line&#10;&#10;Description automatically generated">
              <a:extLst>
                <a:ext uri="{FF2B5EF4-FFF2-40B4-BE49-F238E27FC236}">
                  <a16:creationId xmlns:a16="http://schemas.microsoft.com/office/drawing/2014/main" id="{2BF39DDE-05A6-CA60-A6E2-3F9F3A81E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0318" y="0"/>
              <a:ext cx="4403682" cy="5143500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60B7912-8377-57F9-2FD6-FBFCF2DC604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8800" y="133350"/>
              <a:ext cx="3200400" cy="2133600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Rectangle 68">
            <a:extLst>
              <a:ext uri="{FF2B5EF4-FFF2-40B4-BE49-F238E27FC236}">
                <a16:creationId xmlns:a16="http://schemas.microsoft.com/office/drawing/2014/main" id="{CD967BE0-34A2-580E-D4DC-67929BF43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159" y="4629150"/>
            <a:ext cx="2362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dirty="0">
                <a:solidFill>
                  <a:srgbClr val="FFFF00"/>
                </a:solidFill>
                <a:latin typeface="Times" pitchFamily="2" charset="0"/>
              </a:rPr>
              <a:t>Pereira, JAMA 2012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A648E164-FF7A-C51C-BDFA-0D9CAE7E8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858624"/>
            <a:ext cx="4572000" cy="377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bg2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>
                <a:ea typeface="ＭＳ Ｐゴシック" panose="020B0600070205080204" pitchFamily="34" charset="-128"/>
              </a:rPr>
              <a:t>ORs for index (X axis) v. subsequent  trials when initial ORs &gt;2</a:t>
            </a:r>
          </a:p>
          <a:p>
            <a:r>
              <a:rPr lang="en-US" altLang="en-US" sz="2400" kern="0" dirty="0">
                <a:ea typeface="ＭＳ Ｐゴシック" panose="020B0600070205080204" pitchFamily="34" charset="-128"/>
              </a:rPr>
              <a:t>Blue line shows identical ORs</a:t>
            </a:r>
          </a:p>
          <a:p>
            <a:r>
              <a:rPr lang="en-US" altLang="en-US" sz="2400" kern="0" dirty="0">
                <a:ea typeface="ＭＳ Ｐゴシック" panose="020B0600070205080204" pitchFamily="34" charset="-128"/>
              </a:rPr>
              <a:t>90% of subsequent trials had smaller ORs</a:t>
            </a:r>
          </a:p>
          <a:p>
            <a:r>
              <a:rPr lang="en-US" altLang="en-US" sz="2400" kern="0" dirty="0">
                <a:ea typeface="ＭＳ Ｐゴシック" panose="020B0600070205080204" pitchFamily="34" charset="-128"/>
              </a:rPr>
              <a:t>Median OR decreased 3-fold</a:t>
            </a:r>
          </a:p>
          <a:p>
            <a:r>
              <a:rPr lang="en-US" altLang="en-US" sz="2400" kern="0" dirty="0">
                <a:ea typeface="ＭＳ Ｐゴシック" panose="020B0600070205080204" pitchFamily="34" charset="-128"/>
              </a:rPr>
              <a:t>Note log scale Y axis</a:t>
            </a:r>
          </a:p>
          <a:p>
            <a:endParaRPr lang="en-US" altLang="en-US" kern="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6014772"/>
      </p:ext>
    </p:extLst>
  </p:cSld>
  <p:clrMapOvr>
    <a:masterClrMapping/>
  </p:clrMapOvr>
  <p:transition spd="slow">
    <p:fade thruBlk="1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864AD-B228-6344-83BA-2571E446D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Comparative Effectiveness Trials</a:t>
            </a:r>
          </a:p>
        </p:txBody>
      </p:sp>
      <p:pic>
        <p:nvPicPr>
          <p:cNvPr id="4" name="Picture 3" descr="A close up of a card&#10;&#10;Description automatically generated">
            <a:extLst>
              <a:ext uri="{FF2B5EF4-FFF2-40B4-BE49-F238E27FC236}">
                <a16:creationId xmlns:a16="http://schemas.microsoft.com/office/drawing/2014/main" id="{E753CE28-13E6-F34F-B72C-21CB1CF1C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47170"/>
            <a:ext cx="3733800" cy="36898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CF811C-9552-3544-8255-B1603E8EA045}"/>
              </a:ext>
            </a:extLst>
          </p:cNvPr>
          <p:cNvSpPr txBox="1"/>
          <p:nvPr/>
        </p:nvSpPr>
        <p:spPr>
          <a:xfrm>
            <a:off x="131949" y="870292"/>
            <a:ext cx="3927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Learning healthcare system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4AA1DBB-1846-8148-8421-F2FEEF4DA557}"/>
              </a:ext>
            </a:extLst>
          </p:cNvPr>
          <p:cNvSpPr txBox="1">
            <a:spLocks/>
          </p:cNvSpPr>
          <p:nvPr/>
        </p:nvSpPr>
        <p:spPr>
          <a:xfrm>
            <a:off x="4191000" y="971550"/>
            <a:ext cx="4953000" cy="3886200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chemeClr val="bg2"/>
                </a:solidFill>
              </a:rPr>
              <a:t>Learning healthcare systems</a:t>
            </a:r>
          </a:p>
          <a:p>
            <a:r>
              <a:rPr lang="en-US" kern="0" dirty="0">
                <a:solidFill>
                  <a:schemeClr val="bg2"/>
                </a:solidFill>
              </a:rPr>
              <a:t>Evaluate routine treatments</a:t>
            </a:r>
          </a:p>
          <a:p>
            <a:r>
              <a:rPr lang="en-US" kern="0" dirty="0">
                <a:solidFill>
                  <a:schemeClr val="bg2"/>
                </a:solidFill>
              </a:rPr>
              <a:t>All within standard-of-care</a:t>
            </a:r>
          </a:p>
          <a:p>
            <a:pPr lvl="1"/>
            <a:r>
              <a:rPr lang="en-US" kern="0" dirty="0">
                <a:solidFill>
                  <a:schemeClr val="bg2"/>
                </a:solidFill>
              </a:rPr>
              <a:t>Reasonable people doing things differently</a:t>
            </a:r>
          </a:p>
          <a:p>
            <a:pPr lvl="1"/>
            <a:r>
              <a:rPr lang="en-US" kern="0" dirty="0">
                <a:solidFill>
                  <a:schemeClr val="bg2"/>
                </a:solidFill>
              </a:rPr>
              <a:t>No existing clear evidence</a:t>
            </a:r>
          </a:p>
          <a:p>
            <a:r>
              <a:rPr lang="en-US" kern="0" dirty="0">
                <a:solidFill>
                  <a:srgbClr val="FFFF00"/>
                </a:solidFill>
              </a:rPr>
              <a:t>Consent waived or modified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235E840-11D8-9848-BB72-03B9762E50C3}"/>
              </a:ext>
            </a:extLst>
          </p:cNvPr>
          <p:cNvCxnSpPr/>
          <p:nvPr/>
        </p:nvCxnSpPr>
        <p:spPr bwMode="auto">
          <a:xfrm>
            <a:off x="4114800" y="870292"/>
            <a:ext cx="0" cy="416675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93953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006107EF-A91B-6E4D-ABE5-7206068318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Unpaired Comparison</a:t>
            </a:r>
          </a:p>
        </p:txBody>
      </p:sp>
      <p:pic>
        <p:nvPicPr>
          <p:cNvPr id="14338" name="Picture 2" descr="Unpaired_20111205.tiff">
            <a:extLst>
              <a:ext uri="{FF2B5EF4-FFF2-40B4-BE49-F238E27FC236}">
                <a16:creationId xmlns:a16="http://schemas.microsoft.com/office/drawing/2014/main" id="{EBD59AA2-4AA1-9E47-8150-BF3B79A50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95350"/>
            <a:ext cx="6661730" cy="418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E070CCD-4DEB-0B4F-9DEE-AD8AC69E64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solidFill>
                  <a:schemeClr val="bg2"/>
                </a:solidFill>
                <a:ea typeface="ＭＳ Ｐゴシック" panose="020B0600070205080204" pitchFamily="34" charset="-128"/>
              </a:rPr>
              <a:t>Paired Comparison</a:t>
            </a:r>
          </a:p>
        </p:txBody>
      </p:sp>
      <p:pic>
        <p:nvPicPr>
          <p:cNvPr id="15362" name="Picture 2" descr="Paired_20111205.tiff">
            <a:extLst>
              <a:ext uri="{FF2B5EF4-FFF2-40B4-BE49-F238E27FC236}">
                <a16:creationId xmlns:a16="http://schemas.microsoft.com/office/drawing/2014/main" id="{2E6D6880-C481-0143-AE34-593AABBD4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67070"/>
            <a:ext cx="6629400" cy="416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A6E3B1A-1542-AA4B-8208-36D3EC7E2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Disadvantages of Cross-over Design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BEC08411-4E3B-294D-919F-7987A0A31D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Assumes underlying disease state is static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Assumes lack of carry-over effect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Some treatments have long-term or permanent effect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Can</a:t>
            </a:r>
            <a:r>
              <a:rPr lang="en-US" altLang="ja-JP" dirty="0">
                <a:ea typeface="ＭＳ Ｐゴシック" panose="020B0600070205080204" pitchFamily="34" charset="-128"/>
              </a:rPr>
              <a:t> not be used for one-time treatments such as surgery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May require a treatment-free washout period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Evaluate markers rather than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hard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outcomes</a:t>
            </a:r>
          </a:p>
        </p:txBody>
      </p:sp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untitled 1">
  <a:themeElements>
    <a:clrScheme name="">
      <a:dk1>
        <a:srgbClr val="FFFFFF"/>
      </a:dk1>
      <a:lt1>
        <a:srgbClr val="CCFFFF"/>
      </a:lt1>
      <a:dk2>
        <a:srgbClr val="0033CC"/>
      </a:dk2>
      <a:lt2>
        <a:srgbClr val="CCFFFF"/>
      </a:lt2>
      <a:accent1>
        <a:srgbClr val="618FFD"/>
      </a:accent1>
      <a:accent2>
        <a:srgbClr val="00AE00"/>
      </a:accent2>
      <a:accent3>
        <a:srgbClr val="AAADE2"/>
      </a:accent3>
      <a:accent4>
        <a:srgbClr val="AE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" pitchFamily="1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19125</TotalTime>
  <Pages>24</Pages>
  <Words>2398</Words>
  <Application>Microsoft Macintosh PowerPoint</Application>
  <PresentationFormat>On-screen Show (16:9)</PresentationFormat>
  <Paragraphs>646</Paragraphs>
  <Slides>65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4" baseType="lpstr">
      <vt:lpstr>ＭＳ Ｐゴシック</vt:lpstr>
      <vt:lpstr>Arial</vt:lpstr>
      <vt:lpstr>Comic Sans MS</vt:lpstr>
      <vt:lpstr>Helvetica</vt:lpstr>
      <vt:lpstr>Palatino</vt:lpstr>
      <vt:lpstr>Symbol</vt:lpstr>
      <vt:lpstr>Times</vt:lpstr>
      <vt:lpstr>Times New Roman</vt:lpstr>
      <vt:lpstr>untitled 1</vt:lpstr>
      <vt:lpstr>PowerPoint Presentation</vt:lpstr>
      <vt:lpstr>Clinical Trials</vt:lpstr>
      <vt:lpstr>Randomized Clinical Trials (RCTs)</vt:lpstr>
      <vt:lpstr>Types of Trials</vt:lpstr>
      <vt:lpstr>Parallel Group</vt:lpstr>
      <vt:lpstr>Cross-over Diagram</vt:lpstr>
      <vt:lpstr>Unpaired Comparison</vt:lpstr>
      <vt:lpstr>Paired Comparison</vt:lpstr>
      <vt:lpstr>Disadvantages of Cross-over Design</vt:lpstr>
      <vt:lpstr>Factorial Trials; Devereaux NEJM 2014</vt:lpstr>
      <vt:lpstr>Factorial Trial Pros &amp; Cons</vt:lpstr>
      <vt:lpstr>Comparative Effectiveness Trials</vt:lpstr>
      <vt:lpstr>US Criteria for Waived-Modified Consent</vt:lpstr>
      <vt:lpstr>Clinician Gatekeeping is Unethical</vt:lpstr>
      <vt:lpstr>Types of Modified Consent</vt:lpstr>
      <vt:lpstr>Real-time Randomization, Consent Waived</vt:lpstr>
      <vt:lpstr>Cluster Trials</vt:lpstr>
      <vt:lpstr>Conventional Cluster Trials</vt:lpstr>
      <vt:lpstr>Step-wedge Cluster Trials</vt:lpstr>
      <vt:lpstr>Multiple Cross-over Cluster Trials</vt:lpstr>
      <vt:lpstr>Cluster Trial Challenges</vt:lpstr>
      <vt:lpstr>Cluster Trial Summary</vt:lpstr>
      <vt:lpstr>Composite Outcomes</vt:lpstr>
      <vt:lpstr>Consider a Treatment for Diabetes</vt:lpstr>
      <vt:lpstr>Collapsed Composite Requirements</vt:lpstr>
      <vt:lpstr>Alternate Analysis Strategies</vt:lpstr>
      <vt:lpstr>Beware of Component Heterogeneity</vt:lpstr>
      <vt:lpstr>Subject Selection</vt:lpstr>
      <vt:lpstr>Randomization and Allocation</vt:lpstr>
      <vt:lpstr>Blinding / Masking</vt:lpstr>
      <vt:lpstr>Placebo Effect</vt:lpstr>
      <vt:lpstr>Four Blinded Arthritis Trials</vt:lpstr>
      <vt:lpstr>Selection of Outcomes</vt:lpstr>
      <vt:lpstr>Patient-oriented Endpoints</vt:lpstr>
      <vt:lpstr>Pysiologically Distal</vt:lpstr>
      <vt:lpstr>Temporally Delayed</vt:lpstr>
      <vt:lpstr>Poor Choice for Major Outcomes</vt:lpstr>
      <vt:lpstr>Multiple “Looks”</vt:lpstr>
      <vt:lpstr>Interim Analyses &amp; Stopping Rules</vt:lpstr>
      <vt:lpstr>Fragile Results</vt:lpstr>
      <vt:lpstr>Sample Size and 95% Confidence Intervals</vt:lpstr>
      <vt:lpstr>Replication of Trials</vt:lpstr>
      <vt:lpstr>Replication of Studies</vt:lpstr>
      <vt:lpstr>Replication of Studies</vt:lpstr>
      <vt:lpstr>Four versus Five Rx for CML</vt:lpstr>
      <vt:lpstr>Problem Solved?</vt:lpstr>
      <vt:lpstr>How About Now?</vt:lpstr>
      <vt:lpstr>Small Studies Often Wrong! </vt:lpstr>
      <vt:lpstr>Small Trials Over-estimate Benefit</vt:lpstr>
      <vt:lpstr>Goal-directed Fluids &amp; Pneumonia</vt:lpstr>
      <vt:lpstr>Dose-response Matters</vt:lpstr>
      <vt:lpstr>Multi-center Trials</vt:lpstr>
      <vt:lpstr>Potential Problems</vt:lpstr>
      <vt:lpstr>Analysis Strategies</vt:lpstr>
      <vt:lpstr>PowerPoint Presentation</vt:lpstr>
      <vt:lpstr>Well-done Trials Can Still be Wrong</vt:lpstr>
      <vt:lpstr>Attrition Bias in Randomized Trials</vt:lpstr>
      <vt:lpstr>PowerPoint Presentation</vt:lpstr>
      <vt:lpstr>PowerPoint Presentation</vt:lpstr>
      <vt:lpstr>Factorial Outcome Example</vt:lpstr>
      <vt:lpstr>External Threats to Validity</vt:lpstr>
      <vt:lpstr>PowerPoint Presentation</vt:lpstr>
      <vt:lpstr>Trial Management</vt:lpstr>
      <vt:lpstr>Replication Fails</vt:lpstr>
      <vt:lpstr>Comparative Effectiveness Trials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Sessler, Daniel I</cp:lastModifiedBy>
  <cp:revision>583</cp:revision>
  <cp:lastPrinted>1997-11-20T13:06:47Z</cp:lastPrinted>
  <dcterms:created xsi:type="dcterms:W3CDTF">2008-12-02T16:16:09Z</dcterms:created>
  <dcterms:modified xsi:type="dcterms:W3CDTF">2026-05-26T16:28:55Z</dcterms:modified>
</cp:coreProperties>
</file>