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558" r:id="rId2"/>
    <p:sldId id="491" r:id="rId3"/>
    <p:sldId id="423" r:id="rId4"/>
    <p:sldId id="399" r:id="rId5"/>
    <p:sldId id="404" r:id="rId6"/>
    <p:sldId id="647" r:id="rId7"/>
    <p:sldId id="492" r:id="rId8"/>
    <p:sldId id="493" r:id="rId9"/>
    <p:sldId id="494" r:id="rId10"/>
    <p:sldId id="412" r:id="rId11"/>
    <p:sldId id="442" r:id="rId12"/>
    <p:sldId id="395" r:id="rId13"/>
    <p:sldId id="465" r:id="rId14"/>
    <p:sldId id="474" r:id="rId15"/>
    <p:sldId id="563" r:id="rId16"/>
    <p:sldId id="407" r:id="rId17"/>
    <p:sldId id="410" r:id="rId18"/>
    <p:sldId id="649" r:id="rId19"/>
    <p:sldId id="566" r:id="rId20"/>
    <p:sldId id="650" r:id="rId21"/>
    <p:sldId id="567" r:id="rId22"/>
    <p:sldId id="569" r:id="rId23"/>
    <p:sldId id="648" r:id="rId24"/>
    <p:sldId id="576" r:id="rId25"/>
    <p:sldId id="573" r:id="rId26"/>
    <p:sldId id="646" r:id="rId27"/>
    <p:sldId id="645" r:id="rId28"/>
    <p:sldId id="653" r:id="rId29"/>
    <p:sldId id="574" r:id="rId30"/>
  </p:sldIdLst>
  <p:sldSz cx="10566400" cy="5943600"/>
  <p:notesSz cx="9144000" cy="6858000"/>
  <p:custShowLst>
    <p:custShow name="First Hour Thermoregulation" id="0">
      <p:sldLst/>
    </p:custShow>
    <p:custShow name="Second Hour Thermoregulation" id="1">
      <p:sldLst/>
    </p:custShow>
    <p:custShow name="One-Hour Grand Rounds" id="2">
      <p:sldLst/>
    </p:custShow>
  </p:custShow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bg2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3200" kern="1200">
        <a:solidFill>
          <a:schemeClr val="bg2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3200" kern="1200">
        <a:solidFill>
          <a:schemeClr val="bg2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3200" kern="1200">
        <a:solidFill>
          <a:schemeClr val="bg2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3200" kern="1200">
        <a:solidFill>
          <a:schemeClr val="bg2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72">
          <p15:clr>
            <a:srgbClr val="A4A3A4"/>
          </p15:clr>
        </p15:guide>
        <p15:guide id="2" pos="33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26"/>
    <p:restoredTop sz="96966"/>
  </p:normalViewPr>
  <p:slideViewPr>
    <p:cSldViewPr snapToGrid="0">
      <p:cViewPr varScale="1">
        <p:scale>
          <a:sx n="197" d="100"/>
          <a:sy n="197" d="100"/>
        </p:scale>
        <p:origin x="264" y="888"/>
      </p:cViewPr>
      <p:guideLst>
        <p:guide orient="horz" pos="1872"/>
        <p:guide pos="3328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002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4FDB2C7-6F93-8E08-5B91-CA4ABC8B80D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A3FB278E-3F74-C075-301B-206AD28F594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87588" y="514350"/>
            <a:ext cx="4570412" cy="2571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0138866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219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C3688F17-81E8-3E1E-0A2C-94572E822B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0035" name="Rectangle 3">
            <a:extLst>
              <a:ext uri="{FF2B5EF4-FFF2-40B4-BE49-F238E27FC236}">
                <a16:creationId xmlns:a16="http://schemas.microsoft.com/office/drawing/2014/main" id="{D2382947-314B-298F-1858-49605BBB56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4357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60FC650D-E03D-FE4F-97F3-D60D875D43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>
            <a:extLst>
              <a:ext uri="{FF2B5EF4-FFF2-40B4-BE49-F238E27FC236}">
                <a16:creationId xmlns:a16="http://schemas.microsoft.com/office/drawing/2014/main" id="{F49792D4-346A-4BC4-0688-9FD8D85336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9137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2443AF71-A8DB-B36A-8072-C00B127281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6B2FEB8D-B6ED-D34D-B1DA-8C2EF7F66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534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E8577251-A65B-B5F8-7784-E32414DE8D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9667" name="Rectangle 3">
            <a:extLst>
              <a:ext uri="{FF2B5EF4-FFF2-40B4-BE49-F238E27FC236}">
                <a16:creationId xmlns:a16="http://schemas.microsoft.com/office/drawing/2014/main" id="{00E92430-48F8-2872-214F-1E7420381D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>
                <a:ea typeface="ＭＳ Ｐゴシック" charset="0"/>
                <a:cs typeface="+mn-cs"/>
              </a:rPr>
              <a:t>Two other small randomized trials (re-analyses of previous studies): Christopherson and Tsui</a:t>
            </a:r>
          </a:p>
        </p:txBody>
      </p:sp>
    </p:spTree>
    <p:extLst>
      <p:ext uri="{BB962C8B-B14F-4D97-AF65-F5344CB8AC3E}">
        <p14:creationId xmlns:p14="http://schemas.microsoft.com/office/powerpoint/2010/main" val="3347100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E1FD13E7-DE5F-AC17-4443-BD4667F3C9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88E67237-7CCD-938B-74C9-FF14412608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072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7E507A98-137B-AE2F-2116-66BDF89BFD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B40C56ED-CBCB-A994-4706-A97E9627F5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56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id="{1827A1AB-C6DD-00EE-23DE-AA21421BFE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3955" name="Rectangle 3">
            <a:extLst>
              <a:ext uri="{FF2B5EF4-FFF2-40B4-BE49-F238E27FC236}">
                <a16:creationId xmlns:a16="http://schemas.microsoft.com/office/drawing/2014/main" id="{F9ED437E-D703-E286-E7B9-0E4D59366E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032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id="{B1DB82F7-F3C0-7C21-622D-82D03B86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58F9FE84-A852-0240-E492-D74117CC27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341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id="{9603E7FC-F1F0-DB2F-201A-2B7E504B34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>
            <a:extLst>
              <a:ext uri="{FF2B5EF4-FFF2-40B4-BE49-F238E27FC236}">
                <a16:creationId xmlns:a16="http://schemas.microsoft.com/office/drawing/2014/main" id="{34D821C6-FB91-4E96-0334-2FFB3AB969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2435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A7E4F371-8112-ECC0-4AA0-3C0BD811B9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>
            <a:extLst>
              <a:ext uri="{FF2B5EF4-FFF2-40B4-BE49-F238E27FC236}">
                <a16:creationId xmlns:a16="http://schemas.microsoft.com/office/drawing/2014/main" id="{C2311EA9-08E8-F64A-8AED-B63FAE73AC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020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C165BC96-D371-3176-ABAA-DBF24C4B69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C06F6A4B-1004-BA72-AC87-3196ED4066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386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33DA8D79-89D7-EF4A-A1B8-39FC4C62A1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>
            <a:extLst>
              <a:ext uri="{FF2B5EF4-FFF2-40B4-BE49-F238E27FC236}">
                <a16:creationId xmlns:a16="http://schemas.microsoft.com/office/drawing/2014/main" id="{FDBE3F64-0C09-E35F-1BD0-BB6C80E5A0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647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9E325981-DC4E-8F3E-96D2-8F7CC29AFE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>
            <a:extLst>
              <a:ext uri="{FF2B5EF4-FFF2-40B4-BE49-F238E27FC236}">
                <a16:creationId xmlns:a16="http://schemas.microsoft.com/office/drawing/2014/main" id="{9442EA2F-9279-4110-3FF5-05BA3A13AD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3745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889" y="1846263"/>
            <a:ext cx="8980625" cy="12747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5776" y="3368675"/>
            <a:ext cx="7394849" cy="1517650"/>
          </a:xfrm>
        </p:spPr>
        <p:txBody>
          <a:bodyPr/>
          <a:lstStyle>
            <a:lvl1pPr marL="0" indent="0" algn="ctr">
              <a:buNone/>
              <a:defRPr/>
            </a:lvl1pPr>
            <a:lvl2pPr marL="587045" indent="0" algn="ctr">
              <a:buNone/>
              <a:defRPr/>
            </a:lvl2pPr>
            <a:lvl3pPr marL="1174090" indent="0" algn="ctr">
              <a:buNone/>
              <a:defRPr/>
            </a:lvl3pPr>
            <a:lvl4pPr marL="1761134" indent="0" algn="ctr">
              <a:buNone/>
              <a:defRPr/>
            </a:lvl4pPr>
            <a:lvl5pPr marL="2348179" indent="0" algn="ctr">
              <a:buNone/>
              <a:defRPr/>
            </a:lvl5pPr>
            <a:lvl6pPr marL="2935224" indent="0" algn="ctr">
              <a:buNone/>
              <a:defRPr/>
            </a:lvl6pPr>
            <a:lvl7pPr marL="3522269" indent="0" algn="ctr">
              <a:buNone/>
              <a:defRPr/>
            </a:lvl7pPr>
            <a:lvl8pPr marL="4109314" indent="0" algn="ctr">
              <a:buNone/>
              <a:defRPr/>
            </a:lvl8pPr>
            <a:lvl9pPr marL="469635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65048251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1753251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12571" y="0"/>
            <a:ext cx="2637523" cy="59007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" y="0"/>
            <a:ext cx="7716896" cy="59007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60480576"/>
      </p:ext>
    </p:extLst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50094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01790" y="992188"/>
            <a:ext cx="10283080" cy="490855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63574983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9487978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692" y="3819526"/>
            <a:ext cx="8980625" cy="1179513"/>
          </a:xfrm>
        </p:spPr>
        <p:txBody>
          <a:bodyPr anchor="t"/>
          <a:lstStyle>
            <a:lvl1pPr algn="l">
              <a:defRPr sz="513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692" y="2519363"/>
            <a:ext cx="8980625" cy="1300162"/>
          </a:xfrm>
        </p:spPr>
        <p:txBody>
          <a:bodyPr anchor="b"/>
          <a:lstStyle>
            <a:lvl1pPr marL="0" indent="0">
              <a:buNone/>
              <a:defRPr sz="2568"/>
            </a:lvl1pPr>
            <a:lvl2pPr marL="587045" indent="0">
              <a:buNone/>
              <a:defRPr sz="2311"/>
            </a:lvl2pPr>
            <a:lvl3pPr marL="1174090" indent="0">
              <a:buNone/>
              <a:defRPr sz="2054"/>
            </a:lvl3pPr>
            <a:lvl4pPr marL="1761134" indent="0">
              <a:buNone/>
              <a:defRPr sz="1798"/>
            </a:lvl4pPr>
            <a:lvl5pPr marL="2348179" indent="0">
              <a:buNone/>
              <a:defRPr sz="1798"/>
            </a:lvl5pPr>
            <a:lvl6pPr marL="2935224" indent="0">
              <a:buNone/>
              <a:defRPr sz="1798"/>
            </a:lvl6pPr>
            <a:lvl7pPr marL="3522269" indent="0">
              <a:buNone/>
              <a:defRPr sz="1798"/>
            </a:lvl7pPr>
            <a:lvl8pPr marL="4109314" indent="0">
              <a:buNone/>
              <a:defRPr sz="1798"/>
            </a:lvl8pPr>
            <a:lvl9pPr marL="4696358" indent="0">
              <a:buNone/>
              <a:defRPr sz="17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2561194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1790" y="992188"/>
            <a:ext cx="5042684" cy="4908550"/>
          </a:xfrm>
        </p:spPr>
        <p:txBody>
          <a:bodyPr/>
          <a:lstStyle>
            <a:lvl1pPr>
              <a:defRPr sz="3595"/>
            </a:lvl1pPr>
            <a:lvl2pPr>
              <a:defRPr sz="3082"/>
            </a:lvl2pPr>
            <a:lvl3pPr>
              <a:defRPr sz="2568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0147" y="992188"/>
            <a:ext cx="5044722" cy="4908550"/>
          </a:xfrm>
        </p:spPr>
        <p:txBody>
          <a:bodyPr/>
          <a:lstStyle>
            <a:lvl1pPr>
              <a:defRPr sz="3595"/>
            </a:lvl1pPr>
            <a:lvl2pPr>
              <a:defRPr sz="3082"/>
            </a:lvl2pPr>
            <a:lvl3pPr>
              <a:defRPr sz="2568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031488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14" y="238125"/>
            <a:ext cx="9510575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7913" y="1330325"/>
            <a:ext cx="4669680" cy="554038"/>
          </a:xfrm>
        </p:spPr>
        <p:txBody>
          <a:bodyPr anchor="b"/>
          <a:lstStyle>
            <a:lvl1pPr marL="0" indent="0">
              <a:buNone/>
              <a:defRPr sz="3082" b="1"/>
            </a:lvl1pPr>
            <a:lvl2pPr marL="587045" indent="0">
              <a:buNone/>
              <a:defRPr sz="2568" b="1"/>
            </a:lvl2pPr>
            <a:lvl3pPr marL="1174090" indent="0">
              <a:buNone/>
              <a:defRPr sz="2311" b="1"/>
            </a:lvl3pPr>
            <a:lvl4pPr marL="1761134" indent="0">
              <a:buNone/>
              <a:defRPr sz="2054" b="1"/>
            </a:lvl4pPr>
            <a:lvl5pPr marL="2348179" indent="0">
              <a:buNone/>
              <a:defRPr sz="2054" b="1"/>
            </a:lvl5pPr>
            <a:lvl6pPr marL="2935224" indent="0">
              <a:buNone/>
              <a:defRPr sz="2054" b="1"/>
            </a:lvl6pPr>
            <a:lvl7pPr marL="3522269" indent="0">
              <a:buNone/>
              <a:defRPr sz="2054" b="1"/>
            </a:lvl7pPr>
            <a:lvl8pPr marL="4109314" indent="0">
              <a:buNone/>
              <a:defRPr sz="2054" b="1"/>
            </a:lvl8pPr>
            <a:lvl9pPr marL="4696358" indent="0">
              <a:buNone/>
              <a:defRPr sz="205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913" y="1884363"/>
            <a:ext cx="4669680" cy="3424237"/>
          </a:xfrm>
        </p:spPr>
        <p:txBody>
          <a:bodyPr/>
          <a:lstStyle>
            <a:lvl1pPr>
              <a:defRPr sz="3082"/>
            </a:lvl1pPr>
            <a:lvl2pPr>
              <a:defRPr sz="2568"/>
            </a:lvl2pPr>
            <a:lvl3pPr>
              <a:defRPr sz="2311"/>
            </a:lvl3pPr>
            <a:lvl4pPr>
              <a:defRPr sz="2054"/>
            </a:lvl4pPr>
            <a:lvl5pPr>
              <a:defRPr sz="2054"/>
            </a:lvl5pPr>
            <a:lvl6pPr>
              <a:defRPr sz="2054"/>
            </a:lvl6pPr>
            <a:lvl7pPr>
              <a:defRPr sz="2054"/>
            </a:lvl7pPr>
            <a:lvl8pPr>
              <a:defRPr sz="2054"/>
            </a:lvl8pPr>
            <a:lvl9pPr>
              <a:defRPr sz="20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66770" y="1330325"/>
            <a:ext cx="4671719" cy="554038"/>
          </a:xfrm>
        </p:spPr>
        <p:txBody>
          <a:bodyPr anchor="b"/>
          <a:lstStyle>
            <a:lvl1pPr marL="0" indent="0">
              <a:buNone/>
              <a:defRPr sz="3082" b="1"/>
            </a:lvl1pPr>
            <a:lvl2pPr marL="587045" indent="0">
              <a:buNone/>
              <a:defRPr sz="2568" b="1"/>
            </a:lvl2pPr>
            <a:lvl3pPr marL="1174090" indent="0">
              <a:buNone/>
              <a:defRPr sz="2311" b="1"/>
            </a:lvl3pPr>
            <a:lvl4pPr marL="1761134" indent="0">
              <a:buNone/>
              <a:defRPr sz="2054" b="1"/>
            </a:lvl4pPr>
            <a:lvl5pPr marL="2348179" indent="0">
              <a:buNone/>
              <a:defRPr sz="2054" b="1"/>
            </a:lvl5pPr>
            <a:lvl6pPr marL="2935224" indent="0">
              <a:buNone/>
              <a:defRPr sz="2054" b="1"/>
            </a:lvl6pPr>
            <a:lvl7pPr marL="3522269" indent="0">
              <a:buNone/>
              <a:defRPr sz="2054" b="1"/>
            </a:lvl7pPr>
            <a:lvl8pPr marL="4109314" indent="0">
              <a:buNone/>
              <a:defRPr sz="2054" b="1"/>
            </a:lvl8pPr>
            <a:lvl9pPr marL="4696358" indent="0">
              <a:buNone/>
              <a:defRPr sz="205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66770" y="1884363"/>
            <a:ext cx="4671719" cy="3424237"/>
          </a:xfrm>
        </p:spPr>
        <p:txBody>
          <a:bodyPr/>
          <a:lstStyle>
            <a:lvl1pPr>
              <a:defRPr sz="3082"/>
            </a:lvl1pPr>
            <a:lvl2pPr>
              <a:defRPr sz="2568"/>
            </a:lvl2pPr>
            <a:lvl3pPr>
              <a:defRPr sz="2311"/>
            </a:lvl3pPr>
            <a:lvl4pPr>
              <a:defRPr sz="2054"/>
            </a:lvl4pPr>
            <a:lvl5pPr>
              <a:defRPr sz="2054"/>
            </a:lvl5pPr>
            <a:lvl6pPr>
              <a:defRPr sz="2054"/>
            </a:lvl6pPr>
            <a:lvl7pPr>
              <a:defRPr sz="2054"/>
            </a:lvl7pPr>
            <a:lvl8pPr>
              <a:defRPr sz="2054"/>
            </a:lvl8pPr>
            <a:lvl9pPr>
              <a:defRPr sz="20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4744199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60287193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6710583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914" y="236539"/>
            <a:ext cx="3477291" cy="1006475"/>
          </a:xfrm>
        </p:spPr>
        <p:txBody>
          <a:bodyPr/>
          <a:lstStyle>
            <a:lvl1pPr algn="l">
              <a:defRPr sz="25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578" y="236538"/>
            <a:ext cx="5906911" cy="5072062"/>
          </a:xfrm>
        </p:spPr>
        <p:txBody>
          <a:bodyPr/>
          <a:lstStyle>
            <a:lvl1pPr>
              <a:defRPr sz="4109"/>
            </a:lvl1pPr>
            <a:lvl2pPr>
              <a:defRPr sz="3595"/>
            </a:lvl2pPr>
            <a:lvl3pPr>
              <a:defRPr sz="3082"/>
            </a:lvl3pPr>
            <a:lvl4pPr>
              <a:defRPr sz="2568"/>
            </a:lvl4pPr>
            <a:lvl5pPr>
              <a:defRPr sz="2568"/>
            </a:lvl5pPr>
            <a:lvl6pPr>
              <a:defRPr sz="2568"/>
            </a:lvl6pPr>
            <a:lvl7pPr>
              <a:defRPr sz="2568"/>
            </a:lvl7pPr>
            <a:lvl8pPr>
              <a:defRPr sz="2568"/>
            </a:lvl8pPr>
            <a:lvl9pPr>
              <a:defRPr sz="25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914" y="1243014"/>
            <a:ext cx="3477291" cy="4065587"/>
          </a:xfrm>
        </p:spPr>
        <p:txBody>
          <a:bodyPr/>
          <a:lstStyle>
            <a:lvl1pPr marL="0" indent="0">
              <a:buNone/>
              <a:defRPr sz="1798"/>
            </a:lvl1pPr>
            <a:lvl2pPr marL="587045" indent="0">
              <a:buNone/>
              <a:defRPr sz="1541"/>
            </a:lvl2pPr>
            <a:lvl3pPr marL="1174090" indent="0">
              <a:buNone/>
              <a:defRPr sz="1284"/>
            </a:lvl3pPr>
            <a:lvl4pPr marL="1761134" indent="0">
              <a:buNone/>
              <a:defRPr sz="1156"/>
            </a:lvl4pPr>
            <a:lvl5pPr marL="2348179" indent="0">
              <a:buNone/>
              <a:defRPr sz="1156"/>
            </a:lvl5pPr>
            <a:lvl6pPr marL="2935224" indent="0">
              <a:buNone/>
              <a:defRPr sz="1156"/>
            </a:lvl6pPr>
            <a:lvl7pPr marL="3522269" indent="0">
              <a:buNone/>
              <a:defRPr sz="1156"/>
            </a:lvl7pPr>
            <a:lvl8pPr marL="4109314" indent="0">
              <a:buNone/>
              <a:defRPr sz="1156"/>
            </a:lvl8pPr>
            <a:lvl9pPr marL="4696358" indent="0">
              <a:buNone/>
              <a:defRPr sz="11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8415438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0884" y="4160839"/>
            <a:ext cx="6341064" cy="490537"/>
          </a:xfrm>
        </p:spPr>
        <p:txBody>
          <a:bodyPr/>
          <a:lstStyle>
            <a:lvl1pPr algn="l">
              <a:defRPr sz="25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70884" y="531814"/>
            <a:ext cx="6341064" cy="3565525"/>
          </a:xfrm>
        </p:spPr>
        <p:txBody>
          <a:bodyPr/>
          <a:lstStyle>
            <a:lvl1pPr marL="0" indent="0">
              <a:buNone/>
              <a:defRPr sz="4109"/>
            </a:lvl1pPr>
            <a:lvl2pPr marL="587045" indent="0">
              <a:buNone/>
              <a:defRPr sz="3595"/>
            </a:lvl2pPr>
            <a:lvl3pPr marL="1174090" indent="0">
              <a:buNone/>
              <a:defRPr sz="3082"/>
            </a:lvl3pPr>
            <a:lvl4pPr marL="1761134" indent="0">
              <a:buNone/>
              <a:defRPr sz="2568"/>
            </a:lvl4pPr>
            <a:lvl5pPr marL="2348179" indent="0">
              <a:buNone/>
              <a:defRPr sz="2568"/>
            </a:lvl5pPr>
            <a:lvl6pPr marL="2935224" indent="0">
              <a:buNone/>
              <a:defRPr sz="2568"/>
            </a:lvl6pPr>
            <a:lvl7pPr marL="3522269" indent="0">
              <a:buNone/>
              <a:defRPr sz="2568"/>
            </a:lvl7pPr>
            <a:lvl8pPr marL="4109314" indent="0">
              <a:buNone/>
              <a:defRPr sz="2568"/>
            </a:lvl8pPr>
            <a:lvl9pPr marL="4696358" indent="0">
              <a:buNone/>
              <a:defRPr sz="2568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70884" y="4651375"/>
            <a:ext cx="6341064" cy="698500"/>
          </a:xfrm>
        </p:spPr>
        <p:txBody>
          <a:bodyPr/>
          <a:lstStyle>
            <a:lvl1pPr marL="0" indent="0">
              <a:buNone/>
              <a:defRPr sz="1798"/>
            </a:lvl1pPr>
            <a:lvl2pPr marL="587045" indent="0">
              <a:buNone/>
              <a:defRPr sz="1541"/>
            </a:lvl2pPr>
            <a:lvl3pPr marL="1174090" indent="0">
              <a:buNone/>
              <a:defRPr sz="1284"/>
            </a:lvl3pPr>
            <a:lvl4pPr marL="1761134" indent="0">
              <a:buNone/>
              <a:defRPr sz="1156"/>
            </a:lvl4pPr>
            <a:lvl5pPr marL="2348179" indent="0">
              <a:buNone/>
              <a:defRPr sz="1156"/>
            </a:lvl5pPr>
            <a:lvl6pPr marL="2935224" indent="0">
              <a:buNone/>
              <a:defRPr sz="1156"/>
            </a:lvl6pPr>
            <a:lvl7pPr marL="3522269" indent="0">
              <a:buNone/>
              <a:defRPr sz="1156"/>
            </a:lvl7pPr>
            <a:lvl8pPr marL="4109314" indent="0">
              <a:buNone/>
              <a:defRPr sz="1156"/>
            </a:lvl8pPr>
            <a:lvl9pPr marL="4696358" indent="0">
              <a:buNone/>
              <a:defRPr sz="11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9644836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72A759-6152-CADC-3B15-7760BAF819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05505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025" tIns="36512" rIns="73025" bIns="3651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F1C8CE9-C7E7-1733-5042-8EBECAF4D4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01613" y="992188"/>
            <a:ext cx="10283825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025" tIns="36512" rIns="73025" bIns="365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Line 4">
            <a:extLst>
              <a:ext uri="{FF2B5EF4-FFF2-40B4-BE49-F238E27FC236}">
                <a16:creationId xmlns:a16="http://schemas.microsoft.com/office/drawing/2014/main" id="{5F680110-952F-A171-C5B9-246193BAF435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38" y="795338"/>
            <a:ext cx="1048385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4109"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1029" name="Line 5">
            <a:extLst>
              <a:ext uri="{FF2B5EF4-FFF2-40B4-BE49-F238E27FC236}">
                <a16:creationId xmlns:a16="http://schemas.microsoft.com/office/drawing/2014/main" id="{F97926F2-75BB-28AC-34EE-8626AB30F685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38" y="890588"/>
            <a:ext cx="1048385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4109">
              <a:latin typeface="Helvetica" pitchFamily="2" charset="0"/>
              <a:ea typeface="ＭＳ Ｐゴシック" panose="020B0600070205080204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587045" algn="ctr" defTabSz="939680" rtl="0" eaLnBrk="0" fontAlgn="base" hangingPunct="0">
        <a:spcBef>
          <a:spcPct val="0"/>
        </a:spcBef>
        <a:spcAft>
          <a:spcPct val="0"/>
        </a:spcAft>
        <a:defRPr sz="5136">
          <a:solidFill>
            <a:schemeClr val="tx1"/>
          </a:solidFill>
          <a:latin typeface="Arial" charset="0"/>
          <a:ea typeface="ＭＳ Ｐゴシック" charset="0"/>
        </a:defRPr>
      </a:lvl6pPr>
      <a:lvl7pPr marL="1174090" algn="ctr" defTabSz="939680" rtl="0" eaLnBrk="0" fontAlgn="base" hangingPunct="0">
        <a:spcBef>
          <a:spcPct val="0"/>
        </a:spcBef>
        <a:spcAft>
          <a:spcPct val="0"/>
        </a:spcAft>
        <a:defRPr sz="5136">
          <a:solidFill>
            <a:schemeClr val="tx1"/>
          </a:solidFill>
          <a:latin typeface="Arial" charset="0"/>
          <a:ea typeface="ＭＳ Ｐゴシック" charset="0"/>
        </a:defRPr>
      </a:lvl7pPr>
      <a:lvl8pPr marL="1761134" algn="ctr" defTabSz="939680" rtl="0" eaLnBrk="0" fontAlgn="base" hangingPunct="0">
        <a:spcBef>
          <a:spcPct val="0"/>
        </a:spcBef>
        <a:spcAft>
          <a:spcPct val="0"/>
        </a:spcAft>
        <a:defRPr sz="5136">
          <a:solidFill>
            <a:schemeClr val="tx1"/>
          </a:solidFill>
          <a:latin typeface="Arial" charset="0"/>
          <a:ea typeface="ＭＳ Ｐゴシック" charset="0"/>
        </a:defRPr>
      </a:lvl8pPr>
      <a:lvl9pPr marL="2348179" algn="ctr" defTabSz="939680" rtl="0" eaLnBrk="0" fontAlgn="base" hangingPunct="0">
        <a:spcBef>
          <a:spcPct val="0"/>
        </a:spcBef>
        <a:spcAft>
          <a:spcPct val="0"/>
        </a:spcAft>
        <a:defRPr sz="5136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52425" indent="-352425" algn="l" defTabSz="938213" rtl="0" eaLnBrk="0" fontAlgn="base" hangingPunct="0">
        <a:spcBef>
          <a:spcPct val="50000"/>
        </a:spcBef>
        <a:spcAft>
          <a:spcPct val="0"/>
        </a:spcAft>
        <a:defRPr sz="38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2000" indent="-261938" algn="l" defTabSz="938213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Palatino" charset="0"/>
        <a:buChar char="•"/>
        <a:defRPr sz="35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73163" indent="-233363" algn="l" defTabSz="938213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00000"/>
        <a:buChar char="–"/>
        <a:defRPr sz="30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41475" indent="-233363" algn="l" defTabSz="938213" rtl="0" eaLnBrk="0" fontAlgn="base" hangingPunct="0">
        <a:spcBef>
          <a:spcPct val="20000"/>
        </a:spcBef>
        <a:spcAft>
          <a:spcPct val="0"/>
        </a:spcAft>
        <a:defRPr sz="38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defRPr sz="38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700814" indent="-234411" algn="l" defTabSz="939680" rtl="0" eaLnBrk="0" fontAlgn="base" hangingPunct="0">
        <a:spcBef>
          <a:spcPct val="20000"/>
        </a:spcBef>
        <a:spcAft>
          <a:spcPct val="0"/>
        </a:spcAft>
        <a:defRPr sz="3852">
          <a:solidFill>
            <a:schemeClr val="tx1"/>
          </a:solidFill>
          <a:latin typeface="+mn-lt"/>
          <a:ea typeface="+mn-ea"/>
        </a:defRPr>
      </a:lvl6pPr>
      <a:lvl7pPr marL="3287859" indent="-234411" algn="l" defTabSz="939680" rtl="0" eaLnBrk="0" fontAlgn="base" hangingPunct="0">
        <a:spcBef>
          <a:spcPct val="20000"/>
        </a:spcBef>
        <a:spcAft>
          <a:spcPct val="0"/>
        </a:spcAft>
        <a:defRPr sz="3852">
          <a:solidFill>
            <a:schemeClr val="tx1"/>
          </a:solidFill>
          <a:latin typeface="+mn-lt"/>
          <a:ea typeface="+mn-ea"/>
        </a:defRPr>
      </a:lvl7pPr>
      <a:lvl8pPr marL="3874904" indent="-234411" algn="l" defTabSz="939680" rtl="0" eaLnBrk="0" fontAlgn="base" hangingPunct="0">
        <a:spcBef>
          <a:spcPct val="20000"/>
        </a:spcBef>
        <a:spcAft>
          <a:spcPct val="0"/>
        </a:spcAft>
        <a:defRPr sz="3852">
          <a:solidFill>
            <a:schemeClr val="tx1"/>
          </a:solidFill>
          <a:latin typeface="+mn-lt"/>
          <a:ea typeface="+mn-ea"/>
        </a:defRPr>
      </a:lvl8pPr>
      <a:lvl9pPr marL="4461949" indent="-234411" algn="l" defTabSz="939680" rtl="0" eaLnBrk="0" fontAlgn="base" hangingPunct="0">
        <a:spcBef>
          <a:spcPct val="20000"/>
        </a:spcBef>
        <a:spcAft>
          <a:spcPct val="0"/>
        </a:spcAft>
        <a:defRPr sz="3852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1pPr>
      <a:lvl2pPr marL="587045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2pPr>
      <a:lvl3pPr marL="1174090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3pPr>
      <a:lvl4pPr marL="176113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4pPr>
      <a:lvl5pPr marL="2348179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5pPr>
      <a:lvl6pPr marL="293522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6pPr>
      <a:lvl7pPr marL="3522269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7pPr>
      <a:lvl8pPr marL="4109314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8pPr>
      <a:lvl9pPr marL="4696358" algn="l" defTabSz="587045" rtl="0" eaLnBrk="1" latinLnBrk="0" hangingPunct="1">
        <a:defRPr sz="23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png"/><Relationship Id="rId5" Type="http://schemas.openxmlformats.org/officeDocument/2006/relationships/image" Target="../media/image24.tiff"/><Relationship Id="rId10" Type="http://schemas.openxmlformats.org/officeDocument/2006/relationships/image" Target="../media/image29.png"/><Relationship Id="rId4" Type="http://schemas.openxmlformats.org/officeDocument/2006/relationships/image" Target="../media/image23.tiff"/><Relationship Id="rId9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437079" y="3720385"/>
            <a:ext cx="100267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FFFF00"/>
                </a:solidFill>
                <a:latin typeface="Arial" charset="0"/>
              </a:rPr>
              <a:t>O</a:t>
            </a:r>
            <a:r>
              <a:rPr lang="en-US" sz="4000" dirty="0">
                <a:solidFill>
                  <a:srgbClr val="FFFF00"/>
                </a:solidFill>
                <a:latin typeface="Arial" charset="0"/>
              </a:rPr>
              <a:t>UTCOMES</a:t>
            </a:r>
            <a:r>
              <a:rPr lang="en-US" sz="5400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5400" b="1" dirty="0">
                <a:solidFill>
                  <a:srgbClr val="FFFF00"/>
                </a:solidFill>
                <a:latin typeface="Arial" charset="0"/>
              </a:rPr>
              <a:t>R</a:t>
            </a:r>
            <a:r>
              <a:rPr lang="en-US" sz="4400" dirty="0">
                <a:solidFill>
                  <a:srgbClr val="FFFF00"/>
                </a:solidFill>
                <a:latin typeface="Arial" charset="0"/>
              </a:rPr>
              <a:t>ESEARCH Consortium</a:t>
            </a:r>
          </a:p>
        </p:txBody>
      </p:sp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60FFFF85-5EAA-C08E-2D0F-A0EAC74D4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045"/>
            <a:ext cx="7022038" cy="3540972"/>
          </a:xfrm>
          <a:prstGeom prst="rect">
            <a:avLst/>
          </a:prstGeom>
        </p:spPr>
      </p:pic>
      <p:pic>
        <p:nvPicPr>
          <p:cNvPr id="9" name="Picture 8" descr="A gold square with black text&#10;&#10;Description automatically generated">
            <a:extLst>
              <a:ext uri="{FF2B5EF4-FFF2-40B4-BE49-F238E27FC236}">
                <a16:creationId xmlns:a16="http://schemas.microsoft.com/office/drawing/2014/main" id="{E965512C-22D5-043C-9C80-2A50B36CB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770" y="8626"/>
            <a:ext cx="3648973" cy="35590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1E3418-B266-A014-455A-5DE1B7406D01}"/>
              </a:ext>
            </a:extLst>
          </p:cNvPr>
          <p:cNvSpPr txBox="1"/>
          <p:nvPr/>
        </p:nvSpPr>
        <p:spPr>
          <a:xfrm>
            <a:off x="845389" y="5185017"/>
            <a:ext cx="90232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chemeClr val="tx1"/>
                </a:solidFill>
                <a:latin typeface="Times" charset="0"/>
              </a:rPr>
              <a:t>Providing the evidence for evidence-based medicine</a:t>
            </a:r>
            <a:r>
              <a:rPr lang="en-US" kern="1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2291047734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71E38574-73C7-DEB1-5743-082E899BE3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39680">
              <a:defRPr/>
            </a:pPr>
            <a:r>
              <a:rPr lang="en-US" sz="4622" dirty="0">
                <a:ea typeface="+mj-ea"/>
                <a:cs typeface="+mj-cs"/>
              </a:rPr>
              <a:t>Rats: Bar-Yusof, Anesthesiology</a:t>
            </a:r>
            <a:r>
              <a:rPr lang="en-US" sz="4622" i="1" dirty="0">
                <a:ea typeface="+mj-ea"/>
                <a:cs typeface="+mj-cs"/>
              </a:rPr>
              <a:t> </a:t>
            </a:r>
            <a:r>
              <a:rPr lang="en-US" sz="4622" dirty="0">
                <a:ea typeface="+mj-ea"/>
                <a:cs typeface="+mj-cs"/>
              </a:rPr>
              <a:t>2001</a:t>
            </a:r>
            <a:endParaRPr lang="en-US" sz="5136" dirty="0">
              <a:ea typeface="+mj-ea"/>
              <a:cs typeface="+mj-cs"/>
            </a:endParaRPr>
          </a:p>
        </p:txBody>
      </p:sp>
      <p:pic>
        <p:nvPicPr>
          <p:cNvPr id="20482" name="Picture 6" descr="Figure_20">
            <a:extLst>
              <a:ext uri="{FF2B5EF4-FFF2-40B4-BE49-F238E27FC236}">
                <a16:creationId xmlns:a16="http://schemas.microsoft.com/office/drawing/2014/main" id="{30B72B3C-FFD0-22FB-4336-97DE1545A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693" y="986632"/>
            <a:ext cx="4848225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75E71D-28ED-7AA7-EBD2-BAB1B5DC5429}"/>
              </a:ext>
            </a:extLst>
          </p:cNvPr>
          <p:cNvSpPr txBox="1"/>
          <p:nvPr/>
        </p:nvSpPr>
        <p:spPr>
          <a:xfrm>
            <a:off x="171450" y="4880750"/>
            <a:ext cx="3664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+mn-lt"/>
              </a:rPr>
              <a:t>Bar-Yusof, Anesthesiology 2001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>
            <a:extLst>
              <a:ext uri="{FF2B5EF4-FFF2-40B4-BE49-F238E27FC236}">
                <a16:creationId xmlns:a16="http://schemas.microsoft.com/office/drawing/2014/main" id="{80E90AE5-9C72-B0D9-C8BA-46DC4A671B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39680">
              <a:defRPr/>
            </a:pPr>
            <a:r>
              <a:rPr lang="en-US" sz="5136" dirty="0">
                <a:ea typeface="+mj-ea"/>
                <a:cs typeface="+mj-cs"/>
              </a:rPr>
              <a:t>Paravertebrals &amp; Breast Cancer</a:t>
            </a:r>
          </a:p>
        </p:txBody>
      </p:sp>
      <p:sp>
        <p:nvSpPr>
          <p:cNvPr id="299011" name="Rectangle 3">
            <a:extLst>
              <a:ext uri="{FF2B5EF4-FFF2-40B4-BE49-F238E27FC236}">
                <a16:creationId xmlns:a16="http://schemas.microsoft.com/office/drawing/2014/main" id="{EF7F28B1-B49A-7C1A-1FA2-151404AA4C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038" y="927100"/>
            <a:ext cx="10250487" cy="1284288"/>
          </a:xfrm>
        </p:spPr>
        <p:txBody>
          <a:bodyPr/>
          <a:lstStyle/>
          <a:p>
            <a:pPr marL="352635" indent="-352635" defTabSz="939680">
              <a:defRPr/>
            </a:pPr>
            <a:r>
              <a:rPr lang="en-US" sz="2825" dirty="0">
                <a:ea typeface="+mn-ea"/>
                <a:cs typeface="+mn-cs"/>
              </a:rPr>
              <a:t>Retrospective analysis of mastectomies for CA</a:t>
            </a:r>
          </a:p>
          <a:p>
            <a:pPr marL="762343" lvl="1" indent="-262948" defTabSz="939680">
              <a:defRPr/>
            </a:pPr>
            <a:r>
              <a:rPr lang="en-US" sz="2568" dirty="0">
                <a:ea typeface="+mn-ea"/>
              </a:rPr>
              <a:t>50 had combined GA &amp; paravertebral analgesia</a:t>
            </a:r>
          </a:p>
          <a:p>
            <a:pPr marL="762343" lvl="1" indent="-262948" defTabSz="939680">
              <a:defRPr/>
            </a:pPr>
            <a:r>
              <a:rPr lang="en-US" sz="2568" dirty="0">
                <a:ea typeface="+mn-ea"/>
              </a:rPr>
              <a:t>79 had general and morphine analgesia</a:t>
            </a:r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5A758957-DA14-F2A4-6AB7-6DEB505B3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038" y="5459413"/>
            <a:ext cx="4521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400" dirty="0">
                <a:solidFill>
                  <a:srgbClr val="FFFF00"/>
                </a:solidFill>
                <a:latin typeface="Times" panose="02020603050405020304" pitchFamily="18" charset="0"/>
              </a:rPr>
              <a:t>Exadaktylos, Anesthesiology 2006</a:t>
            </a:r>
            <a:endParaRPr lang="en-US" altLang="en-US" sz="4800" dirty="0">
              <a:solidFill>
                <a:srgbClr val="FFFF00"/>
              </a:solidFill>
              <a:latin typeface="Times" panose="02020603050405020304" pitchFamily="18" charset="0"/>
            </a:endParaRPr>
          </a:p>
        </p:txBody>
      </p:sp>
      <p:graphicFrame>
        <p:nvGraphicFramePr>
          <p:cNvPr id="22532" name="Object 6">
            <a:extLst>
              <a:ext uri="{FF2B5EF4-FFF2-40B4-BE49-F238E27FC236}">
                <a16:creationId xmlns:a16="http://schemas.microsoft.com/office/drawing/2014/main" id="{E1621D8C-96AA-0E27-6BE6-1945DA6D68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0700" y="2300288"/>
          <a:ext cx="5146675" cy="361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0" imgH="0" progId="Word.Document.8">
                  <p:embed/>
                </p:oleObj>
              </mc:Choice>
              <mc:Fallback>
                <p:oleObj name="Document" r:id="rId3" imgW="0" imgH="0" progId="Word.Document.8">
                  <p:embed/>
                  <p:pic>
                    <p:nvPicPr>
                      <p:cNvPr id="22532" name="Object 6">
                        <a:extLst>
                          <a:ext uri="{FF2B5EF4-FFF2-40B4-BE49-F238E27FC236}">
                            <a16:creationId xmlns:a16="http://schemas.microsoft.com/office/drawing/2014/main" id="{E1621D8C-96AA-0E27-6BE6-1945DA6D68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700" y="2300288"/>
                        <a:ext cx="5146675" cy="361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Line 7">
            <a:extLst>
              <a:ext uri="{FF2B5EF4-FFF2-40B4-BE49-F238E27FC236}">
                <a16:creationId xmlns:a16="http://schemas.microsoft.com/office/drawing/2014/main" id="{EA07A35E-DF35-6940-B8AB-516CE2B914F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963" y="2211388"/>
            <a:ext cx="56959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4109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1510" name="Line 8">
            <a:extLst>
              <a:ext uri="{FF2B5EF4-FFF2-40B4-BE49-F238E27FC236}">
                <a16:creationId xmlns:a16="http://schemas.microsoft.com/office/drawing/2014/main" id="{C93B66EC-0E9E-2AE4-0103-40C9670C7B8A}"/>
              </a:ext>
            </a:extLst>
          </p:cNvPr>
          <p:cNvSpPr>
            <a:spLocks noChangeShapeType="1"/>
          </p:cNvSpPr>
          <p:nvPr/>
        </p:nvSpPr>
        <p:spPr bwMode="auto">
          <a:xfrm>
            <a:off x="6042025" y="2224088"/>
            <a:ext cx="0" cy="35877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4109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pic>
        <p:nvPicPr>
          <p:cNvPr id="22535" name="Picture 9" descr="thoracic paravertebral">
            <a:extLst>
              <a:ext uri="{FF2B5EF4-FFF2-40B4-BE49-F238E27FC236}">
                <a16:creationId xmlns:a16="http://schemas.microsoft.com/office/drawing/2014/main" id="{639CC7DE-9314-6DCD-4823-0FAF0E80E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98"/>
          <a:stretch>
            <a:fillRect/>
          </a:stretch>
        </p:blipFill>
        <p:spPr bwMode="auto">
          <a:xfrm>
            <a:off x="7348538" y="1119188"/>
            <a:ext cx="2947987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>
            <a:extLst>
              <a:ext uri="{FF2B5EF4-FFF2-40B4-BE49-F238E27FC236}">
                <a16:creationId xmlns:a16="http://schemas.microsoft.com/office/drawing/2014/main" id="{D6BFF8C0-9B08-EB0D-0515-74BF393419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39680">
              <a:defRPr/>
            </a:pPr>
            <a:r>
              <a:rPr lang="en-US" sz="5136" dirty="0">
                <a:ea typeface="+mj-ea"/>
                <a:cs typeface="+mj-cs"/>
              </a:rPr>
              <a:t>Epidurals &amp; Prostate Cancer</a:t>
            </a:r>
          </a:p>
        </p:txBody>
      </p:sp>
      <p:sp>
        <p:nvSpPr>
          <p:cNvPr id="194565" name="Rectangle 5">
            <a:extLst>
              <a:ext uri="{FF2B5EF4-FFF2-40B4-BE49-F238E27FC236}">
                <a16:creationId xmlns:a16="http://schemas.microsoft.com/office/drawing/2014/main" id="{6BA1E026-EE49-3093-E5C2-AD98F89AB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2238" y="871538"/>
            <a:ext cx="10260012" cy="1571625"/>
          </a:xfrm>
        </p:spPr>
        <p:txBody>
          <a:bodyPr/>
          <a:lstStyle/>
          <a:p>
            <a:pPr marL="352635" indent="-352635" defTabSz="939680">
              <a:defRPr/>
            </a:pPr>
            <a:r>
              <a:rPr lang="en-US" sz="3338" dirty="0">
                <a:ea typeface="+mn-ea"/>
                <a:cs typeface="+mn-cs"/>
              </a:rPr>
              <a:t>Retrospective analysis of 225 prostatectomies for CA</a:t>
            </a:r>
          </a:p>
          <a:p>
            <a:pPr marL="762343" lvl="1" indent="-262948" defTabSz="939680">
              <a:defRPr/>
            </a:pPr>
            <a:r>
              <a:rPr lang="en-US" sz="3082" dirty="0">
                <a:ea typeface="+mn-ea"/>
              </a:rPr>
              <a:t>102 had combined general &amp; epidural analgesia</a:t>
            </a:r>
          </a:p>
          <a:p>
            <a:pPr marL="762343" lvl="1" indent="-262948" defTabSz="939680">
              <a:defRPr/>
            </a:pPr>
            <a:r>
              <a:rPr lang="en-US" sz="3082" dirty="0">
                <a:ea typeface="+mn-ea"/>
              </a:rPr>
              <a:t>123 had general and morphine analgesia</a:t>
            </a:r>
          </a:p>
        </p:txBody>
      </p:sp>
      <p:sp>
        <p:nvSpPr>
          <p:cNvPr id="24579" name="Text Box 9">
            <a:extLst>
              <a:ext uri="{FF2B5EF4-FFF2-40B4-BE49-F238E27FC236}">
                <a16:creationId xmlns:a16="http://schemas.microsoft.com/office/drawing/2014/main" id="{DB4D4095-A728-EE9F-68BD-BE2479C07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8350" y="5353050"/>
            <a:ext cx="45339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/>
            <a:r>
              <a:rPr lang="en-US" altLang="en-US" sz="2800" dirty="0">
                <a:solidFill>
                  <a:srgbClr val="FFFF00"/>
                </a:solidFill>
                <a:latin typeface="Times" panose="02020603050405020304" pitchFamily="18" charset="0"/>
              </a:rPr>
              <a:t>Biki, Anesthesiology 2008</a:t>
            </a:r>
            <a:endParaRPr lang="en-US" altLang="en-US" sz="5400" dirty="0">
              <a:solidFill>
                <a:srgbClr val="FFFF00"/>
              </a:solidFill>
              <a:latin typeface="Times" panose="02020603050405020304" pitchFamily="18" charset="0"/>
            </a:endParaRPr>
          </a:p>
        </p:txBody>
      </p:sp>
      <p:sp>
        <p:nvSpPr>
          <p:cNvPr id="24580" name="Text Box 10">
            <a:extLst>
              <a:ext uri="{FF2B5EF4-FFF2-40B4-BE49-F238E27FC236}">
                <a16:creationId xmlns:a16="http://schemas.microsoft.com/office/drawing/2014/main" id="{D94EF233-D53C-2825-CBD1-BC6193829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4913" y="2686050"/>
            <a:ext cx="39338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Times" panose="02020603050405020304" pitchFamily="18" charset="0"/>
              </a:rPr>
              <a:t>Epidurals associated with 57% [17-78%] fewer recurrences</a:t>
            </a:r>
            <a:endParaRPr lang="en-US" altLang="en-US" sz="6000" dirty="0">
              <a:solidFill>
                <a:schemeClr val="bg1"/>
              </a:solidFill>
              <a:latin typeface="Times" panose="02020603050405020304" pitchFamily="18" charset="0"/>
            </a:endParaRPr>
          </a:p>
        </p:txBody>
      </p:sp>
      <p:sp>
        <p:nvSpPr>
          <p:cNvPr id="23557" name="Line 12">
            <a:extLst>
              <a:ext uri="{FF2B5EF4-FFF2-40B4-BE49-F238E27FC236}">
                <a16:creationId xmlns:a16="http://schemas.microsoft.com/office/drawing/2014/main" id="{32C5FA2F-073B-844D-7193-D2440F20277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163" y="2443163"/>
            <a:ext cx="58372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4109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3558" name="Line 13">
            <a:extLst>
              <a:ext uri="{FF2B5EF4-FFF2-40B4-BE49-F238E27FC236}">
                <a16:creationId xmlns:a16="http://schemas.microsoft.com/office/drawing/2014/main" id="{531EE84E-0939-7904-6FD1-D55FD50723F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21400" y="2443163"/>
            <a:ext cx="0" cy="29098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4109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24583" name="Object 16">
            <a:extLst>
              <a:ext uri="{FF2B5EF4-FFF2-40B4-BE49-F238E27FC236}">
                <a16:creationId xmlns:a16="http://schemas.microsoft.com/office/drawing/2014/main" id="{B9562DC3-AAEA-B1A8-A716-7115BF9B27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38213" y="2547938"/>
          <a:ext cx="4210050" cy="331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0" imgH="0" progId="Word.Document.8">
                  <p:embed/>
                </p:oleObj>
              </mc:Choice>
              <mc:Fallback>
                <p:oleObj name="Document" r:id="rId3" imgW="0" imgH="0" progId="Word.Document.8">
                  <p:embed/>
                  <p:pic>
                    <p:nvPicPr>
                      <p:cNvPr id="24583" name="Object 16">
                        <a:extLst>
                          <a:ext uri="{FF2B5EF4-FFF2-40B4-BE49-F238E27FC236}">
                            <a16:creationId xmlns:a16="http://schemas.microsoft.com/office/drawing/2014/main" id="{B9562DC3-AAEA-B1A8-A716-7115BF9B27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8213" y="2547938"/>
                        <a:ext cx="4210050" cy="331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1026">
            <a:extLst>
              <a:ext uri="{FF2B5EF4-FFF2-40B4-BE49-F238E27FC236}">
                <a16:creationId xmlns:a16="http://schemas.microsoft.com/office/drawing/2014/main" id="{E1AA3D3D-ADF7-DEBE-79E1-2B6974F8DF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39680">
              <a:defRPr/>
            </a:pPr>
            <a:r>
              <a:rPr lang="en-US" sz="5136" dirty="0">
                <a:ea typeface="+mj-ea"/>
                <a:cs typeface="+mj-cs"/>
              </a:rPr>
              <a:t>Negative Retrospective Results</a:t>
            </a:r>
          </a:p>
        </p:txBody>
      </p:sp>
      <p:sp>
        <p:nvSpPr>
          <p:cNvPr id="349190" name="Rectangle 1030">
            <a:extLst>
              <a:ext uri="{FF2B5EF4-FFF2-40B4-BE49-F238E27FC236}">
                <a16:creationId xmlns:a16="http://schemas.microsoft.com/office/drawing/2014/main" id="{0CA0AB60-1FBE-52E0-B622-102E58DD43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1613" y="976313"/>
            <a:ext cx="10283825" cy="47386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500" dirty="0"/>
              <a:t>Gottschalk:, Anesthesiology 2010</a:t>
            </a:r>
          </a:p>
          <a:p>
            <a:pPr lvl="1">
              <a:lnSpc>
                <a:spcPct val="90000"/>
              </a:lnSpc>
            </a:pPr>
            <a:r>
              <a:rPr lang="en-US" altLang="en-US" sz="2300" dirty="0"/>
              <a:t>Colectomy for colon cancer</a:t>
            </a:r>
          </a:p>
          <a:p>
            <a:pPr lvl="2">
              <a:lnSpc>
                <a:spcPct val="90000"/>
              </a:lnSpc>
            </a:pPr>
            <a:r>
              <a:rPr lang="en-US" altLang="en-US" sz="2000" dirty="0"/>
              <a:t>256 epidural vs. 253 general anesthesia</a:t>
            </a:r>
          </a:p>
          <a:p>
            <a:pPr>
              <a:lnSpc>
                <a:spcPct val="90000"/>
              </a:lnSpc>
            </a:pPr>
            <a:r>
              <a:rPr lang="en-US" altLang="en-US" sz="3000" dirty="0"/>
              <a:t>Forget, EJA 2011</a:t>
            </a:r>
          </a:p>
          <a:p>
            <a:pPr lvl="1">
              <a:lnSpc>
                <a:spcPct val="90000"/>
              </a:lnSpc>
            </a:pPr>
            <a:r>
              <a:rPr lang="en-US" altLang="en-US" sz="2500" dirty="0"/>
              <a:t>Epidural analgesia for prostate cancer</a:t>
            </a:r>
          </a:p>
          <a:p>
            <a:pPr lvl="2">
              <a:lnSpc>
                <a:spcPct val="90000"/>
              </a:lnSpc>
            </a:pPr>
            <a:r>
              <a:rPr lang="en-US" altLang="en-US" sz="2300" dirty="0"/>
              <a:t>578 epidural vs. 533 general anesthesia</a:t>
            </a:r>
          </a:p>
          <a:p>
            <a:pPr>
              <a:lnSpc>
                <a:spcPct val="90000"/>
              </a:lnSpc>
            </a:pPr>
            <a:r>
              <a:rPr lang="en-US" altLang="en-US" sz="2500" dirty="0"/>
              <a:t>Day, BJA 2012</a:t>
            </a:r>
          </a:p>
          <a:p>
            <a:pPr lvl="1">
              <a:lnSpc>
                <a:spcPct val="90000"/>
              </a:lnSpc>
            </a:pPr>
            <a:r>
              <a:rPr lang="en-US" altLang="en-US" sz="2300" dirty="0"/>
              <a:t>Laparoscopic colectomy</a:t>
            </a:r>
          </a:p>
          <a:p>
            <a:pPr lvl="1">
              <a:lnSpc>
                <a:spcPct val="90000"/>
              </a:lnSpc>
            </a:pPr>
            <a:r>
              <a:rPr lang="en-US" altLang="en-US" sz="2300" dirty="0"/>
              <a:t>107 epidural; 144 spinal; and 173 general alone</a:t>
            </a:r>
          </a:p>
          <a:p>
            <a:pPr>
              <a:lnSpc>
                <a:spcPct val="90000"/>
              </a:lnSpc>
            </a:pPr>
            <a:r>
              <a:rPr lang="en-US" altLang="en-US" sz="2500" dirty="0"/>
              <a:t>Cata, RAPM 2016</a:t>
            </a:r>
          </a:p>
          <a:p>
            <a:pPr lvl="1">
              <a:lnSpc>
                <a:spcPct val="90000"/>
              </a:lnSpc>
            </a:pPr>
            <a:r>
              <a:rPr lang="en-US" altLang="en-US" sz="2300" dirty="0"/>
              <a:t>Breast cancer surgery, propensity matched n=198/group</a:t>
            </a:r>
          </a:p>
          <a:p>
            <a:pPr lvl="1">
              <a:lnSpc>
                <a:spcPct val="90000"/>
              </a:lnSpc>
            </a:pPr>
            <a:r>
              <a:rPr lang="en-US" altLang="en-US" sz="2300" dirty="0"/>
              <a:t>± paravertebral blocks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C0DA0C-F132-D402-9507-1FA5F598D352}"/>
              </a:ext>
            </a:extLst>
          </p:cNvPr>
          <p:cNvSpPr txBox="1"/>
          <p:nvPr/>
        </p:nvSpPr>
        <p:spPr>
          <a:xfrm>
            <a:off x="6642340" y="5334000"/>
            <a:ext cx="3868498" cy="645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595" dirty="0">
                <a:solidFill>
                  <a:srgbClr val="FFFF00"/>
                </a:solidFill>
                <a:latin typeface="+mn-lt"/>
                <a:ea typeface="ＭＳ Ｐゴシック" charset="0"/>
                <a:cs typeface="ＭＳ Ｐゴシック" charset="0"/>
              </a:rPr>
              <a:t>And many others…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>
            <a:extLst>
              <a:ext uri="{FF2B5EF4-FFF2-40B4-BE49-F238E27FC236}">
                <a16:creationId xmlns:a16="http://schemas.microsoft.com/office/drawing/2014/main" id="{DBA93AA9-F129-30CB-C307-37D66FF976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39680">
              <a:defRPr/>
            </a:pPr>
            <a:r>
              <a:rPr lang="en-US" sz="5136" dirty="0">
                <a:ea typeface="+mj-ea"/>
                <a:cs typeface="+mj-cs"/>
              </a:rPr>
              <a:t>MASTER Trial Follow-up</a:t>
            </a:r>
          </a:p>
        </p:txBody>
      </p:sp>
      <p:pic>
        <p:nvPicPr>
          <p:cNvPr id="29698" name="Picture 3" descr="MASTER">
            <a:extLst>
              <a:ext uri="{FF2B5EF4-FFF2-40B4-BE49-F238E27FC236}">
                <a16:creationId xmlns:a16="http://schemas.microsoft.com/office/drawing/2014/main" id="{C0277F5B-95C6-133C-CCC3-8C92113B8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1009650"/>
            <a:ext cx="6551613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4">
            <a:extLst>
              <a:ext uri="{FF2B5EF4-FFF2-40B4-BE49-F238E27FC236}">
                <a16:creationId xmlns:a16="http://schemas.microsoft.com/office/drawing/2014/main" id="{3A3743BF-10DB-83A7-FCBC-F1A431CDC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5813" y="2668588"/>
            <a:ext cx="3243262" cy="6048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AU" altLang="en-US" sz="3338" dirty="0">
                <a:solidFill>
                  <a:srgbClr val="800080"/>
                </a:solidFill>
                <a:latin typeface="Times" pitchFamily="2" charset="0"/>
              </a:rPr>
              <a:t>Epidural (n=230)</a:t>
            </a:r>
            <a:endParaRPr lang="en-US" altLang="en-US" sz="3338" dirty="0">
              <a:solidFill>
                <a:srgbClr val="800080"/>
              </a:solidFill>
              <a:latin typeface="Times" pitchFamily="2" charset="0"/>
            </a:endParaRPr>
          </a:p>
        </p:txBody>
      </p:sp>
      <p:sp>
        <p:nvSpPr>
          <p:cNvPr id="30724" name="Rectangle 5">
            <a:extLst>
              <a:ext uri="{FF2B5EF4-FFF2-40B4-BE49-F238E27FC236}">
                <a16:creationId xmlns:a16="http://schemas.microsoft.com/office/drawing/2014/main" id="{EA09C727-C518-0303-2B41-BAA420873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6850" y="4738688"/>
            <a:ext cx="3243263" cy="6064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en-AU" altLang="en-US" sz="3338" dirty="0">
                <a:solidFill>
                  <a:schemeClr val="hlink"/>
                </a:solidFill>
                <a:latin typeface="Times" pitchFamily="2" charset="0"/>
              </a:rPr>
              <a:t>General (n=215)</a:t>
            </a:r>
            <a:endParaRPr lang="en-US" altLang="en-US" sz="3338" dirty="0">
              <a:solidFill>
                <a:schemeClr val="hlink"/>
              </a:solidFill>
              <a:latin typeface="Times" pitchFamily="2" charset="0"/>
            </a:endParaRPr>
          </a:p>
        </p:txBody>
      </p:sp>
      <p:sp>
        <p:nvSpPr>
          <p:cNvPr id="30725" name="Text Box 9">
            <a:extLst>
              <a:ext uri="{FF2B5EF4-FFF2-40B4-BE49-F238E27FC236}">
                <a16:creationId xmlns:a16="http://schemas.microsoft.com/office/drawing/2014/main" id="{938CD0E4-7D1E-A393-A7D9-91EAEE3E9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949325"/>
            <a:ext cx="3652838" cy="6064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3338" dirty="0">
                <a:solidFill>
                  <a:srgbClr val="FFFF00"/>
                </a:solidFill>
                <a:latin typeface="Times" pitchFamily="2" charset="0"/>
              </a:rPr>
              <a:t>Myles, BMJ, 2011</a:t>
            </a:r>
          </a:p>
        </p:txBody>
      </p:sp>
      <p:sp>
        <p:nvSpPr>
          <p:cNvPr id="30726" name="TextBox 1">
            <a:extLst>
              <a:ext uri="{FF2B5EF4-FFF2-40B4-BE49-F238E27FC236}">
                <a16:creationId xmlns:a16="http://schemas.microsoft.com/office/drawing/2014/main" id="{5541F1C2-D0EC-47B1-65F7-E4AF79724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288" y="3190875"/>
            <a:ext cx="3808412" cy="262187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3082" dirty="0">
                <a:solidFill>
                  <a:schemeClr val="bg1"/>
                </a:solidFill>
                <a:latin typeface="Times" pitchFamily="2" charset="0"/>
              </a:rPr>
              <a:t>Also negative: </a:t>
            </a:r>
          </a:p>
          <a:p>
            <a:pPr>
              <a:defRPr/>
            </a:pPr>
            <a:endParaRPr lang="en-US" altLang="en-US" sz="3082" dirty="0">
              <a:solidFill>
                <a:schemeClr val="bg1"/>
              </a:solidFill>
              <a:latin typeface="Times" pitchFamily="2" charset="0"/>
            </a:endParaRPr>
          </a:p>
          <a:p>
            <a:pPr>
              <a:defRPr/>
            </a:pPr>
            <a:r>
              <a:rPr lang="en-US" altLang="en-US" sz="3082" dirty="0">
                <a:solidFill>
                  <a:schemeClr val="bg1"/>
                </a:solidFill>
                <a:latin typeface="Times" pitchFamily="2" charset="0"/>
              </a:rPr>
              <a:t>Tsui 2010</a:t>
            </a:r>
          </a:p>
          <a:p>
            <a:pPr>
              <a:defRPr/>
            </a:pPr>
            <a:r>
              <a:rPr lang="en-US" altLang="en-US" sz="3082" dirty="0">
                <a:solidFill>
                  <a:schemeClr val="bg1"/>
                </a:solidFill>
                <a:latin typeface="Times" pitchFamily="2" charset="0"/>
              </a:rPr>
              <a:t>Christopherson 2008</a:t>
            </a:r>
          </a:p>
          <a:p>
            <a:pPr>
              <a:defRPr/>
            </a:pPr>
            <a:endParaRPr lang="en-US" altLang="en-US" sz="4109" dirty="0"/>
          </a:p>
        </p:txBody>
      </p: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>
            <a:extLst>
              <a:ext uri="{FF2B5EF4-FFF2-40B4-BE49-F238E27FC236}">
                <a16:creationId xmlns:a16="http://schemas.microsoft.com/office/drawing/2014/main" id="{E4171AC2-3A13-334F-4A08-069B05D186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Breast Cancer Trial Hypotheses</a:t>
            </a:r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F7DBE0AD-E120-D50C-2158-F7DFE8F690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sz="2800" dirty="0"/>
              <a:t>Primary hypothesis</a:t>
            </a:r>
          </a:p>
          <a:p>
            <a:pPr lvl="1"/>
            <a:r>
              <a:rPr lang="en-US" altLang="en-US" sz="2400" dirty="0"/>
              <a:t>Recurrence of breast cancer is lower with paravertebral A&amp;A than with GA and opioid analgesia</a:t>
            </a:r>
          </a:p>
          <a:p>
            <a:r>
              <a:rPr lang="en-US" altLang="en-US" sz="2800" dirty="0"/>
              <a:t>Secondary hypothesis</a:t>
            </a:r>
          </a:p>
          <a:p>
            <a:pPr lvl="1"/>
            <a:r>
              <a:rPr lang="en-US" altLang="en-US" sz="2400" dirty="0"/>
              <a:t>Paravertebral A&amp;A reduces persistent pain</a:t>
            </a:r>
          </a:p>
          <a:p>
            <a:r>
              <a:rPr lang="en-US" altLang="en-US" sz="2800" dirty="0"/>
              <a:t>Inclusion</a:t>
            </a:r>
          </a:p>
          <a:p>
            <a:pPr lvl="1"/>
            <a:r>
              <a:rPr lang="en-US" altLang="en-US" sz="2400" dirty="0"/>
              <a:t>Unilateral breast cancer without known metastases</a:t>
            </a:r>
          </a:p>
          <a:p>
            <a:pPr lvl="1"/>
            <a:r>
              <a:rPr lang="en-US" altLang="en-US" sz="2400" dirty="0"/>
              <a:t>Mastectomy or </a:t>
            </a:r>
            <a:r>
              <a:rPr lang="en-US" altLang="ja-JP" sz="2400" dirty="0"/>
              <a:t>local excision &amp; axillary dissection</a:t>
            </a:r>
          </a:p>
          <a:p>
            <a:pPr lvl="2"/>
            <a:r>
              <a:rPr lang="en-US" altLang="en-US" sz="2400" dirty="0"/>
              <a:t>With or without prior or planned chemotherapy or radiotherapy</a:t>
            </a:r>
          </a:p>
          <a:p>
            <a:r>
              <a:rPr lang="en-US" altLang="en-US" sz="2800" dirty="0"/>
              <a:t>Exclusion</a:t>
            </a:r>
          </a:p>
          <a:p>
            <a:pPr lvl="1"/>
            <a:r>
              <a:rPr lang="en-US" altLang="en-US" sz="2000" dirty="0"/>
              <a:t>Free flap reconstruction</a:t>
            </a:r>
          </a:p>
          <a:p>
            <a:pPr lvl="1"/>
            <a:endParaRPr lang="en-US" altLang="en-US" sz="2400" dirty="0"/>
          </a:p>
          <a:p>
            <a:pPr lvl="1">
              <a:buFont typeface="Palatino" charset="0"/>
              <a:buNone/>
            </a:pPr>
            <a:endParaRPr lang="en-US" alt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>
            <a:extLst>
              <a:ext uri="{FF2B5EF4-FFF2-40B4-BE49-F238E27FC236}">
                <a16:creationId xmlns:a16="http://schemas.microsoft.com/office/drawing/2014/main" id="{D38E4BB7-3C97-0076-751D-45A02D0D41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Randomization and Enrollment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C1ADEF3E-84B9-431E-B43C-AFAEBC4CBC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3200" dirty="0"/>
              <a:t>General anesthesia &amp; opioid analgesia</a:t>
            </a:r>
          </a:p>
          <a:p>
            <a:pPr lvl="1"/>
            <a:r>
              <a:rPr lang="en-US" altLang="en-US" sz="2400" dirty="0"/>
              <a:t>Sevoflurane anesthesia &amp; PCA morphine analgesia</a:t>
            </a:r>
          </a:p>
          <a:p>
            <a:r>
              <a:rPr lang="en-US" altLang="en-US" sz="3200" dirty="0"/>
              <a:t>Paravertebral A&amp;A</a:t>
            </a:r>
          </a:p>
          <a:p>
            <a:pPr lvl="1"/>
            <a:r>
              <a:rPr lang="en-US" altLang="en-US" sz="2400" dirty="0"/>
              <a:t>Paravertebral</a:t>
            </a:r>
          </a:p>
          <a:p>
            <a:pPr lvl="2"/>
            <a:r>
              <a:rPr lang="en-US" altLang="en-US" sz="1800" dirty="0"/>
              <a:t>5-level blocks (T1-T5) or Paravertebral catheter at T3</a:t>
            </a:r>
          </a:p>
          <a:p>
            <a:pPr lvl="1"/>
            <a:r>
              <a:rPr lang="en-US" altLang="en-US" sz="2400" dirty="0"/>
              <a:t>Propofol sedation/anesthesia</a:t>
            </a:r>
          </a:p>
          <a:p>
            <a:r>
              <a:rPr lang="en-US" altLang="en-US" sz="2800" dirty="0"/>
              <a:t>2,076 patients enrolled between 2007 &amp; 2013</a:t>
            </a:r>
          </a:p>
          <a:p>
            <a:pPr lvl="1"/>
            <a:r>
              <a:rPr lang="en-US" altLang="en-US" sz="2000" dirty="0"/>
              <a:t>Stage: 1=40%, 2=40%, 3=20%</a:t>
            </a:r>
          </a:p>
          <a:p>
            <a:pPr lvl="1"/>
            <a:r>
              <a:rPr lang="en-US" altLang="en-US" sz="2000" dirty="0"/>
              <a:t>Mostly modified radical mastectomy or wide excision</a:t>
            </a:r>
          </a:p>
          <a:p>
            <a:r>
              <a:rPr lang="en-US" altLang="en-US" sz="2800" dirty="0"/>
              <a:t>Stopped after 2</a:t>
            </a:r>
            <a:r>
              <a:rPr lang="en-US" altLang="en-US" sz="2800" baseline="30000" dirty="0"/>
              <a:t>nd</a:t>
            </a:r>
            <a:r>
              <a:rPr lang="en-US" altLang="en-US" sz="2800" dirty="0"/>
              <a:t> interim analysis </a:t>
            </a:r>
            <a:r>
              <a:rPr lang="en-US" altLang="en-US" sz="2800" i="1" dirty="0"/>
              <a:t>per protocol</a:t>
            </a:r>
            <a:endParaRPr lang="en-US" altLang="en-US" sz="2800" dirty="0"/>
          </a:p>
          <a:p>
            <a:pPr lvl="1"/>
            <a:endParaRPr lang="en-US" altLang="en-US" sz="2400" dirty="0"/>
          </a:p>
          <a:p>
            <a:pPr lvl="1">
              <a:buFont typeface="Palatino" charset="0"/>
              <a:buNone/>
            </a:pPr>
            <a:endParaRPr lang="en-US" altLang="en-US" sz="3200" dirty="0"/>
          </a:p>
        </p:txBody>
      </p:sp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>
            <a:extLst>
              <a:ext uri="{FF2B5EF4-FFF2-40B4-BE49-F238E27FC236}">
                <a16:creationId xmlns:a16="http://schemas.microsoft.com/office/drawing/2014/main" id="{AC380114-EC9E-853F-8E24-1A8054350C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Anesthetic Use</a:t>
            </a:r>
          </a:p>
        </p:txBody>
      </p:sp>
      <p:sp>
        <p:nvSpPr>
          <p:cNvPr id="210950" name="Rectangle 6">
            <a:extLst>
              <a:ext uri="{FF2B5EF4-FFF2-40B4-BE49-F238E27FC236}">
                <a16:creationId xmlns:a16="http://schemas.microsoft.com/office/drawing/2014/main" id="{9DE66264-54AA-BED0-9937-432400566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3725" y="1852613"/>
            <a:ext cx="185738" cy="72548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en-US" sz="4109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pic>
        <p:nvPicPr>
          <p:cNvPr id="36867" name="Picture 4">
            <a:extLst>
              <a:ext uri="{FF2B5EF4-FFF2-40B4-BE49-F238E27FC236}">
                <a16:creationId xmlns:a16="http://schemas.microsoft.com/office/drawing/2014/main" id="{AA4345CD-981F-239B-AC34-6B646E188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974725"/>
            <a:ext cx="5668962" cy="48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3FA04C-67C5-89F4-61CE-7A8DEFE1F96E}"/>
              </a:ext>
            </a:extLst>
          </p:cNvPr>
          <p:cNvSpPr txBox="1"/>
          <p:nvPr/>
        </p:nvSpPr>
        <p:spPr>
          <a:xfrm>
            <a:off x="6027738" y="1481138"/>
            <a:ext cx="3532187" cy="341153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000" dirty="0">
                <a:solidFill>
                  <a:schemeClr val="tx1"/>
                </a:solidFill>
                <a:latin typeface="+mn-lt"/>
              </a:rPr>
              <a:t>Pain scores low in both groups (≈1/10 vs. ≈3/10)</a:t>
            </a:r>
          </a:p>
          <a:p>
            <a:endParaRPr lang="en-US" altLang="en-US" sz="3000" dirty="0">
              <a:solidFill>
                <a:schemeClr val="tx1"/>
              </a:solidFill>
              <a:latin typeface="+mn-lt"/>
            </a:endParaRPr>
          </a:p>
          <a:p>
            <a:endParaRPr lang="en-US" altLang="en-US" sz="3000" dirty="0">
              <a:solidFill>
                <a:schemeClr val="tx1"/>
              </a:solidFill>
              <a:latin typeface="+mn-lt"/>
            </a:endParaRPr>
          </a:p>
          <a:p>
            <a:r>
              <a:rPr lang="en-US" altLang="en-US" sz="3000" dirty="0">
                <a:solidFill>
                  <a:schemeClr val="tx1"/>
                </a:solidFill>
                <a:latin typeface="+mn-lt"/>
              </a:rPr>
              <a:t>Little opioid use in either group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B24FE4F3-C63E-869C-3360-0F062A11E0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Breast Cancer Recurrence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D5721F-915B-B05C-6004-66E0B5412927}"/>
              </a:ext>
            </a:extLst>
          </p:cNvPr>
          <p:cNvSpPr txBox="1"/>
          <p:nvPr/>
        </p:nvSpPr>
        <p:spPr>
          <a:xfrm>
            <a:off x="5903800" y="1033463"/>
            <a:ext cx="45866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rPr>
              <a:t>Adjusted HR: 0.97 (0.74, 1.27)</a:t>
            </a:r>
            <a:r>
              <a:rPr lang="en-US" sz="2800" dirty="0">
                <a:latin typeface="+mn-lt"/>
                <a:ea typeface="ＭＳ Ｐゴシック" panose="020B0600070205080204" pitchFamily="34" charset="-128"/>
              </a:rPr>
              <a:t> </a:t>
            </a:r>
          </a:p>
          <a:p>
            <a:pPr>
              <a:defRPr/>
            </a:pPr>
            <a:endParaRPr lang="en-US" sz="2800" dirty="0">
              <a:solidFill>
                <a:schemeClr val="tx1"/>
              </a:solidFill>
              <a:latin typeface="+mn-lt"/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rPr>
              <a:t>No difference in mortality</a:t>
            </a:r>
          </a:p>
          <a:p>
            <a:pPr>
              <a:defRPr/>
            </a:pPr>
            <a:endParaRPr lang="en-US" sz="2800" dirty="0">
              <a:solidFill>
                <a:schemeClr val="tx1"/>
              </a:solidFill>
              <a:latin typeface="+mn-lt"/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US" sz="28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</a:rPr>
              <a:t>No difference in persistent pain: 52% at 6 months &amp; 27% at 12 months</a:t>
            </a:r>
          </a:p>
          <a:p>
            <a:pPr>
              <a:defRPr/>
            </a:pPr>
            <a:endParaRPr lang="en-US" sz="2800" dirty="0">
              <a:solidFill>
                <a:schemeClr val="tx1"/>
              </a:solidFill>
              <a:latin typeface="+mn-lt"/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US" sz="2800" dirty="0">
                <a:solidFill>
                  <a:srgbClr val="FFFF00"/>
                </a:solidFill>
                <a:latin typeface="+mn-lt"/>
                <a:ea typeface="ＭＳ Ｐゴシック" panose="020B0600070205080204" pitchFamily="34" charset="-128"/>
              </a:rPr>
              <a:t>Sessler, Lancet 2019</a:t>
            </a:r>
          </a:p>
        </p:txBody>
      </p:sp>
      <p:pic>
        <p:nvPicPr>
          <p:cNvPr id="37891" name="Picture 5">
            <a:extLst>
              <a:ext uri="{FF2B5EF4-FFF2-40B4-BE49-F238E27FC236}">
                <a16:creationId xmlns:a16="http://schemas.microsoft.com/office/drawing/2014/main" id="{2761E3BE-4E7D-8600-93F8-9A1EDC787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033463"/>
            <a:ext cx="5449888" cy="481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1C2C8C48-3A0E-E0CD-6EE4-6E9E1FC621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Sub-group Analyses</a:t>
            </a:r>
          </a:p>
        </p:txBody>
      </p:sp>
      <p:grpSp>
        <p:nvGrpSpPr>
          <p:cNvPr id="38914" name="Group 2">
            <a:extLst>
              <a:ext uri="{FF2B5EF4-FFF2-40B4-BE49-F238E27FC236}">
                <a16:creationId xmlns:a16="http://schemas.microsoft.com/office/drawing/2014/main" id="{79011FAF-F10B-A527-DBCE-961A46622B42}"/>
              </a:ext>
            </a:extLst>
          </p:cNvPr>
          <p:cNvGrpSpPr>
            <a:grpSpLocks/>
          </p:cNvGrpSpPr>
          <p:nvPr/>
        </p:nvGrpSpPr>
        <p:grpSpPr bwMode="auto">
          <a:xfrm>
            <a:off x="0" y="-185738"/>
            <a:ext cx="10550525" cy="6292851"/>
            <a:chOff x="-1" y="-186267"/>
            <a:chExt cx="10550095" cy="6294167"/>
          </a:xfrm>
        </p:grpSpPr>
        <p:pic>
          <p:nvPicPr>
            <p:cNvPr id="38915" name="Picture 3">
              <a:extLst>
                <a:ext uri="{FF2B5EF4-FFF2-40B4-BE49-F238E27FC236}">
                  <a16:creationId xmlns:a16="http://schemas.microsoft.com/office/drawing/2014/main" id="{03866DE7-6B1A-C9B6-5FB6-A6400087AD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8400" y="-186267"/>
              <a:ext cx="8128000" cy="6294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77E391-C021-2716-08AF-BC64B7587E67}"/>
                </a:ext>
              </a:extLst>
            </p:cNvPr>
            <p:cNvSpPr/>
            <p:nvPr/>
          </p:nvSpPr>
          <p:spPr bwMode="auto">
            <a:xfrm>
              <a:off x="9003932" y="239273"/>
              <a:ext cx="1546162" cy="1201988"/>
            </a:xfrm>
            <a:prstGeom prst="rect">
              <a:avLst/>
            </a:prstGeom>
            <a:solidFill>
              <a:schemeClr val="tx2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17404" tIns="58702" rIns="117404" bIns="58702"/>
            <a:lstStyle/>
            <a:p>
              <a:pPr defTabSz="1174090">
                <a:defRPr/>
              </a:pPr>
              <a:endParaRPr lang="en-US" sz="3082" dirty="0">
                <a:solidFill>
                  <a:srgbClr val="000000"/>
                </a:solidFill>
                <a:latin typeface="Helvetica" charset="0"/>
                <a:ea typeface="ＭＳ Ｐゴシック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1E613E9-BCE9-2161-3E4A-E0FDD31E988F}"/>
                </a:ext>
              </a:extLst>
            </p:cNvPr>
            <p:cNvSpPr/>
            <p:nvPr/>
          </p:nvSpPr>
          <p:spPr bwMode="auto">
            <a:xfrm>
              <a:off x="-1" y="234509"/>
              <a:ext cx="1455679" cy="1201989"/>
            </a:xfrm>
            <a:prstGeom prst="rect">
              <a:avLst/>
            </a:prstGeom>
            <a:solidFill>
              <a:schemeClr val="tx2"/>
            </a:solidFill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117404" tIns="58702" rIns="117404" bIns="58702"/>
            <a:lstStyle/>
            <a:p>
              <a:pPr defTabSz="1174090">
                <a:defRPr/>
              </a:pPr>
              <a:endParaRPr lang="en-US" sz="3082" dirty="0">
                <a:solidFill>
                  <a:srgbClr val="000000"/>
                </a:solidFill>
                <a:latin typeface="Helvetica" charset="0"/>
                <a:ea typeface="ＭＳ Ｐゴシック" charset="0"/>
              </a:endParaRPr>
            </a:p>
          </p:txBody>
        </p:sp>
      </p:grp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>
            <a:extLst>
              <a:ext uri="{FF2B5EF4-FFF2-40B4-BE49-F238E27FC236}">
                <a16:creationId xmlns:a16="http://schemas.microsoft.com/office/drawing/2014/main" id="{52DCFE6E-E991-201C-B06F-3F48B6067C0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79375"/>
            <a:ext cx="10467975" cy="719138"/>
          </a:xfrm>
        </p:spPr>
        <p:txBody>
          <a:bodyPr anchor="ctr"/>
          <a:lstStyle/>
          <a:p>
            <a:pPr defTabSz="939680">
              <a:defRPr/>
            </a:pPr>
            <a:r>
              <a:rPr lang="en-US" altLang="en-US" sz="4109" dirty="0">
                <a:ea typeface="+mj-ea"/>
              </a:rPr>
              <a:t>Anesthesia &amp; Cancer Recurrence</a:t>
            </a:r>
          </a:p>
        </p:txBody>
      </p:sp>
      <p:sp>
        <p:nvSpPr>
          <p:cNvPr id="6146" name="Line 19">
            <a:extLst>
              <a:ext uri="{FF2B5EF4-FFF2-40B4-BE49-F238E27FC236}">
                <a16:creationId xmlns:a16="http://schemas.microsoft.com/office/drawing/2014/main" id="{90452011-E31F-2686-E844-552DC7A6352F}"/>
              </a:ext>
            </a:extLst>
          </p:cNvPr>
          <p:cNvSpPr>
            <a:spLocks noChangeShapeType="1"/>
          </p:cNvSpPr>
          <p:nvPr/>
        </p:nvSpPr>
        <p:spPr bwMode="auto">
          <a:xfrm>
            <a:off x="531813" y="5095875"/>
            <a:ext cx="92948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4109" dirty="0">
              <a:latin typeface="Helvetica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6148" name="Rectangle 5">
            <a:extLst>
              <a:ext uri="{FF2B5EF4-FFF2-40B4-BE49-F238E27FC236}">
                <a16:creationId xmlns:a16="http://schemas.microsoft.com/office/drawing/2014/main" id="{77E25C48-1D71-793B-18C0-0F9E84DEB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813" y="5226050"/>
            <a:ext cx="9537700" cy="5667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3082" i="1" dirty="0">
                <a:solidFill>
                  <a:schemeClr val="tx1"/>
                </a:solidFill>
                <a:latin typeface="Arial" panose="020B0604020202020204" pitchFamily="34" charset="0"/>
              </a:rPr>
              <a:t>Providing the evidence for evidence-based medicine</a:t>
            </a:r>
            <a:r>
              <a:rPr lang="en-US" altLang="en-US" sz="3082" baseline="30000" dirty="0">
                <a:solidFill>
                  <a:schemeClr val="tx1"/>
                </a:solidFill>
                <a:latin typeface="Arial" panose="020B0604020202020204" pitchFamily="34" charset="0"/>
              </a:rPr>
              <a:t>©</a:t>
            </a:r>
          </a:p>
        </p:txBody>
      </p:sp>
      <p:sp>
        <p:nvSpPr>
          <p:cNvPr id="2" name="Rectangle 22">
            <a:extLst>
              <a:ext uri="{FF2B5EF4-FFF2-40B4-BE49-F238E27FC236}">
                <a16:creationId xmlns:a16="http://schemas.microsoft.com/office/drawing/2014/main" id="{9A4B732F-987F-0970-1A87-D73D6F5F0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14" y="1365923"/>
            <a:ext cx="10311161" cy="3162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760" tIns="46880" rIns="93760" bIns="46880"/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" charset="0"/>
              </a:rPr>
              <a:t>Daniel I. Sessler, M.D.</a:t>
            </a:r>
          </a:p>
          <a:p>
            <a:pPr algn="ctr"/>
            <a:endParaRPr lang="en-US" sz="4000" dirty="0">
              <a:solidFill>
                <a:srgbClr val="FFFF00"/>
              </a:solidFill>
              <a:latin typeface="Times" charset="0"/>
            </a:endParaRPr>
          </a:p>
          <a:p>
            <a:pPr algn="ctr"/>
            <a:endParaRPr lang="en-US" sz="4000" dirty="0">
              <a:solidFill>
                <a:srgbClr val="FFFF00"/>
              </a:solidFill>
              <a:latin typeface="Times" charset="0"/>
            </a:endParaRP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" charset="0"/>
              </a:rPr>
              <a:t>Vice-president for Clinical and Outcomes Research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" charset="0"/>
              </a:rPr>
              <a:t>Professor of Anesthesiology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" charset="0"/>
              </a:rPr>
              <a:t>UTHealth, Houston</a:t>
            </a:r>
          </a:p>
          <a:p>
            <a:pPr algn="ctr"/>
            <a:endParaRPr lang="en-US" sz="2800" dirty="0">
              <a:solidFill>
                <a:schemeClr val="hlink"/>
              </a:solidFill>
              <a:latin typeface="Times" charset="0"/>
            </a:endParaRPr>
          </a:p>
          <a:p>
            <a:endParaRPr lang="en-US" sz="3724" dirty="0">
              <a:solidFill>
                <a:schemeClr val="tx1"/>
              </a:solidFill>
              <a:latin typeface="Times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18C66F97-6A7C-E78B-9179-F6B6BB1182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Breast Cancer Summary</a:t>
            </a:r>
          </a:p>
        </p:txBody>
      </p:sp>
      <p:sp>
        <p:nvSpPr>
          <p:cNvPr id="39938" name="Content Placeholder 2">
            <a:extLst>
              <a:ext uri="{FF2B5EF4-FFF2-40B4-BE49-F238E27FC236}">
                <a16:creationId xmlns:a16="http://schemas.microsoft.com/office/drawing/2014/main" id="{3A203F1A-51FD-747C-B10B-870F857EEE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Paravertebral A&amp;A did not reduce</a:t>
            </a:r>
          </a:p>
          <a:p>
            <a:pPr lvl="1"/>
            <a:r>
              <a:rPr lang="en-US" altLang="en-US" sz="2400" dirty="0"/>
              <a:t>Breast cancer recurrence</a:t>
            </a:r>
          </a:p>
          <a:p>
            <a:pPr lvl="1"/>
            <a:r>
              <a:rPr lang="en-US" altLang="en-US" sz="2400" dirty="0"/>
              <a:t>Persistent postoperative pain</a:t>
            </a:r>
          </a:p>
          <a:p>
            <a:r>
              <a:rPr lang="en-US" altLang="en-US" sz="3200" dirty="0"/>
              <a:t>Relatively small operations, low pain scores</a:t>
            </a:r>
          </a:p>
          <a:p>
            <a:pPr lvl="1"/>
            <a:r>
              <a:rPr lang="en-US" altLang="en-US" sz="2400" dirty="0"/>
              <a:t>Little opioid use, presumably low inflammation and surgical stress</a:t>
            </a:r>
          </a:p>
          <a:p>
            <a:r>
              <a:rPr lang="en-US" altLang="en-US" sz="3200" dirty="0"/>
              <a:t>Regional analgesia should be evaluated for</a:t>
            </a:r>
          </a:p>
          <a:p>
            <a:pPr lvl="1"/>
            <a:r>
              <a:rPr lang="en-US" altLang="en-US" sz="2400" dirty="0"/>
              <a:t>Large operations requiring high opioid doses</a:t>
            </a:r>
          </a:p>
          <a:p>
            <a:r>
              <a:rPr lang="en-US" altLang="en-US" sz="2800" dirty="0">
                <a:solidFill>
                  <a:srgbClr val="FFFF00"/>
                </a:solidFill>
              </a:rPr>
              <a:t>Similar results reported in 526 women randomized to pectoral nerve blocks, Yu, BMC Surg 2022</a:t>
            </a:r>
          </a:p>
          <a:p>
            <a:endParaRPr lang="en-US" alt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D07F5-1646-3860-20E3-D8DB1881A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Major Abdominal Surgery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C2B6FC6-9F7B-FBFB-D9F0-F87AC60F90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1522303" y="5753818"/>
            <a:ext cx="45719" cy="14691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B7F025-5DE6-8918-410A-D565A56CE1ED}"/>
              </a:ext>
            </a:extLst>
          </p:cNvPr>
          <p:cNvSpPr txBox="1"/>
          <p:nvPr/>
        </p:nvSpPr>
        <p:spPr>
          <a:xfrm>
            <a:off x="81530" y="916945"/>
            <a:ext cx="320761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n-lt"/>
              </a:rPr>
              <a:t>1,802 randomized patients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+mn-lt"/>
            </a:endParaRPr>
          </a:p>
          <a:p>
            <a:r>
              <a:rPr lang="en-US" sz="2400" dirty="0">
                <a:solidFill>
                  <a:schemeClr val="bg1"/>
                </a:solidFill>
                <a:latin typeface="+mn-lt"/>
              </a:rPr>
              <a:t>Major thoracic or abdominal cancer surgery</a:t>
            </a:r>
          </a:p>
          <a:p>
            <a:endParaRPr lang="en-US" sz="2400" dirty="0">
              <a:solidFill>
                <a:schemeClr val="bg1"/>
              </a:solidFill>
              <a:latin typeface="+mn-lt"/>
            </a:endParaRPr>
          </a:p>
          <a:p>
            <a:r>
              <a:rPr lang="en-US" sz="2400" dirty="0">
                <a:solidFill>
                  <a:schemeClr val="bg1"/>
                </a:solidFill>
                <a:latin typeface="+mn-lt"/>
              </a:rPr>
              <a:t>Epidural vs. combined epidural &amp; GA</a:t>
            </a:r>
          </a:p>
          <a:p>
            <a:endParaRPr lang="en-US" sz="2400" dirty="0">
              <a:solidFill>
                <a:schemeClr val="bg1"/>
              </a:solidFill>
              <a:latin typeface="+mn-lt"/>
            </a:endParaRPr>
          </a:p>
          <a:p>
            <a:endParaRPr lang="en-US" sz="2400" dirty="0">
              <a:solidFill>
                <a:schemeClr val="bg1"/>
              </a:solidFill>
              <a:latin typeface="+mn-lt"/>
            </a:endParaRPr>
          </a:p>
          <a:p>
            <a:r>
              <a:rPr lang="en-US" sz="2400" dirty="0">
                <a:solidFill>
                  <a:srgbClr val="FFFF00"/>
                </a:solidFill>
                <a:latin typeface="+mn-lt"/>
              </a:rPr>
              <a:t>Du, Anesthesiology 2021</a:t>
            </a:r>
          </a:p>
        </p:txBody>
      </p:sp>
      <p:pic>
        <p:nvPicPr>
          <p:cNvPr id="10" name="Content Placeholder 9" descr="Chart&#10;&#10;Description automatically generated">
            <a:extLst>
              <a:ext uri="{FF2B5EF4-FFF2-40B4-BE49-F238E27FC236}">
                <a16:creationId xmlns:a16="http://schemas.microsoft.com/office/drawing/2014/main" id="{37CD3AA0-7BFF-577E-7455-8A3CE06096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65328" y="1013761"/>
            <a:ext cx="7151127" cy="4789001"/>
          </a:xfrm>
        </p:spPr>
      </p:pic>
    </p:spTree>
    <p:extLst>
      <p:ext uri="{BB962C8B-B14F-4D97-AF65-F5344CB8AC3E}">
        <p14:creationId xmlns:p14="http://schemas.microsoft.com/office/powerpoint/2010/main" val="1418798516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D07F5-1646-3860-20E3-D8DB1881A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Lung Cancer Resection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C2B6FC6-9F7B-FBFB-D9F0-F87AC60F90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1522303" y="5753818"/>
            <a:ext cx="45719" cy="14691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B7F025-5DE6-8918-410A-D565A56CE1ED}"/>
              </a:ext>
            </a:extLst>
          </p:cNvPr>
          <p:cNvSpPr txBox="1"/>
          <p:nvPr/>
        </p:nvSpPr>
        <p:spPr>
          <a:xfrm>
            <a:off x="156071" y="1053872"/>
            <a:ext cx="31403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n-lt"/>
              </a:rPr>
              <a:t>400 randomized patients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+mn-lt"/>
            </a:endParaRPr>
          </a:p>
          <a:p>
            <a:r>
              <a:rPr lang="en-US" sz="2400" dirty="0">
                <a:solidFill>
                  <a:schemeClr val="bg1"/>
                </a:solidFill>
                <a:latin typeface="+mn-lt"/>
              </a:rPr>
              <a:t>Epidural vs. combined epidural &amp; GA</a:t>
            </a:r>
          </a:p>
          <a:p>
            <a:endParaRPr lang="en-US" sz="2400" dirty="0">
              <a:solidFill>
                <a:schemeClr val="bg1"/>
              </a:solidFill>
              <a:latin typeface="+mn-lt"/>
            </a:endParaRPr>
          </a:p>
          <a:p>
            <a:r>
              <a:rPr lang="en-US" sz="2400" dirty="0">
                <a:solidFill>
                  <a:schemeClr val="bg1"/>
                </a:solidFill>
                <a:latin typeface="+mn-lt"/>
              </a:rPr>
              <a:t>11% reduction in opioid use</a:t>
            </a:r>
          </a:p>
          <a:p>
            <a:endParaRPr lang="en-US" sz="2400" dirty="0">
              <a:solidFill>
                <a:schemeClr val="bg1"/>
              </a:solidFill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+mn-lt"/>
            </a:endParaRPr>
          </a:p>
          <a:p>
            <a:r>
              <a:rPr lang="en-US" sz="2400" dirty="0">
                <a:solidFill>
                  <a:srgbClr val="FFFF00"/>
                </a:solidFill>
                <a:latin typeface="+mn-lt"/>
              </a:rPr>
              <a:t>Xu, Anesthesiology, 2021</a:t>
            </a:r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AAE58046-3BFC-4034-A584-42C4030ED5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28" b="16385"/>
          <a:stretch/>
        </p:blipFill>
        <p:spPr bwMode="auto">
          <a:xfrm>
            <a:off x="3378989" y="1053871"/>
            <a:ext cx="7031340" cy="476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743911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17B1F-022B-3FD6-72B6-6582572BE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Anesth &amp; CA Recurrence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112913-E6FB-0DD8-155B-98AF221DD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04" y="966838"/>
            <a:ext cx="10333715" cy="476940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3C154A8-D368-C0E7-4A69-EF37B7B6CA42}"/>
              </a:ext>
            </a:extLst>
          </p:cNvPr>
          <p:cNvSpPr/>
          <p:nvPr/>
        </p:nvSpPr>
        <p:spPr bwMode="auto">
          <a:xfrm>
            <a:off x="5493544" y="4400550"/>
            <a:ext cx="785812" cy="450056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Helvetica" charset="0"/>
              <a:ea typeface="ＭＳ Ｐゴシック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02263B6-F475-B8A7-413B-3FB3C3F013CC}"/>
              </a:ext>
            </a:extLst>
          </p:cNvPr>
          <p:cNvSpPr/>
          <p:nvPr/>
        </p:nvSpPr>
        <p:spPr bwMode="auto">
          <a:xfrm>
            <a:off x="5457824" y="4293393"/>
            <a:ext cx="785812" cy="464344"/>
          </a:xfrm>
          <a:prstGeom prst="ellipse">
            <a:avLst/>
          </a:prstGeom>
          <a:noFill/>
          <a:ln w="571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207580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TIVA vs Volatile Anesthesia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9820" indent="0" defTabSz="939680">
              <a:defRPr/>
            </a:pPr>
            <a:r>
              <a:rPr lang="en-US" sz="3200" dirty="0"/>
              <a:t>Volatile anesthesia</a:t>
            </a:r>
          </a:p>
          <a:p>
            <a:pPr marL="762343" lvl="1" indent="-262948" defTabSz="939680">
              <a:defRPr/>
            </a:pPr>
            <a:r>
              <a:rPr lang="en-US" sz="2800" dirty="0"/>
              <a:t>Impairs natural killer cell function</a:t>
            </a:r>
          </a:p>
          <a:p>
            <a:pPr marL="762343" lvl="1" indent="-262948" defTabSz="939680">
              <a:defRPr/>
            </a:pPr>
            <a:r>
              <a:rPr lang="en-US" sz="2800" dirty="0"/>
              <a:t>Increases proliferation, migration in cancer cells</a:t>
            </a:r>
          </a:p>
          <a:p>
            <a:pPr marL="762343" lvl="1" indent="-262948" defTabSz="939680">
              <a:defRPr/>
            </a:pPr>
            <a:r>
              <a:rPr lang="en-US" sz="2800" dirty="0"/>
              <a:t>Reduces neutrophil motility</a:t>
            </a:r>
          </a:p>
          <a:p>
            <a:pPr marL="89820" indent="0" defTabSz="939680">
              <a:defRPr/>
            </a:pPr>
            <a:r>
              <a:rPr lang="en-US" sz="3200" dirty="0"/>
              <a:t>Propofol may improve natural killer cell function </a:t>
            </a:r>
          </a:p>
          <a:p>
            <a:pPr>
              <a:lnSpc>
                <a:spcPct val="90000"/>
              </a:lnSpc>
            </a:pPr>
            <a:r>
              <a:rPr lang="en-US" altLang="en-US" sz="3200" dirty="0">
                <a:solidFill>
                  <a:srgbClr val="FFFF00"/>
                </a:solidFill>
              </a:rPr>
              <a:t>Wigmore, Anesthesiology 2016</a:t>
            </a:r>
          </a:p>
          <a:p>
            <a:pPr lvl="1">
              <a:lnSpc>
                <a:spcPct val="90000"/>
              </a:lnSpc>
            </a:pPr>
            <a:r>
              <a:rPr lang="en-US" altLang="en-US" sz="2800" dirty="0"/>
              <a:t>≈8,000 patients, retrospective</a:t>
            </a:r>
          </a:p>
          <a:p>
            <a:pPr lvl="1">
              <a:lnSpc>
                <a:spcPct val="90000"/>
              </a:lnSpc>
            </a:pPr>
            <a:r>
              <a:rPr lang="en-US" altLang="en-US" sz="2800" dirty="0"/>
              <a:t>Volatile vs. propofol anesthesia for cancer surgery</a:t>
            </a:r>
          </a:p>
          <a:p>
            <a:pPr lvl="1">
              <a:lnSpc>
                <a:spcPct val="90000"/>
              </a:lnSpc>
            </a:pPr>
            <a:r>
              <a:rPr lang="en-US" altLang="en-US" sz="2800" dirty="0"/>
              <a:t>Hazard for 1-year mortality: </a:t>
            </a:r>
            <a:r>
              <a:rPr lang="en-US" sz="2800" dirty="0"/>
              <a:t>1.46 (1.29 to 1.66</a:t>
            </a:r>
          </a:p>
          <a:p>
            <a:pPr lvl="1">
              <a:lnSpc>
                <a:spcPct val="90000"/>
              </a:lnSpc>
            </a:pPr>
            <a:endParaRPr lang="en-US" sz="2868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395077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Survival in TIVA vs Volatile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3150" y="990882"/>
            <a:ext cx="7145294" cy="4853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040" y="1049953"/>
            <a:ext cx="303923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+mn-lt"/>
              </a:rPr>
              <a:t>1,228 patients, elective cancer surgery</a:t>
            </a:r>
          </a:p>
          <a:p>
            <a:endParaRPr lang="en-US" sz="2400" dirty="0">
              <a:solidFill>
                <a:schemeClr val="bg1"/>
              </a:solidFill>
              <a:latin typeface="+mn-lt"/>
            </a:endParaRPr>
          </a:p>
          <a:p>
            <a:r>
              <a:rPr lang="en-US" sz="2400" dirty="0">
                <a:solidFill>
                  <a:schemeClr val="bg1"/>
                </a:solidFill>
                <a:latin typeface="+mn-lt"/>
              </a:rPr>
              <a:t>Multi-center, randomized</a:t>
            </a:r>
          </a:p>
          <a:p>
            <a:endParaRPr lang="en-US" sz="2400" dirty="0">
              <a:solidFill>
                <a:schemeClr val="bg1"/>
              </a:solidFill>
              <a:latin typeface="+mn-lt"/>
            </a:endParaRPr>
          </a:p>
          <a:p>
            <a:r>
              <a:rPr lang="en-US" sz="2400" dirty="0">
                <a:solidFill>
                  <a:srgbClr val="FFFF00"/>
                </a:solidFill>
                <a:latin typeface="+mn-lt"/>
              </a:rPr>
              <a:t>Cao, BJA 2023</a:t>
            </a:r>
          </a:p>
          <a:p>
            <a:r>
              <a:rPr lang="en-US" sz="2400" dirty="0">
                <a:solidFill>
                  <a:schemeClr val="tx1"/>
                </a:solidFill>
                <a:latin typeface="+mn-lt"/>
              </a:rPr>
              <a:t>_______________</a:t>
            </a:r>
          </a:p>
          <a:p>
            <a:endParaRPr lang="en-US" sz="2400" dirty="0">
              <a:solidFill>
                <a:srgbClr val="FFFF00"/>
              </a:solidFill>
              <a:latin typeface="+mn-lt"/>
            </a:endParaRPr>
          </a:p>
          <a:p>
            <a:r>
              <a:rPr lang="en-US" sz="2400" dirty="0">
                <a:solidFill>
                  <a:schemeClr val="tx1"/>
                </a:solidFill>
                <a:latin typeface="+mn-lt"/>
              </a:rPr>
              <a:t>Similar results N=1,766) from</a:t>
            </a:r>
            <a:r>
              <a:rPr lang="en-US" sz="2400" dirty="0">
                <a:solidFill>
                  <a:srgbClr val="FFFF00"/>
                </a:solidFill>
                <a:latin typeface="+mn-lt"/>
              </a:rPr>
              <a:t> Bennett-Guerrero, Anesthesiology 2026 </a:t>
            </a:r>
          </a:p>
        </p:txBody>
      </p:sp>
    </p:spTree>
    <p:extLst>
      <p:ext uri="{BB962C8B-B14F-4D97-AF65-F5344CB8AC3E}">
        <p14:creationId xmlns:p14="http://schemas.microsoft.com/office/powerpoint/2010/main" val="706471487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Disease-free with Celecoxib X 2 Yr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358825"/>
            <a:ext cx="1056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n-lt"/>
              </a:rPr>
              <a:t>2,639 pts, elective breast surgery, 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Coombes, JAMA </a:t>
            </a:r>
            <a:r>
              <a:rPr lang="en-US" dirty="0" err="1">
                <a:solidFill>
                  <a:srgbClr val="FFFF00"/>
                </a:solidFill>
                <a:latin typeface="+mn-lt"/>
              </a:rPr>
              <a:t>Onc</a:t>
            </a:r>
            <a:r>
              <a:rPr lang="en-US" dirty="0">
                <a:solidFill>
                  <a:srgbClr val="FFFF00"/>
                </a:solidFill>
                <a:latin typeface="+mn-lt"/>
              </a:rPr>
              <a:t> 2023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D1751A-F96D-BC41-5847-2C6255DB4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48" y="1008641"/>
            <a:ext cx="9920377" cy="428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869047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1026">
            <a:extLst>
              <a:ext uri="{FF2B5EF4-FFF2-40B4-BE49-F238E27FC236}">
                <a16:creationId xmlns:a16="http://schemas.microsoft.com/office/drawing/2014/main" id="{540A6E30-7B4F-1547-4676-C4A5810FC9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39680">
              <a:defRPr/>
            </a:pPr>
            <a:r>
              <a:rPr lang="en-US" sz="5136" dirty="0">
                <a:ea typeface="+mj-ea"/>
                <a:cs typeface="+mj-cs"/>
              </a:rPr>
              <a:t>Overall Summary</a:t>
            </a:r>
          </a:p>
        </p:txBody>
      </p:sp>
      <p:sp>
        <p:nvSpPr>
          <p:cNvPr id="40962" name="Rectangle 1030">
            <a:extLst>
              <a:ext uri="{FF2B5EF4-FFF2-40B4-BE49-F238E27FC236}">
                <a16:creationId xmlns:a16="http://schemas.microsoft.com/office/drawing/2014/main" id="{D40B6CF8-6584-8619-82D0-F8C12016BB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321" y="991935"/>
            <a:ext cx="10155758" cy="488635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Three compelling mechanisms protect NK function with regional analgesia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Reduced surgical stress response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Decreased need for volatile anesthetics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Decreased opioid use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All potentially improved by regional and propofol anesthesia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In vitro and rodent results were impressive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Sub-optimal model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Clearly fails in humans. No benefit for: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Regional vs GA: 4 major trials with a total of 4,770 patients</a:t>
            </a:r>
          </a:p>
          <a:p>
            <a:pPr>
              <a:lnSpc>
                <a:spcPct val="90000"/>
              </a:lnSpc>
            </a:pPr>
            <a:r>
              <a:rPr lang="en-US" altLang="en-US" sz="2400" dirty="0">
                <a:solidFill>
                  <a:srgbClr val="FFFF00"/>
                </a:solidFill>
              </a:rPr>
              <a:t>Regional analgesia and TIVA have many benefits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solidFill>
                  <a:srgbClr val="FFFF00"/>
                </a:solidFill>
              </a:rPr>
              <a:t>Reducing cancer recurrence is not among them!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Also, no benefit from propofol v. sevoflurane or celecoxib v. placebo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BE730-7DE7-CBC5-FA73-18C1D3B5DFE4}"/>
              </a:ext>
            </a:extLst>
          </p:cNvPr>
          <p:cNvSpPr txBox="1">
            <a:spLocks/>
          </p:cNvSpPr>
          <p:nvPr/>
        </p:nvSpPr>
        <p:spPr>
          <a:xfrm>
            <a:off x="-80963" y="-66675"/>
            <a:ext cx="10550526" cy="711200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kern="0" dirty="0"/>
              <a:t>And that’s all folks…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F12DE7F-BDE1-16BE-94A4-4C5C5F4D344A}"/>
              </a:ext>
            </a:extLst>
          </p:cNvPr>
          <p:cNvSpPr txBox="1">
            <a:spLocks/>
          </p:cNvSpPr>
          <p:nvPr/>
        </p:nvSpPr>
        <p:spPr>
          <a:xfrm>
            <a:off x="15875" y="5389000"/>
            <a:ext cx="10550525" cy="525463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600" kern="0" dirty="0">
                <a:solidFill>
                  <a:srgbClr val="FFFF00"/>
                </a:solidFill>
              </a:rPr>
              <a:t>Selected O</a:t>
            </a:r>
            <a:r>
              <a:rPr lang="en-US" sz="2400" kern="0" dirty="0">
                <a:solidFill>
                  <a:srgbClr val="FFFF00"/>
                </a:solidFill>
              </a:rPr>
              <a:t>UTCOMES</a:t>
            </a:r>
            <a:r>
              <a:rPr lang="en-US" sz="3600" kern="0" dirty="0">
                <a:solidFill>
                  <a:srgbClr val="FFFF00"/>
                </a:solidFill>
              </a:rPr>
              <a:t> R</a:t>
            </a:r>
            <a:r>
              <a:rPr lang="en-US" sz="2400" kern="0" dirty="0">
                <a:solidFill>
                  <a:srgbClr val="FFFF00"/>
                </a:solidFill>
              </a:rPr>
              <a:t>ESEARCH</a:t>
            </a:r>
            <a:r>
              <a:rPr lang="en-US" sz="3600" kern="0" dirty="0">
                <a:solidFill>
                  <a:srgbClr val="FFFF00"/>
                </a:solidFill>
              </a:rPr>
              <a:t> covers since 2022</a:t>
            </a:r>
          </a:p>
        </p:txBody>
      </p:sp>
      <p:pic>
        <p:nvPicPr>
          <p:cNvPr id="68612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224D7C7-9C57-501C-1281-D576EB7D4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763" y="1035050"/>
            <a:ext cx="1914525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6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9F3D6654-1611-1038-AFB7-020FE158A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075" y="3271838"/>
            <a:ext cx="1878013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7" name="Picture 13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858861EC-69FF-AC17-6002-93D910160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271838"/>
            <a:ext cx="1920875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8" name="Picture 12" descr="A person in a wheelchair looking at a person in a wheel chair&#10;&#10;Description automatically generated with low confidence">
            <a:extLst>
              <a:ext uri="{FF2B5EF4-FFF2-40B4-BE49-F238E27FC236}">
                <a16:creationId xmlns:a16="http://schemas.microsoft.com/office/drawing/2014/main" id="{CC174C74-918C-705E-7B3B-8206751EB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763" y="3336132"/>
            <a:ext cx="18923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D64F541-1652-31BE-D6AE-03290AAD1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739" y="3336132"/>
            <a:ext cx="1920875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0" name="Picture 1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565DB95D-CF60-5C9E-4D11-1C0AE6741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27113"/>
            <a:ext cx="1916112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4352630-D74A-1DF3-E12E-9BE124EBF8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0493" y="1040027"/>
            <a:ext cx="1892300" cy="2115292"/>
          </a:xfrm>
          <a:prstGeom prst="rect">
            <a:avLst/>
          </a:prstGeom>
        </p:spPr>
      </p:pic>
      <p:pic>
        <p:nvPicPr>
          <p:cNvPr id="5" name="Picture 4" descr="A close-up of a medical report&#10;&#10;Description automatically generated">
            <a:extLst>
              <a:ext uri="{FF2B5EF4-FFF2-40B4-BE49-F238E27FC236}">
                <a16:creationId xmlns:a16="http://schemas.microsoft.com/office/drawing/2014/main" id="{A7E2D3E5-C44E-BE99-19FF-9BE82D5E13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8705" y="1040618"/>
            <a:ext cx="1756375" cy="2114701"/>
          </a:xfrm>
          <a:prstGeom prst="rect">
            <a:avLst/>
          </a:prstGeom>
        </p:spPr>
      </p:pic>
      <p:pic>
        <p:nvPicPr>
          <p:cNvPr id="7" name="Picture 6" descr="A medical informational poster of a person lying in a bed&#10;&#10;Description automatically generated">
            <a:extLst>
              <a:ext uri="{FF2B5EF4-FFF2-40B4-BE49-F238E27FC236}">
                <a16:creationId xmlns:a16="http://schemas.microsoft.com/office/drawing/2014/main" id="{45BA4CAA-943B-1201-7641-FB511FF146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15998" y="1067466"/>
            <a:ext cx="1813854" cy="2120269"/>
          </a:xfrm>
          <a:prstGeom prst="rect">
            <a:avLst/>
          </a:prstGeom>
        </p:spPr>
      </p:pic>
      <p:pic>
        <p:nvPicPr>
          <p:cNvPr id="10" name="Picture 9" descr="A screen shot of a device&#10;&#10;Description automatically generated">
            <a:extLst>
              <a:ext uri="{FF2B5EF4-FFF2-40B4-BE49-F238E27FC236}">
                <a16:creationId xmlns:a16="http://schemas.microsoft.com/office/drawing/2014/main" id="{526D6387-0E9E-A099-5188-CE3D152DAD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15997" y="3302000"/>
            <a:ext cx="1813853" cy="21685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Cancer Recurrence with Lidocaine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2635" indent="-352635" defTabSz="939680">
              <a:defRPr/>
            </a:pPr>
            <a:r>
              <a:rPr lang="en-US" sz="2800" dirty="0"/>
              <a:t>Intravenous Lidocaine </a:t>
            </a:r>
          </a:p>
          <a:p>
            <a:pPr marL="762343" lvl="1" indent="-262948" defTabSz="939680">
              <a:defRPr/>
            </a:pPr>
            <a:r>
              <a:rPr lang="en-US" sz="2400" dirty="0"/>
              <a:t>May inhibit extracellular-signal-regulated kinase (ERK) pathway</a:t>
            </a:r>
          </a:p>
          <a:p>
            <a:pPr marL="762343" lvl="1" indent="-262948" defTabSz="939680">
              <a:defRPr/>
            </a:pPr>
            <a:r>
              <a:rPr lang="en-US" sz="2400" dirty="0"/>
              <a:t>ERK leads to proliferation, cell survivability</a:t>
            </a:r>
          </a:p>
          <a:p>
            <a:pPr marL="762343" lvl="1" indent="-262948" defTabSz="939680">
              <a:defRPr/>
            </a:pPr>
            <a:r>
              <a:rPr lang="en-US" sz="2400" dirty="0"/>
              <a:t>Upregulated in metastatic cancer cells</a:t>
            </a:r>
          </a:p>
          <a:p>
            <a:pPr marL="119062" indent="0">
              <a:lnSpc>
                <a:spcPct val="90000"/>
              </a:lnSpc>
            </a:pPr>
            <a:endParaRPr lang="en-US" altLang="en-US" sz="2800" dirty="0"/>
          </a:p>
          <a:p>
            <a:pPr marL="119062" indent="0">
              <a:lnSpc>
                <a:spcPct val="90000"/>
              </a:lnSpc>
            </a:pPr>
            <a:endParaRPr lang="en-US" altLang="en-US" sz="2800" dirty="0"/>
          </a:p>
          <a:p>
            <a:pPr marL="119062" indent="0">
              <a:lnSpc>
                <a:spcPct val="90000"/>
              </a:lnSpc>
            </a:pPr>
            <a:endParaRPr lang="en-US" altLang="en-US" sz="2800" dirty="0"/>
          </a:p>
          <a:p>
            <a:pPr marL="119062" indent="0">
              <a:lnSpc>
                <a:spcPct val="90000"/>
              </a:lnSpc>
            </a:pPr>
            <a:r>
              <a:rPr lang="en-US" altLang="en-US" sz="2800" dirty="0"/>
              <a:t>Large randomized trial in progress</a:t>
            </a:r>
          </a:p>
          <a:p>
            <a:pPr marL="528637" lvl="1" indent="0">
              <a:lnSpc>
                <a:spcPct val="90000"/>
              </a:lnSpc>
            </a:pPr>
            <a:r>
              <a:rPr lang="en-US" altLang="en-US" sz="2500" dirty="0"/>
              <a:t>Sevoflurane v. propofol/lidocaine</a:t>
            </a:r>
          </a:p>
          <a:p>
            <a:pPr marL="528637" lvl="1" indent="0">
              <a:lnSpc>
                <a:spcPct val="90000"/>
              </a:lnSpc>
            </a:pPr>
            <a:r>
              <a:rPr lang="en-US" altLang="en-US" sz="2400" dirty="0"/>
              <a:t>VAPOR-C, Riedel &amp; colleagues</a:t>
            </a:r>
          </a:p>
          <a:p>
            <a:pPr marL="89820" indent="0" defTabSz="939680">
              <a:defRPr/>
            </a:pPr>
            <a:endParaRPr lang="en-US" sz="2868" dirty="0"/>
          </a:p>
          <a:p>
            <a:pPr marL="762343" lvl="1" indent="-262948" defTabSz="939680">
              <a:defRPr/>
            </a:pPr>
            <a:endParaRPr lang="en-US" sz="2568" dirty="0"/>
          </a:p>
          <a:p>
            <a:pPr marL="352768" indent="-262948" defTabSz="939680">
              <a:defRPr/>
            </a:pPr>
            <a:endParaRPr lang="en-US" sz="2868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A62E1FD3-671C-9AD7-D834-7DDE1B5AC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3" y="3331368"/>
            <a:ext cx="54796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/>
            <a:r>
              <a:rPr lang="en-US" altLang="en-US" sz="2800" dirty="0">
                <a:solidFill>
                  <a:srgbClr val="FFFF00"/>
                </a:solidFill>
                <a:latin typeface="Times" panose="02020603050405020304" pitchFamily="18" charset="0"/>
              </a:rPr>
              <a:t>Johnson, BJA 2018, study in mice</a:t>
            </a:r>
            <a:endParaRPr lang="en-US" altLang="en-US" sz="5400" dirty="0">
              <a:solidFill>
                <a:srgbClr val="FFFF00"/>
              </a:solidFill>
              <a:latin typeface="Times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65777F1-1787-6144-39CC-8465248DDFB0}"/>
              </a:ext>
            </a:extLst>
          </p:cNvPr>
          <p:cNvGrpSpPr/>
          <p:nvPr/>
        </p:nvGrpSpPr>
        <p:grpSpPr>
          <a:xfrm>
            <a:off x="5830511" y="2242503"/>
            <a:ext cx="4654927" cy="3601084"/>
            <a:chOff x="5830511" y="2242503"/>
            <a:chExt cx="4654927" cy="360108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8EB3503-A9BD-F653-BEC1-C51077C19F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82" t="2858" b="5714"/>
            <a:stretch/>
          </p:blipFill>
          <p:spPr bwMode="auto">
            <a:xfrm>
              <a:off x="5830511" y="2242503"/>
              <a:ext cx="4654927" cy="3601084"/>
            </a:xfrm>
            <a:prstGeom prst="rect">
              <a:avLst/>
            </a:prstGeom>
            <a:ln w="6350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1005730-95B5-07D4-B577-6BCE197A8C97}"/>
                </a:ext>
              </a:extLst>
            </p:cNvPr>
            <p:cNvSpPr/>
            <p:nvPr/>
          </p:nvSpPr>
          <p:spPr bwMode="auto">
            <a:xfrm>
              <a:off x="7072313" y="5193505"/>
              <a:ext cx="2628900" cy="264319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Helvetica" charset="0"/>
                <a:ea typeface="ＭＳ Ｐゴシック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47CFCD1-874F-2059-50AD-674C1845DDE8}"/>
                </a:ext>
              </a:extLst>
            </p:cNvPr>
            <p:cNvSpPr txBox="1"/>
            <p:nvPr/>
          </p:nvSpPr>
          <p:spPr>
            <a:xfrm>
              <a:off x="7102437" y="5125609"/>
              <a:ext cx="12843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tx2"/>
                  </a:solidFill>
                </a:rPr>
                <a:t>Lidocaine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2C0BA8F-9F9C-D0F6-7491-8835EFE9D4FA}"/>
                </a:ext>
              </a:extLst>
            </p:cNvPr>
            <p:cNvSpPr txBox="1"/>
            <p:nvPr/>
          </p:nvSpPr>
          <p:spPr>
            <a:xfrm>
              <a:off x="9109831" y="5125609"/>
              <a:ext cx="8996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tx2"/>
                  </a:solidFill>
                </a:rPr>
                <a:t>Saline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720680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>
            <a:extLst>
              <a:ext uri="{FF2B5EF4-FFF2-40B4-BE49-F238E27FC236}">
                <a16:creationId xmlns:a16="http://schemas.microsoft.com/office/drawing/2014/main" id="{384E6DCF-E464-28CC-FBD9-E4FE8D2966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39680">
              <a:defRPr/>
            </a:pPr>
            <a:r>
              <a:rPr lang="en-US" sz="5136" dirty="0">
                <a:ea typeface="+mj-ea"/>
                <a:cs typeface="+mj-cs"/>
              </a:rPr>
              <a:t>Causes of Long-term Mortality</a:t>
            </a:r>
          </a:p>
        </p:txBody>
      </p:sp>
      <p:pic>
        <p:nvPicPr>
          <p:cNvPr id="8194" name="Picture 3">
            <a:extLst>
              <a:ext uri="{FF2B5EF4-FFF2-40B4-BE49-F238E27FC236}">
                <a16:creationId xmlns:a16="http://schemas.microsoft.com/office/drawing/2014/main" id="{1721F51F-CC1B-3AD8-A3A8-1A2646F5D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327150"/>
            <a:ext cx="5299075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2932" name="Group 4">
            <a:extLst>
              <a:ext uri="{FF2B5EF4-FFF2-40B4-BE49-F238E27FC236}">
                <a16:creationId xmlns:a16="http://schemas.microsoft.com/office/drawing/2014/main" id="{52F663C3-2B8E-2EDC-9DA7-4BA0180D1A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832899"/>
              </p:ext>
            </p:extLst>
          </p:nvPr>
        </p:nvGraphicFramePr>
        <p:xfrm>
          <a:off x="5564188" y="2301875"/>
          <a:ext cx="4803775" cy="3396733"/>
        </p:xfrm>
        <a:graphic>
          <a:graphicData uri="http://schemas.openxmlformats.org/drawingml/2006/table">
            <a:tbl>
              <a:tblPr/>
              <a:tblGrid>
                <a:gridCol w="2796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7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5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Cause of Death</a:t>
                      </a:r>
                    </a:p>
                  </a:txBody>
                  <a:tcPr marL="117393" marR="117393" marT="58722" marB="58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%</a:t>
                      </a:r>
                    </a:p>
                  </a:txBody>
                  <a:tcPr marL="117393" marR="117393" marT="58722" marB="58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92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Cancer</a:t>
                      </a:r>
                    </a:p>
                  </a:txBody>
                  <a:tcPr marL="117393" marR="117393" marT="58722" marB="58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52%</a:t>
                      </a:r>
                    </a:p>
                  </a:txBody>
                  <a:tcPr marL="117393" marR="117393" marT="58722" marB="58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Cardiovascular</a:t>
                      </a:r>
                    </a:p>
                  </a:txBody>
                  <a:tcPr marL="117393" marR="117393" marT="58722" marB="58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17%</a:t>
                      </a:r>
                    </a:p>
                  </a:txBody>
                  <a:tcPr marL="117393" marR="117393" marT="58722" marB="58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Renal/Liver Failure</a:t>
                      </a:r>
                    </a:p>
                  </a:txBody>
                  <a:tcPr marL="117393" marR="117393" marT="58722" marB="58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5%</a:t>
                      </a:r>
                    </a:p>
                  </a:txBody>
                  <a:tcPr marL="117393" marR="117393" marT="58722" marB="58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Respiratory Failure</a:t>
                      </a:r>
                    </a:p>
                  </a:txBody>
                  <a:tcPr marL="117393" marR="117393" marT="58722" marB="58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4%</a:t>
                      </a:r>
                    </a:p>
                  </a:txBody>
                  <a:tcPr marL="117393" marR="117393" marT="58722" marB="58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88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Pulmonary Emboli</a:t>
                      </a:r>
                    </a:p>
                  </a:txBody>
                  <a:tcPr marL="117393" marR="117393" marT="58722" marB="58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2%</a:t>
                      </a:r>
                    </a:p>
                  </a:txBody>
                  <a:tcPr marL="117393" marR="117393" marT="58722" marB="58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Sepsis/Infection</a:t>
                      </a:r>
                    </a:p>
                  </a:txBody>
                  <a:tcPr marL="117393" marR="117393" marT="58722" marB="58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</a:rPr>
                        <a:t>2%</a:t>
                      </a:r>
                    </a:p>
                  </a:txBody>
                  <a:tcPr marL="117393" marR="117393" marT="58722" marB="58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197" name="Rectangle 30">
            <a:extLst>
              <a:ext uri="{FF2B5EF4-FFF2-40B4-BE49-F238E27FC236}">
                <a16:creationId xmlns:a16="http://schemas.microsoft.com/office/drawing/2014/main" id="{F6DF1FF9-6E75-E275-B976-419092D3C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8100" y="5572125"/>
            <a:ext cx="184150" cy="7254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endParaRPr lang="en-US" altLang="en-US" sz="4109" dirty="0"/>
          </a:p>
        </p:txBody>
      </p:sp>
      <p:sp>
        <p:nvSpPr>
          <p:cNvPr id="7198" name="Text Box 31">
            <a:extLst>
              <a:ext uri="{FF2B5EF4-FFF2-40B4-BE49-F238E27FC236}">
                <a16:creationId xmlns:a16="http://schemas.microsoft.com/office/drawing/2014/main" id="{36B8499F-202C-060C-AF5C-F7B1F7526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59500"/>
            <a:ext cx="4587875" cy="6064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3338" dirty="0">
                <a:solidFill>
                  <a:srgbClr val="FFFF00"/>
                </a:solidFill>
                <a:latin typeface="Times" pitchFamily="2" charset="0"/>
              </a:rPr>
              <a:t>Monk, A&amp;A 2005</a:t>
            </a:r>
            <a:endParaRPr lang="en-US" altLang="en-US" sz="6420" dirty="0">
              <a:solidFill>
                <a:srgbClr val="FFFF00"/>
              </a:solidFill>
              <a:latin typeface="Times" pitchFamily="2" charset="0"/>
            </a:endParaRPr>
          </a:p>
        </p:txBody>
      </p:sp>
      <p:sp>
        <p:nvSpPr>
          <p:cNvPr id="8223" name="Rectangle 32">
            <a:extLst>
              <a:ext uri="{FF2B5EF4-FFF2-40B4-BE49-F238E27FC236}">
                <a16:creationId xmlns:a16="http://schemas.microsoft.com/office/drawing/2014/main" id="{A3C957C3-929B-14D1-14FE-737C3E4B0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4188" y="1011238"/>
            <a:ext cx="48180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800" dirty="0">
                <a:solidFill>
                  <a:schemeClr val="tx1"/>
                </a:solidFill>
                <a:latin typeface="+mn-lt"/>
              </a:rPr>
              <a:t>5-10% one-year mortality in patients ≥65 yrs</a:t>
            </a:r>
            <a:endParaRPr lang="en-US" altLang="en-US" sz="3600" dirty="0">
              <a:latin typeface="+mn-lt"/>
            </a:endParaRP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11503107-4556-52AC-21A1-ED42ADBA9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91" y="5393060"/>
            <a:ext cx="2788392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2800" dirty="0">
                <a:solidFill>
                  <a:srgbClr val="FFFF00"/>
                </a:solidFill>
                <a:latin typeface="+mn-lt"/>
              </a:rPr>
              <a:t>Monk, A&amp;A 2005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C597119E-3B60-BDE9-CB4A-74353A43F6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39680">
              <a:defRPr/>
            </a:pPr>
            <a:r>
              <a:rPr lang="en-US" sz="5136" dirty="0">
                <a:ea typeface="+mj-ea"/>
                <a:cs typeface="+mj-cs"/>
              </a:rPr>
              <a:t>Cancer Surgery</a:t>
            </a:r>
          </a:p>
        </p:txBody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59E48CEF-9070-8625-46AA-8420A7E670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52635" indent="-352635" defTabSz="939680">
              <a:lnSpc>
                <a:spcPct val="90000"/>
              </a:lnSpc>
              <a:defRPr/>
            </a:pPr>
            <a:r>
              <a:rPr lang="en-US" sz="3338" dirty="0">
                <a:ea typeface="+mn-ea"/>
                <a:cs typeface="+mn-cs"/>
              </a:rPr>
              <a:t>Cancer recurrence is usually lethal </a:t>
            </a:r>
          </a:p>
          <a:p>
            <a:pPr marL="352635" indent="-352635" defTabSz="939680">
              <a:lnSpc>
                <a:spcPct val="90000"/>
              </a:lnSpc>
              <a:defRPr/>
            </a:pPr>
            <a:r>
              <a:rPr lang="en-US" sz="3338" dirty="0">
                <a:ea typeface="+mn-ea"/>
                <a:cs typeface="+mn-cs"/>
              </a:rPr>
              <a:t>Surgery remains primary treatment</a:t>
            </a:r>
          </a:p>
          <a:p>
            <a:pPr marL="762343" lvl="1" indent="-262948" defTabSz="939680">
              <a:lnSpc>
                <a:spcPct val="90000"/>
              </a:lnSpc>
              <a:defRPr/>
            </a:pPr>
            <a:r>
              <a:rPr lang="en-US" sz="3082" dirty="0">
                <a:ea typeface="+mn-ea"/>
              </a:rPr>
              <a:t>Releases tumor cells into blood stream</a:t>
            </a:r>
          </a:p>
          <a:p>
            <a:pPr marL="762343" lvl="1" indent="-262948" defTabSz="939680">
              <a:lnSpc>
                <a:spcPct val="90000"/>
              </a:lnSpc>
              <a:defRPr/>
            </a:pPr>
            <a:r>
              <a:rPr lang="en-US" sz="3082" dirty="0">
                <a:ea typeface="+mn-ea"/>
              </a:rPr>
              <a:t>There is </a:t>
            </a:r>
            <a:r>
              <a:rPr lang="en-US" sz="3082" i="1" dirty="0">
                <a:ea typeface="+mn-ea"/>
              </a:rPr>
              <a:t>always</a:t>
            </a:r>
            <a:r>
              <a:rPr lang="en-US" sz="3082" dirty="0">
                <a:ea typeface="+mn-ea"/>
              </a:rPr>
              <a:t> minimal residual disease</a:t>
            </a:r>
          </a:p>
          <a:p>
            <a:pPr marL="352635" indent="-352635" defTabSz="939680">
              <a:lnSpc>
                <a:spcPct val="90000"/>
              </a:lnSpc>
              <a:defRPr/>
            </a:pPr>
            <a:r>
              <a:rPr lang="en-US" sz="3338" dirty="0">
                <a:ea typeface="+mn-ea"/>
                <a:cs typeface="+mn-cs"/>
              </a:rPr>
              <a:t>Natural killer (NK) cells are major defense</a:t>
            </a:r>
          </a:p>
          <a:p>
            <a:pPr marL="352635" indent="-352635" defTabSz="939680">
              <a:lnSpc>
                <a:spcPct val="90000"/>
              </a:lnSpc>
              <a:defRPr/>
            </a:pPr>
            <a:r>
              <a:rPr lang="en-US" sz="3338" dirty="0">
                <a:ea typeface="+mn-ea"/>
                <a:cs typeface="+mn-cs"/>
              </a:rPr>
              <a:t>Surgery and anesthesia impair NK Cell function</a:t>
            </a:r>
          </a:p>
          <a:p>
            <a:pPr marL="762343" lvl="1" indent="-262948" defTabSz="939680">
              <a:lnSpc>
                <a:spcPct val="90000"/>
              </a:lnSpc>
              <a:defRPr/>
            </a:pPr>
            <a:r>
              <a:rPr lang="en-US" sz="3082" dirty="0">
                <a:ea typeface="+mn-ea"/>
              </a:rPr>
              <a:t>Neuroendocrine stress response to surgery</a:t>
            </a:r>
          </a:p>
          <a:p>
            <a:pPr marL="762343" lvl="1" indent="-262948" defTabSz="939680">
              <a:lnSpc>
                <a:spcPct val="90000"/>
              </a:lnSpc>
              <a:defRPr/>
            </a:pPr>
            <a:r>
              <a:rPr lang="en-US" sz="3082" dirty="0">
                <a:ea typeface="+mn-ea"/>
              </a:rPr>
              <a:t>Volatile anesthetics</a:t>
            </a:r>
          </a:p>
          <a:p>
            <a:pPr marL="762343" lvl="1" indent="-262948" defTabSz="939680">
              <a:lnSpc>
                <a:spcPct val="90000"/>
              </a:lnSpc>
              <a:defRPr/>
            </a:pPr>
            <a:r>
              <a:rPr lang="en-US" sz="3082" dirty="0">
                <a:ea typeface="+mn-ea"/>
              </a:rPr>
              <a:t>Opioids</a:t>
            </a:r>
            <a:endParaRPr lang="en-US" sz="2568" dirty="0">
              <a:ea typeface="+mn-ea"/>
            </a:endParaRPr>
          </a:p>
          <a:p>
            <a:pPr marL="352635" indent="-352635" defTabSz="939680">
              <a:lnSpc>
                <a:spcPct val="90000"/>
              </a:lnSpc>
              <a:defRPr/>
            </a:pPr>
            <a:endParaRPr lang="en-US" sz="2825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70BBCBAA-79DB-1E09-611C-6D84FBB154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39680">
              <a:defRPr/>
            </a:pPr>
            <a:r>
              <a:rPr lang="en-US" sz="5136" dirty="0">
                <a:ea typeface="+mj-ea"/>
                <a:cs typeface="+mj-cs"/>
              </a:rPr>
              <a:t>Regional Analgesia Protective?</a:t>
            </a:r>
          </a:p>
        </p:txBody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322AB7C9-1882-AEF6-1C37-2995003A08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7163" y="873125"/>
            <a:ext cx="10271125" cy="5118100"/>
          </a:xfrm>
        </p:spPr>
        <p:txBody>
          <a:bodyPr/>
          <a:lstStyle/>
          <a:p>
            <a:pPr marL="352635" indent="-352635" defTabSz="939680">
              <a:defRPr/>
            </a:pPr>
            <a:r>
              <a:rPr lang="en-US" sz="3852" dirty="0">
                <a:ea typeface="+mn-ea"/>
                <a:cs typeface="+mn-cs"/>
              </a:rPr>
              <a:t>Regional anesthesia &amp; analgesia</a:t>
            </a:r>
          </a:p>
          <a:p>
            <a:pPr marL="762343" lvl="1" indent="-262948" defTabSz="939680">
              <a:defRPr/>
            </a:pPr>
            <a:r>
              <a:rPr lang="en-US" sz="3595" dirty="0">
                <a:ea typeface="+mn-ea"/>
              </a:rPr>
              <a:t>Reduces stress response to surgery</a:t>
            </a:r>
          </a:p>
          <a:p>
            <a:pPr marL="762343" lvl="1" indent="-262948" defTabSz="939680">
              <a:defRPr/>
            </a:pPr>
            <a:r>
              <a:rPr lang="en-US" sz="3595" dirty="0">
                <a:ea typeface="+mn-ea"/>
              </a:rPr>
              <a:t>Reduces or eliminates general anesthetics</a:t>
            </a:r>
          </a:p>
          <a:p>
            <a:pPr marL="762343" lvl="1" indent="-262948" defTabSz="939680">
              <a:defRPr/>
            </a:pPr>
            <a:r>
              <a:rPr lang="en-US" sz="3595" dirty="0">
                <a:ea typeface="+mn-ea"/>
              </a:rPr>
              <a:t>Obviates need for postoperative opioids</a:t>
            </a:r>
          </a:p>
          <a:p>
            <a:pPr marL="352635" indent="-352635" defTabSz="939680">
              <a:defRPr/>
            </a:pPr>
            <a:r>
              <a:rPr lang="en-US" sz="3852" dirty="0">
                <a:ea typeface="+mn-ea"/>
                <a:cs typeface="+mn-cs"/>
              </a:rPr>
              <a:t>All three help preserve NK cell function</a:t>
            </a:r>
          </a:p>
          <a:p>
            <a:pPr marL="352635" indent="-352635" defTabSz="939680">
              <a:defRPr/>
            </a:pPr>
            <a:r>
              <a:rPr lang="en-US" sz="3852" dirty="0">
                <a:ea typeface="+mn-ea"/>
                <a:cs typeface="+mn-cs"/>
              </a:rPr>
              <a:t>Hypothesis:</a:t>
            </a:r>
          </a:p>
          <a:p>
            <a:pPr marL="762343" lvl="1" indent="-262948" defTabSz="939680">
              <a:defRPr/>
            </a:pPr>
            <a:r>
              <a:rPr lang="en-US" sz="3595" dirty="0">
                <a:ea typeface="+mn-ea"/>
              </a:rPr>
              <a:t>Regional analgesia reduces cancer recurrence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34D1F-AA33-F495-09D8-C451A1CEB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Rodent Model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5FA4CD84-B331-1059-8E76-A4F5CB9338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5"/>
          <a:stretch/>
        </p:blipFill>
        <p:spPr bwMode="auto">
          <a:xfrm>
            <a:off x="1907016" y="993715"/>
            <a:ext cx="6752368" cy="48718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471545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>
            <a:extLst>
              <a:ext uri="{FF2B5EF4-FFF2-40B4-BE49-F238E27FC236}">
                <a16:creationId xmlns:a16="http://schemas.microsoft.com/office/drawing/2014/main" id="{88B39359-955F-1E05-A09E-54A56B4D59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86013" y="12700"/>
            <a:ext cx="6299200" cy="744538"/>
          </a:xfrm>
        </p:spPr>
        <p:txBody>
          <a:bodyPr/>
          <a:lstStyle/>
          <a:p>
            <a:pPr defTabSz="939680">
              <a:defRPr/>
            </a:pPr>
            <a:r>
              <a:rPr lang="en-US" sz="5136" dirty="0">
                <a:ea typeface="+mj-ea"/>
                <a:cs typeface="+mj-cs"/>
              </a:rPr>
              <a:t>Natural Kill Activity</a:t>
            </a:r>
          </a:p>
        </p:txBody>
      </p:sp>
      <p:sp>
        <p:nvSpPr>
          <p:cNvPr id="199684" name="Rectangle 4">
            <a:extLst>
              <a:ext uri="{FF2B5EF4-FFF2-40B4-BE49-F238E27FC236}">
                <a16:creationId xmlns:a16="http://schemas.microsoft.com/office/drawing/2014/main" id="{B791D214-4279-F8F6-CF16-660C584CBB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0175" y="1036638"/>
            <a:ext cx="4511675" cy="3881437"/>
          </a:xfrm>
        </p:spPr>
        <p:txBody>
          <a:bodyPr/>
          <a:lstStyle/>
          <a:p>
            <a:pPr marL="352635" indent="-352635" defTabSz="939680">
              <a:defRPr/>
            </a:pPr>
            <a:r>
              <a:rPr lang="en-US" sz="3852" dirty="0">
                <a:ea typeface="+mn-ea"/>
                <a:cs typeface="+mn-cs"/>
              </a:rPr>
              <a:t>Surgery in Rats</a:t>
            </a:r>
          </a:p>
          <a:p>
            <a:pPr marL="352635" indent="-352635" defTabSz="939680">
              <a:defRPr/>
            </a:pPr>
            <a:r>
              <a:rPr lang="en-US" sz="3852" dirty="0">
                <a:ea typeface="+mn-ea"/>
                <a:cs typeface="+mn-cs"/>
              </a:rPr>
              <a:t>Reduced NK Activity</a:t>
            </a:r>
          </a:p>
          <a:p>
            <a:pPr marL="762343" lvl="1" indent="-262948" defTabSz="939680">
              <a:defRPr/>
            </a:pPr>
            <a:r>
              <a:rPr lang="en-US" sz="3595" dirty="0">
                <a:ea typeface="+mn-ea"/>
              </a:rPr>
              <a:t>In blood</a:t>
            </a:r>
          </a:p>
          <a:p>
            <a:pPr marL="762343" lvl="1" indent="-262948" defTabSz="939680">
              <a:defRPr/>
            </a:pPr>
            <a:r>
              <a:rPr lang="en-US" sz="3595" dirty="0">
                <a:ea typeface="+mn-ea"/>
              </a:rPr>
              <a:t>In the spleen</a:t>
            </a:r>
          </a:p>
          <a:p>
            <a:pPr marL="352635" indent="-352635" defTabSz="939680">
              <a:defRPr/>
            </a:pPr>
            <a:r>
              <a:rPr lang="en-US" sz="3852" dirty="0">
                <a:ea typeface="+mn-ea"/>
                <a:cs typeface="+mn-cs"/>
              </a:rPr>
              <a:t>Increased lung metastases</a:t>
            </a:r>
          </a:p>
          <a:p>
            <a:pPr marL="352635" indent="-352635" defTabSz="939680">
              <a:defRPr/>
            </a:pPr>
            <a:endParaRPr lang="en-US" sz="3852" dirty="0">
              <a:ea typeface="+mn-ea"/>
              <a:cs typeface="+mn-cs"/>
            </a:endParaRPr>
          </a:p>
        </p:txBody>
      </p:sp>
      <p:sp>
        <p:nvSpPr>
          <p:cNvPr id="14339" name="Text Box 5">
            <a:extLst>
              <a:ext uri="{FF2B5EF4-FFF2-40B4-BE49-F238E27FC236}">
                <a16:creationId xmlns:a16="http://schemas.microsoft.com/office/drawing/2014/main" id="{72C52DDD-7476-E3C2-C1B8-E5B1A5FF6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" y="5257800"/>
            <a:ext cx="46863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800" dirty="0">
                <a:solidFill>
                  <a:srgbClr val="FFFF00"/>
                </a:solidFill>
                <a:latin typeface="Times" panose="02020603050405020304" pitchFamily="18" charset="0"/>
              </a:rPr>
              <a:t>Ben-Eliyahu, Int J Cancer 1999</a:t>
            </a:r>
            <a:endParaRPr lang="en-US" altLang="en-US" sz="5400" dirty="0">
              <a:solidFill>
                <a:srgbClr val="FFFF00"/>
              </a:solidFill>
              <a:latin typeface="Times" panose="02020603050405020304" pitchFamily="18" charset="0"/>
            </a:endParaRPr>
          </a:p>
        </p:txBody>
      </p:sp>
      <p:pic>
        <p:nvPicPr>
          <p:cNvPr id="14340" name="Picture 8" descr="Figure_16">
            <a:extLst>
              <a:ext uri="{FF2B5EF4-FFF2-40B4-BE49-F238E27FC236}">
                <a16:creationId xmlns:a16="http://schemas.microsoft.com/office/drawing/2014/main" id="{199C028A-8800-FA70-C702-04ED360F4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50" y="968375"/>
            <a:ext cx="5375275" cy="48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>
            <a:extLst>
              <a:ext uri="{FF2B5EF4-FFF2-40B4-BE49-F238E27FC236}">
                <a16:creationId xmlns:a16="http://schemas.microsoft.com/office/drawing/2014/main" id="{6A61B497-8CE3-0A39-CBD6-A6ECA73846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39680">
              <a:defRPr/>
            </a:pPr>
            <a:r>
              <a:rPr lang="en-US" sz="4400" dirty="0">
                <a:ea typeface="+mj-ea"/>
                <a:cs typeface="+mj-cs"/>
              </a:rPr>
              <a:t>Anesthesia Increases Tumor Retention</a:t>
            </a:r>
          </a:p>
        </p:txBody>
      </p:sp>
      <p:pic>
        <p:nvPicPr>
          <p:cNvPr id="16388" name="Content Placeholder 3" descr="fulltext.pdf - Adobe Acrobat Professional">
            <a:extLst>
              <a:ext uri="{FF2B5EF4-FFF2-40B4-BE49-F238E27FC236}">
                <a16:creationId xmlns:a16="http://schemas.microsoft.com/office/drawing/2014/main" id="{9A07CB82-DC3C-FFDC-A7E1-07A26C5F44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2" t="11136" r="31303" b="15353"/>
          <a:stretch>
            <a:fillRect/>
          </a:stretch>
        </p:blipFill>
        <p:spPr>
          <a:xfrm>
            <a:off x="5096005" y="1082675"/>
            <a:ext cx="5062537" cy="4725988"/>
          </a:xfrm>
        </p:spPr>
      </p:pic>
      <p:sp>
        <p:nvSpPr>
          <p:cNvPr id="15365" name="Rectangle 4">
            <a:extLst>
              <a:ext uri="{FF2B5EF4-FFF2-40B4-BE49-F238E27FC236}">
                <a16:creationId xmlns:a16="http://schemas.microsoft.com/office/drawing/2014/main" id="{3EE7E5D0-11A0-4B5E-2E58-AF7327FA5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2971800"/>
            <a:ext cx="4433887" cy="6651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3724" dirty="0">
                <a:solidFill>
                  <a:srgbClr val="FFFF00"/>
                </a:solidFill>
                <a:latin typeface="Times" pitchFamily="2" charset="0"/>
              </a:rPr>
              <a:t>Moudgil, CJA 1997</a:t>
            </a:r>
            <a:endParaRPr lang="en-US" altLang="en-US" sz="4109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>
            <a:extLst>
              <a:ext uri="{FF2B5EF4-FFF2-40B4-BE49-F238E27FC236}">
                <a16:creationId xmlns:a16="http://schemas.microsoft.com/office/drawing/2014/main" id="{272D04BD-308F-C3B9-00DC-811D7DC38D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939680">
              <a:defRPr/>
            </a:pPr>
            <a:r>
              <a:rPr lang="en-US" sz="5136" dirty="0">
                <a:ea typeface="+mj-ea"/>
                <a:cs typeface="+mj-cs"/>
              </a:rPr>
              <a:t>Opioids are Immunosuppressant</a:t>
            </a:r>
          </a:p>
        </p:txBody>
      </p:sp>
      <p:sp>
        <p:nvSpPr>
          <p:cNvPr id="202755" name="Rectangle 3">
            <a:extLst>
              <a:ext uri="{FF2B5EF4-FFF2-40B4-BE49-F238E27FC236}">
                <a16:creationId xmlns:a16="http://schemas.microsoft.com/office/drawing/2014/main" id="{9DDEDCAD-E8E7-6B37-0126-33DD7A9DFE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0813" y="1306513"/>
            <a:ext cx="5678487" cy="3452812"/>
          </a:xfrm>
        </p:spPr>
        <p:txBody>
          <a:bodyPr/>
          <a:lstStyle/>
          <a:p>
            <a:pPr marL="352635" indent="-352635" defTabSz="939680">
              <a:defRPr/>
            </a:pPr>
            <a:r>
              <a:rPr lang="en-US" sz="3338" dirty="0">
                <a:ea typeface="+mn-ea"/>
                <a:cs typeface="+mn-cs"/>
              </a:rPr>
              <a:t>Central pathway</a:t>
            </a:r>
          </a:p>
          <a:p>
            <a:pPr marL="762343" lvl="1" indent="-262948" defTabSz="939680">
              <a:defRPr/>
            </a:pPr>
            <a:r>
              <a:rPr lang="en-US" sz="3082" dirty="0">
                <a:ea typeface="+mn-ea"/>
              </a:rPr>
              <a:t>Glucocorticoid release</a:t>
            </a:r>
          </a:p>
          <a:p>
            <a:pPr marL="352635" indent="-352635" defTabSz="939680">
              <a:defRPr/>
            </a:pPr>
            <a:r>
              <a:rPr lang="en-US" sz="3338" dirty="0">
                <a:ea typeface="+mn-ea"/>
                <a:cs typeface="+mn-cs"/>
              </a:rPr>
              <a:t>Peripheral pathways</a:t>
            </a:r>
          </a:p>
          <a:p>
            <a:pPr marL="762343" lvl="1" indent="-262948" defTabSz="939680">
              <a:defRPr/>
            </a:pPr>
            <a:r>
              <a:rPr lang="en-US" sz="3082" dirty="0">
                <a:ea typeface="+mn-ea"/>
              </a:rPr>
              <a:t>Reduced NK cell activity</a:t>
            </a:r>
          </a:p>
          <a:p>
            <a:pPr marL="762343" lvl="1" indent="-262948" defTabSz="939680">
              <a:defRPr/>
            </a:pPr>
            <a:r>
              <a:rPr lang="en-US" sz="3082" dirty="0">
                <a:ea typeface="+mn-ea"/>
              </a:rPr>
              <a:t>Impaired antibody production</a:t>
            </a:r>
          </a:p>
          <a:p>
            <a:pPr marL="762343" lvl="1" indent="-262948" defTabSz="939680">
              <a:defRPr/>
            </a:pPr>
            <a:r>
              <a:rPr lang="en-US" sz="3082" dirty="0">
                <a:ea typeface="+mn-ea"/>
              </a:rPr>
              <a:t>Decreased cytokine release</a:t>
            </a:r>
          </a:p>
          <a:p>
            <a:pPr marL="762343" lvl="1" indent="-262948" defTabSz="939680">
              <a:defRPr/>
            </a:pPr>
            <a:r>
              <a:rPr lang="en-US" sz="2800" dirty="0"/>
              <a:t>Decreases T-lymphocyte proliferation</a:t>
            </a:r>
          </a:p>
          <a:p>
            <a:pPr marL="762343" lvl="1" indent="-262948" defTabSz="939680">
              <a:defRPr/>
            </a:pPr>
            <a:endParaRPr lang="en-US" sz="3082" dirty="0">
              <a:ea typeface="+mn-ea"/>
            </a:endParaRPr>
          </a:p>
          <a:p>
            <a:pPr marL="762343" lvl="1" indent="-262948" defTabSz="939680">
              <a:defRPr/>
            </a:pPr>
            <a:endParaRPr lang="en-US" sz="4109" dirty="0">
              <a:ea typeface="+mn-ea"/>
            </a:endParaRPr>
          </a:p>
        </p:txBody>
      </p:sp>
      <p:sp>
        <p:nvSpPr>
          <p:cNvPr id="17411" name="Rectangle 5">
            <a:extLst>
              <a:ext uri="{FF2B5EF4-FFF2-40B4-BE49-F238E27FC236}">
                <a16:creationId xmlns:a16="http://schemas.microsoft.com/office/drawing/2014/main" id="{D33E5FA1-0383-619F-71BC-DC7DCFF2B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91" y="5393060"/>
            <a:ext cx="5816016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2800" dirty="0">
                <a:solidFill>
                  <a:srgbClr val="FFFF00"/>
                </a:solidFill>
                <a:latin typeface="Times" pitchFamily="2" charset="0"/>
              </a:rPr>
              <a:t>Shavit, Neuroimmunomodulation 2004</a:t>
            </a:r>
            <a:endParaRPr lang="en-US" altLang="en-US" sz="2800" dirty="0">
              <a:solidFill>
                <a:srgbClr val="FFFF00"/>
              </a:solidFill>
            </a:endParaRPr>
          </a:p>
        </p:txBody>
      </p:sp>
      <p:sp>
        <p:nvSpPr>
          <p:cNvPr id="17412" name="Rectangle 6">
            <a:extLst>
              <a:ext uri="{FF2B5EF4-FFF2-40B4-BE49-F238E27FC236}">
                <a16:creationId xmlns:a16="http://schemas.microsoft.com/office/drawing/2014/main" id="{DB120DA0-699F-4A61-32BA-860B1AF4D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175" y="777875"/>
            <a:ext cx="3832225" cy="5667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3082" dirty="0">
                <a:solidFill>
                  <a:srgbClr val="000000"/>
                </a:solidFill>
              </a:rPr>
              <a:t>Lung tumor retention</a:t>
            </a:r>
          </a:p>
        </p:txBody>
      </p:sp>
      <p:pic>
        <p:nvPicPr>
          <p:cNvPr id="18437" name="Picture 8" descr="Figure_18">
            <a:extLst>
              <a:ext uri="{FF2B5EF4-FFF2-40B4-BE49-F238E27FC236}">
                <a16:creationId xmlns:a16="http://schemas.microsoft.com/office/drawing/2014/main" id="{B7A3FD6D-3708-EA6B-9D45-AD55FB262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425" y="1031875"/>
            <a:ext cx="4652963" cy="465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untitled 3">
  <a:themeElements>
    <a:clrScheme name="">
      <a:dk1>
        <a:srgbClr val="FFFFFF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DADADA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3">
      <a:majorFont>
        <a:latin typeface="Arial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Helvetica" charset="0"/>
            <a:ea typeface="ＭＳ Ｐゴシック" charset="0"/>
          </a:defRPr>
        </a:defPPr>
      </a:lstStyle>
    </a:lnDef>
  </a:objectDefaults>
  <a:extraClrSchemeLst>
    <a:extraClrScheme>
      <a:clrScheme name="untitled 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Sessler:Applications:Microsoft PowerPoint 4:Templates:On Screen &amp; 35mm Slides:dbllines.ppt - Double Lines</Template>
  <TotalTime>18645</TotalTime>
  <Pages>36</Pages>
  <Words>984</Words>
  <Application>Microsoft Macintosh PowerPoint</Application>
  <PresentationFormat>Custom</PresentationFormat>
  <Paragraphs>219</Paragraphs>
  <Slides>29</Slides>
  <Notes>14</Notes>
  <HiddenSlides>0</HiddenSlides>
  <MMClips>0</MMClips>
  <ScaleCrop>false</ScaleCrop>
  <HeadingPairs>
    <vt:vector size="10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  <vt:variant>
        <vt:lpstr>Custom Shows</vt:lpstr>
      </vt:variant>
      <vt:variant>
        <vt:i4>3</vt:i4>
      </vt:variant>
    </vt:vector>
  </HeadingPairs>
  <TitlesOfParts>
    <vt:vector size="40" baseType="lpstr">
      <vt:lpstr>ＭＳ Ｐゴシック</vt:lpstr>
      <vt:lpstr>Arial</vt:lpstr>
      <vt:lpstr>Helvetica</vt:lpstr>
      <vt:lpstr>Palatino</vt:lpstr>
      <vt:lpstr>Times</vt:lpstr>
      <vt:lpstr>Times New Roman</vt:lpstr>
      <vt:lpstr>untitled 3</vt:lpstr>
      <vt:lpstr>Document</vt:lpstr>
      <vt:lpstr>PowerPoint Presentation</vt:lpstr>
      <vt:lpstr>Anesthesia &amp; Cancer Recurrence</vt:lpstr>
      <vt:lpstr>Causes of Long-term Mortality</vt:lpstr>
      <vt:lpstr>Cancer Surgery</vt:lpstr>
      <vt:lpstr>Regional Analgesia Protective?</vt:lpstr>
      <vt:lpstr>Rodent Model</vt:lpstr>
      <vt:lpstr>Natural Kill Activity</vt:lpstr>
      <vt:lpstr>Anesthesia Increases Tumor Retention</vt:lpstr>
      <vt:lpstr>Opioids are Immunosuppressant</vt:lpstr>
      <vt:lpstr>Rats: Bar-Yusof, Anesthesiology 2001</vt:lpstr>
      <vt:lpstr>Paravertebrals &amp; Breast Cancer</vt:lpstr>
      <vt:lpstr>Epidurals &amp; Prostate Cancer</vt:lpstr>
      <vt:lpstr>Negative Retrospective Results</vt:lpstr>
      <vt:lpstr>MASTER Trial Follow-up</vt:lpstr>
      <vt:lpstr>Breast Cancer Trial Hypotheses</vt:lpstr>
      <vt:lpstr>Randomization and Enrollment</vt:lpstr>
      <vt:lpstr>Anesthetic Use</vt:lpstr>
      <vt:lpstr>Breast Cancer Recurrence</vt:lpstr>
      <vt:lpstr>Sub-group Analyses</vt:lpstr>
      <vt:lpstr>Breast Cancer Summary</vt:lpstr>
      <vt:lpstr>Major Abdominal Surgery</vt:lpstr>
      <vt:lpstr>Lung Cancer Resection</vt:lpstr>
      <vt:lpstr>Regional Anesth &amp; CA Recurrence</vt:lpstr>
      <vt:lpstr>TIVA vs Volatile Anesthesia</vt:lpstr>
      <vt:lpstr>Overall Survival in TIVA vs Volatile</vt:lpstr>
      <vt:lpstr>Disease-free with Celecoxib X 2 Yr</vt:lpstr>
      <vt:lpstr>Overall Summary</vt:lpstr>
      <vt:lpstr>PowerPoint Presentation</vt:lpstr>
      <vt:lpstr>Cancer Recurrence with Lidocaine</vt:lpstr>
      <vt:lpstr>First Hour Thermoregulation</vt:lpstr>
      <vt:lpstr>Second Hour Thermoregulation</vt:lpstr>
      <vt:lpstr>One-Hour Grand Rounds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*Thermo Combined-20</dc:title>
  <dc:subject/>
  <dc:creator>Ayoub Harb</dc:creator>
  <cp:keywords/>
  <dc:description/>
  <cp:lastModifiedBy>Sessler, Daniel I</cp:lastModifiedBy>
  <cp:revision>504</cp:revision>
  <cp:lastPrinted>2006-12-18T22:31:23Z</cp:lastPrinted>
  <dcterms:created xsi:type="dcterms:W3CDTF">1998-02-10T17:49:20Z</dcterms:created>
  <dcterms:modified xsi:type="dcterms:W3CDTF">2025-12-30T20:52:51Z</dcterms:modified>
</cp:coreProperties>
</file>